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8"/>
  </p:notesMasterIdLst>
  <p:sldIdLst>
    <p:sldId id="257" r:id="rId2"/>
    <p:sldId id="262" r:id="rId3"/>
    <p:sldId id="263" r:id="rId4"/>
    <p:sldId id="288" r:id="rId5"/>
    <p:sldId id="305" r:id="rId6"/>
    <p:sldId id="293" r:id="rId7"/>
    <p:sldId id="319" r:id="rId8"/>
    <p:sldId id="289" r:id="rId9"/>
    <p:sldId id="303" r:id="rId10"/>
    <p:sldId id="304" r:id="rId11"/>
    <p:sldId id="317" r:id="rId12"/>
    <p:sldId id="318" r:id="rId13"/>
    <p:sldId id="306" r:id="rId14"/>
    <p:sldId id="307" r:id="rId15"/>
    <p:sldId id="308" r:id="rId16"/>
    <p:sldId id="309" r:id="rId17"/>
    <p:sldId id="296" r:id="rId18"/>
    <p:sldId id="302" r:id="rId19"/>
    <p:sldId id="320" r:id="rId20"/>
    <p:sldId id="321" r:id="rId21"/>
    <p:sldId id="295" r:id="rId22"/>
    <p:sldId id="322" r:id="rId23"/>
    <p:sldId id="331" r:id="rId24"/>
    <p:sldId id="334" r:id="rId25"/>
    <p:sldId id="335" r:id="rId26"/>
    <p:sldId id="294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32" r:id="rId35"/>
    <p:sldId id="333" r:id="rId36"/>
    <p:sldId id="291" r:id="rId3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818"/>
    <a:srgbClr val="192A72"/>
    <a:srgbClr val="12B4BC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936" y="67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EC061A6-0796-4DA4-BCCF-C39215C865B3}" type="datetimeFigureOut">
              <a:rPr lang="he-IL" smtClean="0"/>
              <a:pPr/>
              <a:t>כ"ח/ניסן/תש"ף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6DF83E7-A828-4E18-9E21-DA925548D1E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0472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bb09f9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bb09f9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bb09f989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7bb09f989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9770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bb09f989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7bb09f989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4925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bb09f989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7bb09f989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1688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bb09f989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7bb09f989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2902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7bb09f98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7bb09f98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bb09f9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bb09f9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bb09f9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bb09f9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5759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bb09f989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7bb09f989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bb09f989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7bb09f989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3064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bb09f989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7bb09f989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8232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bb09f989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7bb09f989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299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bb09f989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7bb09f989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666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שע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" y="2693989"/>
            <a:ext cx="12192000" cy="1470025"/>
          </a:xfrm>
        </p:spPr>
        <p:txBody>
          <a:bodyPr vert="horz" lIns="91440" tIns="45720" rIns="91440" bIns="45720" rtlCol="1" anchor="ctr">
            <a:normAutofit/>
          </a:bodyPr>
          <a:lstStyle>
            <a:lvl1pPr>
              <a:defRPr kumimoji="0" lang="he-IL" sz="6601" b="1" i="0" u="none" strike="noStrike" kern="1200" cap="none" spc="0" normalizeH="0" baseline="0" noProof="0" dirty="0" smtClean="0">
                <a:ln>
                  <a:noFill/>
                </a:ln>
                <a:solidFill>
                  <a:srgbClr val="192A72"/>
                </a:solidFill>
                <a:effectLst/>
                <a:uLnTx/>
                <a:uFillTx/>
                <a:latin typeface="Varela Round" panose="00000500000000000000" pitchFamily="2" charset="-79"/>
                <a:ea typeface="+mj-ea"/>
                <a:cs typeface="Varela Round" panose="00000500000000000000" pitchFamily="2" charset="-79"/>
              </a:defRPr>
            </a:lvl1pPr>
          </a:lstStyle>
          <a:p>
            <a:pPr marL="0" marR="0" lvl="0" indent="0" algn="ctr" defTabSz="914491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לחץ כדי לערוך סגנון כותרת</a:t>
            </a:r>
          </a:p>
        </p:txBody>
      </p:sp>
      <p:sp>
        <p:nvSpPr>
          <p:cNvPr id="7" name="מלבן מעוגל 6"/>
          <p:cNvSpPr/>
          <p:nvPr userDrawn="1"/>
        </p:nvSpPr>
        <p:spPr>
          <a:xfrm>
            <a:off x="-670069" y="6569428"/>
            <a:ext cx="2623961" cy="459108"/>
          </a:xfrm>
          <a:prstGeom prst="roundRect">
            <a:avLst>
              <a:gd name="adj" fmla="val 50000"/>
            </a:avLst>
          </a:prstGeom>
          <a:solidFill>
            <a:srgbClr val="6C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  <p:sp>
        <p:nvSpPr>
          <p:cNvPr id="8" name="מלבן מעוגל 7"/>
          <p:cNvSpPr/>
          <p:nvPr userDrawn="1"/>
        </p:nvSpPr>
        <p:spPr>
          <a:xfrm>
            <a:off x="-1488810" y="6304086"/>
            <a:ext cx="3246400" cy="192925"/>
          </a:xfrm>
          <a:prstGeom prst="roundRect">
            <a:avLst>
              <a:gd name="adj" fmla="val 4935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  <p:sp>
        <p:nvSpPr>
          <p:cNvPr id="9" name="מלבן מעוגל 8"/>
          <p:cNvSpPr/>
          <p:nvPr userDrawn="1"/>
        </p:nvSpPr>
        <p:spPr>
          <a:xfrm>
            <a:off x="9986482" y="-439221"/>
            <a:ext cx="4205647" cy="631862"/>
          </a:xfrm>
          <a:prstGeom prst="roundRect">
            <a:avLst>
              <a:gd name="adj" fmla="val 50000"/>
            </a:avLst>
          </a:prstGeom>
          <a:solidFill>
            <a:srgbClr val="192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  <p:sp>
        <p:nvSpPr>
          <p:cNvPr id="10" name="מלבן מעוגל 9"/>
          <p:cNvSpPr/>
          <p:nvPr userDrawn="1"/>
        </p:nvSpPr>
        <p:spPr>
          <a:xfrm>
            <a:off x="8259471" y="6565100"/>
            <a:ext cx="4434214" cy="796532"/>
          </a:xfrm>
          <a:prstGeom prst="roundRect">
            <a:avLst>
              <a:gd name="adj" fmla="val 50000"/>
            </a:avLst>
          </a:prstGeom>
          <a:solidFill>
            <a:srgbClr val="192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  <p:pic>
        <p:nvPicPr>
          <p:cNvPr id="12" name="תמונה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8" r="33511" b="26248"/>
          <a:stretch/>
        </p:blipFill>
        <p:spPr>
          <a:xfrm>
            <a:off x="5445286" y="369916"/>
            <a:ext cx="1301430" cy="15974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כותרת ושתי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של תמונה 2"/>
          <p:cNvSpPr>
            <a:spLocks noGrp="1"/>
          </p:cNvSpPr>
          <p:nvPr>
            <p:ph type="pic" idx="1" hasCustomPrompt="1"/>
          </p:nvPr>
        </p:nvSpPr>
        <p:spPr>
          <a:xfrm>
            <a:off x="6444696" y="978201"/>
            <a:ext cx="5395321" cy="36389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dirty="0"/>
              <a:t> </a:t>
            </a:r>
          </a:p>
        </p:txBody>
      </p:sp>
      <p:sp>
        <p:nvSpPr>
          <p:cNvPr id="8" name="כותרת 1"/>
          <p:cNvSpPr>
            <a:spLocks noGrp="1"/>
          </p:cNvSpPr>
          <p:nvPr>
            <p:ph type="ctrTitle"/>
          </p:nvPr>
        </p:nvSpPr>
        <p:spPr>
          <a:xfrm>
            <a:off x="1733910" y="186258"/>
            <a:ext cx="10221024" cy="63735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400" b="1">
                <a:solidFill>
                  <a:srgbClr val="192A72"/>
                </a:solidFill>
                <a:latin typeface="Varela Round" panose="00000500000000000000" pitchFamily="2" charset="-79"/>
                <a:cs typeface="Varela Round" panose="00000500000000000000" pitchFamily="2" charset="-79"/>
              </a:defRPr>
            </a:lvl1pPr>
          </a:lstStyle>
          <a:p>
            <a:r>
              <a:rPr lang="he-IL" dirty="0"/>
              <a:t>לחץ כדי לערוך סגנון כותרת</a:t>
            </a:r>
          </a:p>
        </p:txBody>
      </p:sp>
      <p:sp>
        <p:nvSpPr>
          <p:cNvPr id="9" name="מלבן מעוגל 8"/>
          <p:cNvSpPr/>
          <p:nvPr userDrawn="1"/>
        </p:nvSpPr>
        <p:spPr>
          <a:xfrm>
            <a:off x="11186073" y="5980332"/>
            <a:ext cx="1591052" cy="155686"/>
          </a:xfrm>
          <a:prstGeom prst="roundRect">
            <a:avLst>
              <a:gd name="adj" fmla="val 50000"/>
            </a:avLst>
          </a:prstGeom>
          <a:solidFill>
            <a:srgbClr val="6C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  <p:sp>
        <p:nvSpPr>
          <p:cNvPr id="10" name="מלבן מעוגל 9"/>
          <p:cNvSpPr/>
          <p:nvPr userDrawn="1"/>
        </p:nvSpPr>
        <p:spPr>
          <a:xfrm>
            <a:off x="-413012" y="764744"/>
            <a:ext cx="1159099" cy="426915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800" dirty="0"/>
              <a:t> </a:t>
            </a:r>
          </a:p>
        </p:txBody>
      </p:sp>
      <p:sp>
        <p:nvSpPr>
          <p:cNvPr id="11" name="מלבן מעוגל 10"/>
          <p:cNvSpPr/>
          <p:nvPr userDrawn="1"/>
        </p:nvSpPr>
        <p:spPr>
          <a:xfrm>
            <a:off x="-484994" y="320177"/>
            <a:ext cx="2095644" cy="369516"/>
          </a:xfrm>
          <a:prstGeom prst="roundRect">
            <a:avLst>
              <a:gd name="adj" fmla="val 50000"/>
            </a:avLst>
          </a:prstGeom>
          <a:solidFill>
            <a:srgbClr val="192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  <p:sp>
        <p:nvSpPr>
          <p:cNvPr id="12" name="מלבן מעוגל 11"/>
          <p:cNvSpPr/>
          <p:nvPr userDrawn="1"/>
        </p:nvSpPr>
        <p:spPr>
          <a:xfrm>
            <a:off x="10586241" y="6268720"/>
            <a:ext cx="2190883" cy="417182"/>
          </a:xfrm>
          <a:prstGeom prst="roundRect">
            <a:avLst>
              <a:gd name="adj" fmla="val 50000"/>
            </a:avLst>
          </a:prstGeom>
          <a:solidFill>
            <a:srgbClr val="192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  <p:sp>
        <p:nvSpPr>
          <p:cNvPr id="13" name="מציין מיקום של תמונה 2">
            <a:extLst>
              <a:ext uri="{FF2B5EF4-FFF2-40B4-BE49-F238E27FC236}">
                <a16:creationId xmlns:a16="http://schemas.microsoft.com/office/drawing/2014/main" id="{11DA6207-6C06-4DE8-8270-79FA6D2C27C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843274" y="978201"/>
            <a:ext cx="5395321" cy="36389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2799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ושלוש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של תמונה 2"/>
          <p:cNvSpPr>
            <a:spLocks noGrp="1"/>
          </p:cNvSpPr>
          <p:nvPr>
            <p:ph type="pic" idx="1" hasCustomPrompt="1"/>
          </p:nvPr>
        </p:nvSpPr>
        <p:spPr>
          <a:xfrm>
            <a:off x="5513040" y="1030562"/>
            <a:ext cx="5395321" cy="36389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dirty="0"/>
              <a:t> </a:t>
            </a:r>
          </a:p>
        </p:txBody>
      </p:sp>
      <p:sp>
        <p:nvSpPr>
          <p:cNvPr id="8" name="כותרת 1"/>
          <p:cNvSpPr>
            <a:spLocks noGrp="1"/>
          </p:cNvSpPr>
          <p:nvPr>
            <p:ph type="ctrTitle"/>
          </p:nvPr>
        </p:nvSpPr>
        <p:spPr>
          <a:xfrm>
            <a:off x="1733909" y="186258"/>
            <a:ext cx="10247689" cy="63735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400" b="1">
                <a:solidFill>
                  <a:srgbClr val="192A72"/>
                </a:solidFill>
                <a:latin typeface="Varela Round" panose="00000500000000000000" pitchFamily="2" charset="-79"/>
                <a:cs typeface="Varela Round" panose="00000500000000000000" pitchFamily="2" charset="-79"/>
              </a:defRPr>
            </a:lvl1pPr>
          </a:lstStyle>
          <a:p>
            <a:r>
              <a:rPr lang="he-IL" dirty="0"/>
              <a:t>לחץ כדי לערוך סגנון כותרת</a:t>
            </a:r>
          </a:p>
        </p:txBody>
      </p:sp>
      <p:sp>
        <p:nvSpPr>
          <p:cNvPr id="9" name="מלבן מעוגל 8"/>
          <p:cNvSpPr/>
          <p:nvPr userDrawn="1"/>
        </p:nvSpPr>
        <p:spPr>
          <a:xfrm>
            <a:off x="11186073" y="5980332"/>
            <a:ext cx="1591052" cy="155686"/>
          </a:xfrm>
          <a:prstGeom prst="roundRect">
            <a:avLst>
              <a:gd name="adj" fmla="val 50000"/>
            </a:avLst>
          </a:prstGeom>
          <a:solidFill>
            <a:srgbClr val="6C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  <p:sp>
        <p:nvSpPr>
          <p:cNvPr id="10" name="מלבן מעוגל 9"/>
          <p:cNvSpPr/>
          <p:nvPr userDrawn="1"/>
        </p:nvSpPr>
        <p:spPr>
          <a:xfrm>
            <a:off x="-413012" y="764744"/>
            <a:ext cx="1159099" cy="426915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800" dirty="0"/>
              <a:t> </a:t>
            </a:r>
          </a:p>
        </p:txBody>
      </p:sp>
      <p:sp>
        <p:nvSpPr>
          <p:cNvPr id="11" name="מלבן מעוגל 10"/>
          <p:cNvSpPr/>
          <p:nvPr userDrawn="1"/>
        </p:nvSpPr>
        <p:spPr>
          <a:xfrm>
            <a:off x="-484994" y="320177"/>
            <a:ext cx="2095644" cy="369516"/>
          </a:xfrm>
          <a:prstGeom prst="roundRect">
            <a:avLst>
              <a:gd name="adj" fmla="val 50000"/>
            </a:avLst>
          </a:prstGeom>
          <a:solidFill>
            <a:srgbClr val="192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  <p:sp>
        <p:nvSpPr>
          <p:cNvPr id="12" name="מלבן מעוגל 11"/>
          <p:cNvSpPr/>
          <p:nvPr userDrawn="1"/>
        </p:nvSpPr>
        <p:spPr>
          <a:xfrm>
            <a:off x="10586241" y="6268720"/>
            <a:ext cx="2190883" cy="417182"/>
          </a:xfrm>
          <a:prstGeom prst="roundRect">
            <a:avLst>
              <a:gd name="adj" fmla="val 50000"/>
            </a:avLst>
          </a:prstGeom>
          <a:solidFill>
            <a:srgbClr val="192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  <p:sp>
        <p:nvSpPr>
          <p:cNvPr id="16" name="מציין מיקום של תמונה 2">
            <a:extLst>
              <a:ext uri="{FF2B5EF4-FFF2-40B4-BE49-F238E27FC236}">
                <a16:creationId xmlns:a16="http://schemas.microsoft.com/office/drawing/2014/main" id="{751DC1E2-ACE2-441B-8840-3A69561321B6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241442" y="1030562"/>
            <a:ext cx="4114650" cy="2743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dirty="0"/>
              <a:t> </a:t>
            </a:r>
          </a:p>
        </p:txBody>
      </p:sp>
      <p:sp>
        <p:nvSpPr>
          <p:cNvPr id="17" name="מציין מיקום של תמונה 2">
            <a:extLst>
              <a:ext uri="{FF2B5EF4-FFF2-40B4-BE49-F238E27FC236}">
                <a16:creationId xmlns:a16="http://schemas.microsoft.com/office/drawing/2014/main" id="{FAA918BE-80CF-42F4-8DC4-2E8D539F1354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241442" y="3932962"/>
            <a:ext cx="4114650" cy="2743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0596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וארבע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1"/>
          <p:cNvSpPr>
            <a:spLocks noGrp="1"/>
          </p:cNvSpPr>
          <p:nvPr>
            <p:ph type="ctrTitle"/>
          </p:nvPr>
        </p:nvSpPr>
        <p:spPr>
          <a:xfrm>
            <a:off x="1733909" y="186258"/>
            <a:ext cx="10247689" cy="63735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400" b="1">
                <a:solidFill>
                  <a:srgbClr val="192A72"/>
                </a:solidFill>
                <a:latin typeface="Varela Round" panose="00000500000000000000" pitchFamily="2" charset="-79"/>
                <a:cs typeface="Varela Round" panose="00000500000000000000" pitchFamily="2" charset="-79"/>
              </a:defRPr>
            </a:lvl1pPr>
          </a:lstStyle>
          <a:p>
            <a:r>
              <a:rPr lang="he-IL" dirty="0"/>
              <a:t>לחץ כדי לערוך סגנון כותרת</a:t>
            </a:r>
          </a:p>
        </p:txBody>
      </p:sp>
      <p:sp>
        <p:nvSpPr>
          <p:cNvPr id="9" name="מלבן מעוגל 8"/>
          <p:cNvSpPr/>
          <p:nvPr userDrawn="1"/>
        </p:nvSpPr>
        <p:spPr>
          <a:xfrm>
            <a:off x="11186073" y="5980332"/>
            <a:ext cx="1591052" cy="155686"/>
          </a:xfrm>
          <a:prstGeom prst="roundRect">
            <a:avLst>
              <a:gd name="adj" fmla="val 50000"/>
            </a:avLst>
          </a:prstGeom>
          <a:solidFill>
            <a:srgbClr val="6C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  <p:sp>
        <p:nvSpPr>
          <p:cNvPr id="10" name="מלבן מעוגל 9"/>
          <p:cNvSpPr/>
          <p:nvPr userDrawn="1"/>
        </p:nvSpPr>
        <p:spPr>
          <a:xfrm>
            <a:off x="10171544" y="938558"/>
            <a:ext cx="2190882" cy="426915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800" dirty="0"/>
              <a:t> </a:t>
            </a:r>
          </a:p>
        </p:txBody>
      </p:sp>
      <p:sp>
        <p:nvSpPr>
          <p:cNvPr id="11" name="מלבן מעוגל 10"/>
          <p:cNvSpPr/>
          <p:nvPr userDrawn="1"/>
        </p:nvSpPr>
        <p:spPr>
          <a:xfrm>
            <a:off x="-484994" y="320177"/>
            <a:ext cx="2095644" cy="369516"/>
          </a:xfrm>
          <a:prstGeom prst="roundRect">
            <a:avLst>
              <a:gd name="adj" fmla="val 50000"/>
            </a:avLst>
          </a:prstGeom>
          <a:solidFill>
            <a:srgbClr val="192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  <p:sp>
        <p:nvSpPr>
          <p:cNvPr id="12" name="מלבן מעוגל 11"/>
          <p:cNvSpPr/>
          <p:nvPr userDrawn="1"/>
        </p:nvSpPr>
        <p:spPr>
          <a:xfrm>
            <a:off x="10586241" y="6268720"/>
            <a:ext cx="2190883" cy="417182"/>
          </a:xfrm>
          <a:prstGeom prst="roundRect">
            <a:avLst>
              <a:gd name="adj" fmla="val 50000"/>
            </a:avLst>
          </a:prstGeom>
          <a:solidFill>
            <a:srgbClr val="192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  <p:sp>
        <p:nvSpPr>
          <p:cNvPr id="16" name="מציין מיקום של תמונה 2">
            <a:extLst>
              <a:ext uri="{FF2B5EF4-FFF2-40B4-BE49-F238E27FC236}">
                <a16:creationId xmlns:a16="http://schemas.microsoft.com/office/drawing/2014/main" id="{751DC1E2-ACE2-441B-8840-3A69561321B6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54519" y="1073695"/>
            <a:ext cx="4114650" cy="2743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dirty="0"/>
              <a:t> </a:t>
            </a:r>
          </a:p>
        </p:txBody>
      </p:sp>
      <p:sp>
        <p:nvSpPr>
          <p:cNvPr id="17" name="מציין מיקום של תמונה 2">
            <a:extLst>
              <a:ext uri="{FF2B5EF4-FFF2-40B4-BE49-F238E27FC236}">
                <a16:creationId xmlns:a16="http://schemas.microsoft.com/office/drawing/2014/main" id="{FAA918BE-80CF-42F4-8DC4-2E8D539F1354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54519" y="3976095"/>
            <a:ext cx="4114650" cy="2743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dirty="0"/>
              <a:t> </a:t>
            </a:r>
          </a:p>
        </p:txBody>
      </p:sp>
      <p:sp>
        <p:nvSpPr>
          <p:cNvPr id="13" name="מציין מיקום של תמונה 2">
            <a:extLst>
              <a:ext uri="{FF2B5EF4-FFF2-40B4-BE49-F238E27FC236}">
                <a16:creationId xmlns:a16="http://schemas.microsoft.com/office/drawing/2014/main" id="{8992FF61-2840-4655-842F-B373E28D9E01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414862" y="1073695"/>
            <a:ext cx="4114650" cy="2743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dirty="0"/>
              <a:t> </a:t>
            </a:r>
          </a:p>
        </p:txBody>
      </p:sp>
      <p:sp>
        <p:nvSpPr>
          <p:cNvPr id="14" name="מציין מיקום של תמונה 2">
            <a:extLst>
              <a:ext uri="{FF2B5EF4-FFF2-40B4-BE49-F238E27FC236}">
                <a16:creationId xmlns:a16="http://schemas.microsoft.com/office/drawing/2014/main" id="{8C91A369-DCD6-4CBC-93C6-3C5BB19BCC3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414862" y="3976095"/>
            <a:ext cx="4114650" cy="2743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112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השיעור שכבה ושם המור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מעוגל 9"/>
          <p:cNvSpPr/>
          <p:nvPr userDrawn="1"/>
        </p:nvSpPr>
        <p:spPr>
          <a:xfrm>
            <a:off x="212943" y="1396870"/>
            <a:ext cx="13177381" cy="297896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800" dirty="0"/>
              <a:t>  </a:t>
            </a:r>
          </a:p>
        </p:txBody>
      </p: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" y="1640910"/>
            <a:ext cx="12192000" cy="1260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 sz="6601" b="1">
                <a:solidFill>
                  <a:srgbClr val="192A72"/>
                </a:solidFill>
                <a:latin typeface="Varela Round" panose="00000500000000000000" pitchFamily="2" charset="-79"/>
                <a:cs typeface="Varela Round" panose="00000500000000000000" pitchFamily="2" charset="-79"/>
              </a:defRPr>
            </a:lvl1pPr>
          </a:lstStyle>
          <a:p>
            <a:r>
              <a:rPr lang="he-IL" dirty="0"/>
              <a:t>לחץ כדי לערוך סגנון כותרת</a:t>
            </a:r>
          </a:p>
        </p:txBody>
      </p:sp>
      <p:sp>
        <p:nvSpPr>
          <p:cNvPr id="7" name="מלבן מעוגל 6"/>
          <p:cNvSpPr/>
          <p:nvPr userDrawn="1"/>
        </p:nvSpPr>
        <p:spPr>
          <a:xfrm>
            <a:off x="7329949" y="6155858"/>
            <a:ext cx="5333866" cy="557618"/>
          </a:xfrm>
          <a:prstGeom prst="roundRect">
            <a:avLst>
              <a:gd name="adj" fmla="val 50000"/>
            </a:avLst>
          </a:prstGeom>
          <a:solidFill>
            <a:srgbClr val="6C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  <p:sp>
        <p:nvSpPr>
          <p:cNvPr id="8" name="מלבן מעוגל 7"/>
          <p:cNvSpPr/>
          <p:nvPr userDrawn="1"/>
        </p:nvSpPr>
        <p:spPr>
          <a:xfrm>
            <a:off x="9501144" y="5870968"/>
            <a:ext cx="3049656" cy="205899"/>
          </a:xfrm>
          <a:prstGeom prst="roundRect">
            <a:avLst>
              <a:gd name="adj" fmla="val 50000"/>
            </a:avLst>
          </a:prstGeom>
          <a:solidFill>
            <a:srgbClr val="BDE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  <p:sp>
        <p:nvSpPr>
          <p:cNvPr id="11" name="מלבן מעוגל 10"/>
          <p:cNvSpPr/>
          <p:nvPr userDrawn="1"/>
        </p:nvSpPr>
        <p:spPr>
          <a:xfrm>
            <a:off x="-501113" y="163632"/>
            <a:ext cx="1428110" cy="322428"/>
          </a:xfrm>
          <a:prstGeom prst="roundRect">
            <a:avLst>
              <a:gd name="adj" fmla="val 50000"/>
            </a:avLst>
          </a:prstGeom>
          <a:solidFill>
            <a:srgbClr val="192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  <p:sp>
        <p:nvSpPr>
          <p:cNvPr id="12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" y="2895892"/>
            <a:ext cx="12192000" cy="765200"/>
          </a:xfrm>
          <a:prstGeom prst="rect">
            <a:avLst/>
          </a:prstGeom>
        </p:spPr>
        <p:txBody>
          <a:bodyPr spcFirstLastPara="1" wrap="square" lIns="36000" tIns="36000" rIns="36000" bIns="36000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800"/>
              <a:buNone/>
              <a:defRPr sz="4000" b="1">
                <a:solidFill>
                  <a:srgbClr val="002060"/>
                </a:solidFill>
                <a:latin typeface="Varela Round" pitchFamily="2" charset="-79"/>
                <a:cs typeface="Varela Round" pitchFamily="2" charset="-79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 dirty="0"/>
          </a:p>
        </p:txBody>
      </p:sp>
      <p:sp>
        <p:nvSpPr>
          <p:cNvPr id="13" name="מציין מיקום תוכן 2"/>
          <p:cNvSpPr>
            <a:spLocks noGrp="1"/>
          </p:cNvSpPr>
          <p:nvPr>
            <p:ph idx="10"/>
          </p:nvPr>
        </p:nvSpPr>
        <p:spPr>
          <a:xfrm>
            <a:off x="0" y="3734824"/>
            <a:ext cx="12191999" cy="720000"/>
          </a:xfrm>
        </p:spPr>
        <p:txBody>
          <a:bodyPr anchor="ctr">
            <a:noAutofit/>
          </a:bodyPr>
          <a:lstStyle>
            <a:lvl1pPr marL="0" indent="0" algn="ctr" defTabSz="914491" rtl="1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800"/>
              <a:buFont typeface="Arial" pitchFamily="34" charset="0"/>
              <a:buNone/>
              <a:defRPr lang="he-IL" sz="3200" b="1" kern="1200" dirty="0" smtClean="0">
                <a:solidFill>
                  <a:srgbClr val="002060"/>
                </a:solidFill>
                <a:latin typeface="Varela Round" pitchFamily="2" charset="-79"/>
                <a:ea typeface="+mn-ea"/>
                <a:cs typeface="Varela Round" pitchFamily="2" charset="-79"/>
              </a:defRPr>
            </a:lvl1pPr>
            <a:lvl2pPr marL="342934" indent="-342934" algn="ctr" defTabSz="914491" rtl="1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800"/>
              <a:buFont typeface="Arial" pitchFamily="34" charset="0"/>
              <a:buNone/>
              <a:defRPr lang="he-IL" sz="3200" b="1" kern="1200" dirty="0" smtClean="0">
                <a:solidFill>
                  <a:srgbClr val="002060"/>
                </a:solidFill>
                <a:latin typeface="Varela Round" pitchFamily="2" charset="-79"/>
                <a:ea typeface="+mn-ea"/>
                <a:cs typeface="Varela Round" pitchFamily="2" charset="-79"/>
              </a:defRPr>
            </a:lvl2pPr>
            <a:lvl3pPr>
              <a:lnSpc>
                <a:spcPct val="150000"/>
              </a:lnSpc>
              <a:defRPr>
                <a:solidFill>
                  <a:srgbClr val="002060"/>
                </a:solidFill>
                <a:latin typeface="Varela Round" pitchFamily="2" charset="-79"/>
                <a:cs typeface="Varela Round" pitchFamily="2" charset="-79"/>
              </a:defRPr>
            </a:lvl3pPr>
            <a:lvl4pPr>
              <a:lnSpc>
                <a:spcPct val="150000"/>
              </a:lnSpc>
              <a:defRPr>
                <a:solidFill>
                  <a:srgbClr val="002060"/>
                </a:solidFill>
                <a:latin typeface="Varela Round" pitchFamily="2" charset="-79"/>
                <a:cs typeface="Varela Round" pitchFamily="2" charset="-79"/>
              </a:defRPr>
            </a:lvl4pPr>
            <a:lvl5pPr>
              <a:lnSpc>
                <a:spcPct val="150000"/>
              </a:lnSpc>
              <a:defRPr>
                <a:solidFill>
                  <a:srgbClr val="002060"/>
                </a:solidFill>
                <a:latin typeface="Varela Round" pitchFamily="2" charset="-79"/>
                <a:cs typeface="Varela Round" pitchFamily="2" charset="-79"/>
              </a:defRPr>
            </a:lvl5pPr>
          </a:lstStyle>
          <a:p>
            <a:pPr lvl="0"/>
            <a:r>
              <a:rPr lang="he-IL" dirty="0"/>
              <a:t>לחץ כדי לערוך סגנונות טקסט של תבנית בסיס</a:t>
            </a:r>
          </a:p>
        </p:txBody>
      </p:sp>
      <p:sp>
        <p:nvSpPr>
          <p:cNvPr id="14" name="מלבן מעוגל 8">
            <a:extLst>
              <a:ext uri="{FF2B5EF4-FFF2-40B4-BE49-F238E27FC236}">
                <a16:creationId xmlns:a16="http://schemas.microsoft.com/office/drawing/2014/main" id="{404057E2-9B3D-4075-99B3-75AE757986D1}"/>
              </a:ext>
            </a:extLst>
          </p:cNvPr>
          <p:cNvSpPr/>
          <p:nvPr userDrawn="1"/>
        </p:nvSpPr>
        <p:spPr>
          <a:xfrm>
            <a:off x="10059465" y="87232"/>
            <a:ext cx="2768857" cy="451249"/>
          </a:xfrm>
          <a:prstGeom prst="roundRect">
            <a:avLst>
              <a:gd name="adj" fmla="val 50000"/>
            </a:avLst>
          </a:prstGeom>
          <a:solidFill>
            <a:srgbClr val="192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</p:spTree>
    <p:extLst>
      <p:ext uri="{BB962C8B-B14F-4D97-AF65-F5344CB8AC3E}">
        <p14:creationId xmlns:p14="http://schemas.microsoft.com/office/powerpoint/2010/main" val="219659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פרק חד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מעוגל 9"/>
          <p:cNvSpPr/>
          <p:nvPr userDrawn="1"/>
        </p:nvSpPr>
        <p:spPr>
          <a:xfrm>
            <a:off x="212943" y="1396870"/>
            <a:ext cx="13177381" cy="297896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800" dirty="0">
                <a:solidFill>
                  <a:srgbClr val="192A72"/>
                </a:solidFill>
              </a:rPr>
              <a:t>  </a:t>
            </a:r>
          </a:p>
        </p:txBody>
      </p: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" y="1666940"/>
            <a:ext cx="12192000" cy="1260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 sz="6601" b="1">
                <a:solidFill>
                  <a:srgbClr val="192A72"/>
                </a:solidFill>
                <a:latin typeface="Varela Round" panose="00000500000000000000" pitchFamily="2" charset="-79"/>
                <a:cs typeface="Varela Round" panose="00000500000000000000" pitchFamily="2" charset="-79"/>
              </a:defRPr>
            </a:lvl1pPr>
          </a:lstStyle>
          <a:p>
            <a:r>
              <a:rPr lang="he-IL" dirty="0"/>
              <a:t>לחץ כדי לערוך סגנון כותרת</a:t>
            </a:r>
          </a:p>
        </p:txBody>
      </p:sp>
      <p:sp>
        <p:nvSpPr>
          <p:cNvPr id="12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" y="2918493"/>
            <a:ext cx="12192000" cy="642090"/>
          </a:xfrm>
          <a:prstGeom prst="rect">
            <a:avLst/>
          </a:prstGeom>
        </p:spPr>
        <p:txBody>
          <a:bodyPr spcFirstLastPara="1" wrap="square" lIns="36000" tIns="36000" rIns="36000" bIns="36000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800"/>
              <a:buNone/>
              <a:defRPr sz="3200" b="1">
                <a:solidFill>
                  <a:srgbClr val="192A72"/>
                </a:solidFill>
                <a:latin typeface="Varela Round" pitchFamily="2" charset="-79"/>
                <a:cs typeface="Varela Round" pitchFamily="2" charset="-79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 dirty="0"/>
          </a:p>
        </p:txBody>
      </p:sp>
      <p:sp>
        <p:nvSpPr>
          <p:cNvPr id="15" name="מלבן מעוגל 6">
            <a:extLst>
              <a:ext uri="{FF2B5EF4-FFF2-40B4-BE49-F238E27FC236}">
                <a16:creationId xmlns:a16="http://schemas.microsoft.com/office/drawing/2014/main" id="{B4A26894-BFC6-4CB2-9F98-6C0AB203AB11}"/>
              </a:ext>
            </a:extLst>
          </p:cNvPr>
          <p:cNvSpPr/>
          <p:nvPr userDrawn="1"/>
        </p:nvSpPr>
        <p:spPr>
          <a:xfrm>
            <a:off x="9664804" y="5699022"/>
            <a:ext cx="4766811" cy="357667"/>
          </a:xfrm>
          <a:prstGeom prst="roundRect">
            <a:avLst>
              <a:gd name="adj" fmla="val 50000"/>
            </a:avLst>
          </a:prstGeom>
          <a:solidFill>
            <a:srgbClr val="6C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  <p:sp>
        <p:nvSpPr>
          <p:cNvPr id="16" name="מלבן מעוגל 7">
            <a:extLst>
              <a:ext uri="{FF2B5EF4-FFF2-40B4-BE49-F238E27FC236}">
                <a16:creationId xmlns:a16="http://schemas.microsoft.com/office/drawing/2014/main" id="{93139C06-AB68-49E4-9F8F-F0E56072AD87}"/>
              </a:ext>
            </a:extLst>
          </p:cNvPr>
          <p:cNvSpPr/>
          <p:nvPr userDrawn="1"/>
        </p:nvSpPr>
        <p:spPr>
          <a:xfrm>
            <a:off x="-260562" y="181684"/>
            <a:ext cx="2598822" cy="216817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  <p:sp>
        <p:nvSpPr>
          <p:cNvPr id="17" name="מלבן מעוגל 8">
            <a:extLst>
              <a:ext uri="{FF2B5EF4-FFF2-40B4-BE49-F238E27FC236}">
                <a16:creationId xmlns:a16="http://schemas.microsoft.com/office/drawing/2014/main" id="{92F44B1F-CB02-4BE0-9593-98D37356833A}"/>
              </a:ext>
            </a:extLst>
          </p:cNvPr>
          <p:cNvSpPr/>
          <p:nvPr userDrawn="1"/>
        </p:nvSpPr>
        <p:spPr>
          <a:xfrm>
            <a:off x="-488825" y="468418"/>
            <a:ext cx="2969302" cy="369516"/>
          </a:xfrm>
          <a:prstGeom prst="roundRect">
            <a:avLst>
              <a:gd name="adj" fmla="val 50000"/>
            </a:avLst>
          </a:prstGeom>
          <a:solidFill>
            <a:srgbClr val="192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  <p:sp>
        <p:nvSpPr>
          <p:cNvPr id="18" name="מלבן מעוגל 10">
            <a:extLst>
              <a:ext uri="{FF2B5EF4-FFF2-40B4-BE49-F238E27FC236}">
                <a16:creationId xmlns:a16="http://schemas.microsoft.com/office/drawing/2014/main" id="{F91DCBDE-92CA-433E-83D5-3B5D0DD4B449}"/>
              </a:ext>
            </a:extLst>
          </p:cNvPr>
          <p:cNvSpPr/>
          <p:nvPr userDrawn="1"/>
        </p:nvSpPr>
        <p:spPr>
          <a:xfrm>
            <a:off x="9010091" y="6104087"/>
            <a:ext cx="3755593" cy="674541"/>
          </a:xfrm>
          <a:prstGeom prst="roundRect">
            <a:avLst>
              <a:gd name="adj" fmla="val 50000"/>
            </a:avLst>
          </a:prstGeom>
          <a:solidFill>
            <a:srgbClr val="192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</p:spTree>
    <p:extLst>
      <p:ext uri="{BB962C8B-B14F-4D97-AF65-F5344CB8AC3E}">
        <p14:creationId xmlns:p14="http://schemas.microsoft.com/office/powerpoint/2010/main" val="3628904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" y="213094"/>
            <a:ext cx="12191999" cy="720000"/>
          </a:xfrm>
        </p:spPr>
        <p:txBody>
          <a:bodyPr lIns="36000" tIns="0" rIns="36000" bIns="0">
            <a:noAutofit/>
          </a:bodyPr>
          <a:lstStyle>
            <a:lvl1pPr marL="536629" indent="0">
              <a:tabLst>
                <a:tab pos="11659766" algn="l"/>
              </a:tabLst>
              <a:defRPr sz="4400" b="1">
                <a:solidFill>
                  <a:srgbClr val="002060"/>
                </a:solidFill>
                <a:latin typeface="Varela Round" pitchFamily="2" charset="-79"/>
                <a:cs typeface="Varela Round" pitchFamily="2" charset="-79"/>
              </a:defRPr>
            </a:lvl1pPr>
          </a:lstStyle>
          <a:p>
            <a:r>
              <a:rPr lang="he-IL" dirty="0"/>
              <a:t>לחץ כדי לערוך סגנון כותרת של תבנית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5274" y="1195757"/>
            <a:ext cx="8031962" cy="461155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2400">
                <a:solidFill>
                  <a:srgbClr val="002060"/>
                </a:solidFill>
                <a:latin typeface="Varela Round" pitchFamily="2" charset="-79"/>
                <a:cs typeface="Varela Round" pitchFamily="2" charset="-79"/>
              </a:defRPr>
            </a:lvl1pPr>
            <a:lvl2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2400">
                <a:solidFill>
                  <a:srgbClr val="002060"/>
                </a:solidFill>
                <a:latin typeface="Varela Round" pitchFamily="2" charset="-79"/>
                <a:cs typeface="Varela Round" pitchFamily="2" charset="-79"/>
              </a:defRPr>
            </a:lvl2pPr>
            <a:lvl3pPr>
              <a:lnSpc>
                <a:spcPct val="150000"/>
              </a:lnSpc>
              <a:defRPr>
                <a:solidFill>
                  <a:srgbClr val="002060"/>
                </a:solidFill>
                <a:latin typeface="Varela Round" pitchFamily="2" charset="-79"/>
                <a:cs typeface="Varela Round" pitchFamily="2" charset="-79"/>
              </a:defRPr>
            </a:lvl3pPr>
            <a:lvl4pPr>
              <a:lnSpc>
                <a:spcPct val="150000"/>
              </a:lnSpc>
              <a:defRPr>
                <a:solidFill>
                  <a:srgbClr val="002060"/>
                </a:solidFill>
                <a:latin typeface="Varela Round" pitchFamily="2" charset="-79"/>
                <a:cs typeface="Varela Round" pitchFamily="2" charset="-79"/>
              </a:defRPr>
            </a:lvl4pPr>
            <a:lvl5pPr>
              <a:lnSpc>
                <a:spcPct val="150000"/>
              </a:lnSpc>
              <a:defRPr>
                <a:solidFill>
                  <a:srgbClr val="002060"/>
                </a:solidFill>
                <a:latin typeface="Varela Round" pitchFamily="2" charset="-79"/>
                <a:cs typeface="Varela Round" pitchFamily="2" charset="-79"/>
              </a:defRPr>
            </a:lvl5pPr>
          </a:lstStyle>
          <a:p>
            <a:pPr lvl="0"/>
            <a:r>
              <a:rPr lang="he-IL" dirty="0"/>
              <a:t>לחץ כדי לערוך סגנונות טקסט של תבנית בסיס</a:t>
            </a:r>
          </a:p>
          <a:p>
            <a:pPr lvl="1"/>
            <a:r>
              <a:rPr lang="he-IL" dirty="0"/>
              <a:t>רמה שנייה</a:t>
            </a:r>
          </a:p>
        </p:txBody>
      </p:sp>
      <p:sp>
        <p:nvSpPr>
          <p:cNvPr id="7" name="מלבן מעוגל 6"/>
          <p:cNvSpPr/>
          <p:nvPr userDrawn="1"/>
        </p:nvSpPr>
        <p:spPr>
          <a:xfrm>
            <a:off x="1" y="5878199"/>
            <a:ext cx="4766191" cy="357667"/>
          </a:xfrm>
          <a:prstGeom prst="roundRect">
            <a:avLst>
              <a:gd name="adj" fmla="val 50000"/>
            </a:avLst>
          </a:prstGeom>
          <a:solidFill>
            <a:srgbClr val="6C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8" name="מלבן מעוגל 7"/>
          <p:cNvSpPr/>
          <p:nvPr userDrawn="1"/>
        </p:nvSpPr>
        <p:spPr>
          <a:xfrm>
            <a:off x="8667715" y="-110812"/>
            <a:ext cx="5300119" cy="22162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9" name="מלבן מעוגל 8"/>
          <p:cNvSpPr/>
          <p:nvPr userDrawn="1"/>
        </p:nvSpPr>
        <p:spPr>
          <a:xfrm>
            <a:off x="0" y="6306749"/>
            <a:ext cx="7724431" cy="674541"/>
          </a:xfrm>
          <a:prstGeom prst="roundRect">
            <a:avLst>
              <a:gd name="adj" fmla="val 50000"/>
            </a:avLst>
          </a:prstGeom>
          <a:solidFill>
            <a:srgbClr val="192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>
              <a:latin typeface="Varela Round" pitchFamily="2" charset="-79"/>
              <a:cs typeface="Varela Round" pitchFamily="2" charset="-79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כותרו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49769" y="213094"/>
            <a:ext cx="9642231" cy="720000"/>
          </a:xfrm>
          <a:noFill/>
        </p:spPr>
        <p:txBody>
          <a:bodyPr vert="horz" lIns="91440" tIns="45720" rIns="91440" bIns="45720" rtlCol="1" anchor="ctr">
            <a:noAutofit/>
          </a:bodyPr>
          <a:lstStyle>
            <a:lvl1pPr marL="0" marR="0" indent="0" algn="ctr" defTabSz="914491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he-IL" sz="4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arela Round" pitchFamily="2" charset="-79"/>
                <a:ea typeface="+mj-ea"/>
                <a:cs typeface="Varela Round" pitchFamily="2" charset="-79"/>
              </a:defRPr>
            </a:lvl1pPr>
          </a:lstStyle>
          <a:p>
            <a:pPr marL="0" marR="0" lvl="0" indent="0" algn="ctr" defTabSz="914491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לחץ כדי לערוך סגנון כותרת של תבנית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515275" y="1185681"/>
            <a:ext cx="8306992" cy="540000"/>
          </a:xfrm>
        </p:spPr>
        <p:txBody>
          <a:bodyPr anchor="ctr">
            <a:noAutofit/>
          </a:bodyPr>
          <a:lstStyle>
            <a:lvl1pPr marL="185757" indent="0">
              <a:buNone/>
              <a:defRPr sz="2800" b="1">
                <a:solidFill>
                  <a:srgbClr val="12B4BC"/>
                </a:solidFill>
                <a:latin typeface="Varela Round" pitchFamily="2" charset="-79"/>
                <a:cs typeface="Varela Round" pitchFamily="2" charset="-79"/>
              </a:defRPr>
            </a:lvl1pPr>
            <a:lvl2pPr marL="457246" indent="0">
              <a:buNone/>
              <a:defRPr sz="2000" b="1"/>
            </a:lvl2pPr>
            <a:lvl3pPr marL="914491" indent="0">
              <a:buNone/>
              <a:defRPr sz="1800" b="1"/>
            </a:lvl3pPr>
            <a:lvl4pPr marL="1371737" indent="0">
              <a:buNone/>
              <a:defRPr sz="1600" b="1"/>
            </a:lvl4pPr>
            <a:lvl5pPr marL="1828983" indent="0">
              <a:buNone/>
              <a:defRPr sz="1600" b="1"/>
            </a:lvl5pPr>
            <a:lvl6pPr marL="2286229" indent="0">
              <a:buNone/>
              <a:defRPr sz="1600" b="1"/>
            </a:lvl6pPr>
            <a:lvl7pPr marL="2743474" indent="0">
              <a:buNone/>
              <a:defRPr sz="1600" b="1"/>
            </a:lvl7pPr>
            <a:lvl8pPr marL="3200720" indent="0">
              <a:buNone/>
              <a:defRPr sz="1600" b="1"/>
            </a:lvl8pPr>
            <a:lvl9pPr marL="3657966" indent="0">
              <a:buNone/>
              <a:defRPr sz="1600" b="1"/>
            </a:lvl9pPr>
          </a:lstStyle>
          <a:p>
            <a:pPr lvl="0"/>
            <a:r>
              <a:rPr lang="he-IL" dirty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515273" y="1725682"/>
            <a:ext cx="8031963" cy="4152517"/>
          </a:xfrm>
        </p:spPr>
        <p:txBody>
          <a:bodyPr>
            <a:normAutofit/>
          </a:bodyPr>
          <a:lstStyle>
            <a:lvl1pPr marL="439782" indent="-342934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he-IL" sz="2400" kern="1200" dirty="0" smtClean="0">
                <a:solidFill>
                  <a:srgbClr val="002060"/>
                </a:solidFill>
                <a:latin typeface="Varela Round" pitchFamily="2" charset="-79"/>
                <a:ea typeface="+mn-ea"/>
                <a:cs typeface="Varela Round" pitchFamily="2" charset="-79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he-IL" sz="2400" kern="1200" dirty="0" smtClean="0">
                <a:solidFill>
                  <a:srgbClr val="002060"/>
                </a:solidFill>
                <a:latin typeface="Varela Round" pitchFamily="2" charset="-79"/>
                <a:ea typeface="+mn-ea"/>
                <a:cs typeface="Varela Round" pitchFamily="2" charset="-79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34" lvl="0" indent="-342934" algn="r" defTabSz="914491" rtl="1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he-IL" dirty="0"/>
              <a:t>לחץ כדי לערוך סגנונות טקסט של תבנית בסיס</a:t>
            </a:r>
          </a:p>
          <a:p>
            <a:pPr marL="743024" lvl="1" indent="-285779" algn="r" defTabSz="914491" rtl="1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he-IL" dirty="0"/>
              <a:t>רמה שנייה</a:t>
            </a:r>
          </a:p>
        </p:txBody>
      </p:sp>
      <p:sp>
        <p:nvSpPr>
          <p:cNvPr id="8" name="מלבן מעוגל 6">
            <a:extLst>
              <a:ext uri="{FF2B5EF4-FFF2-40B4-BE49-F238E27FC236}">
                <a16:creationId xmlns:a16="http://schemas.microsoft.com/office/drawing/2014/main" id="{E6F50987-5C32-40D2-A5FB-79D9E0819C00}"/>
              </a:ext>
            </a:extLst>
          </p:cNvPr>
          <p:cNvSpPr/>
          <p:nvPr userDrawn="1"/>
        </p:nvSpPr>
        <p:spPr>
          <a:xfrm>
            <a:off x="9664804" y="5699022"/>
            <a:ext cx="4766811" cy="357667"/>
          </a:xfrm>
          <a:prstGeom prst="roundRect">
            <a:avLst>
              <a:gd name="adj" fmla="val 50000"/>
            </a:avLst>
          </a:prstGeom>
          <a:solidFill>
            <a:srgbClr val="6C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  <p:sp>
        <p:nvSpPr>
          <p:cNvPr id="9" name="מלבן מעוגל 7">
            <a:extLst>
              <a:ext uri="{FF2B5EF4-FFF2-40B4-BE49-F238E27FC236}">
                <a16:creationId xmlns:a16="http://schemas.microsoft.com/office/drawing/2014/main" id="{53A31BA8-BED7-4737-8AF6-AA655F116E85}"/>
              </a:ext>
            </a:extLst>
          </p:cNvPr>
          <p:cNvSpPr/>
          <p:nvPr userDrawn="1"/>
        </p:nvSpPr>
        <p:spPr>
          <a:xfrm>
            <a:off x="-260562" y="181684"/>
            <a:ext cx="2598822" cy="216817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  <p:sp>
        <p:nvSpPr>
          <p:cNvPr id="13" name="מלבן מעוגל 8">
            <a:extLst>
              <a:ext uri="{FF2B5EF4-FFF2-40B4-BE49-F238E27FC236}">
                <a16:creationId xmlns:a16="http://schemas.microsoft.com/office/drawing/2014/main" id="{2CDE3276-7F45-4436-8F72-4AC18E7F0FC7}"/>
              </a:ext>
            </a:extLst>
          </p:cNvPr>
          <p:cNvSpPr/>
          <p:nvPr userDrawn="1"/>
        </p:nvSpPr>
        <p:spPr>
          <a:xfrm>
            <a:off x="-488825" y="468418"/>
            <a:ext cx="2969302" cy="369516"/>
          </a:xfrm>
          <a:prstGeom prst="roundRect">
            <a:avLst>
              <a:gd name="adj" fmla="val 50000"/>
            </a:avLst>
          </a:prstGeom>
          <a:solidFill>
            <a:srgbClr val="192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  <p:sp>
        <p:nvSpPr>
          <p:cNvPr id="14" name="מלבן מעוגל 10">
            <a:extLst>
              <a:ext uri="{FF2B5EF4-FFF2-40B4-BE49-F238E27FC236}">
                <a16:creationId xmlns:a16="http://schemas.microsoft.com/office/drawing/2014/main" id="{1C8AF664-98DE-433F-9B61-94366E98BCDF}"/>
              </a:ext>
            </a:extLst>
          </p:cNvPr>
          <p:cNvSpPr/>
          <p:nvPr userDrawn="1"/>
        </p:nvSpPr>
        <p:spPr>
          <a:xfrm>
            <a:off x="9010091" y="6104087"/>
            <a:ext cx="3755593" cy="674541"/>
          </a:xfrm>
          <a:prstGeom prst="roundRect">
            <a:avLst>
              <a:gd name="adj" fmla="val 50000"/>
            </a:avLst>
          </a:prstGeom>
          <a:solidFill>
            <a:srgbClr val="192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טקסט גדול-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 hasCustomPrompt="1"/>
          </p:nvPr>
        </p:nvSpPr>
        <p:spPr>
          <a:xfrm>
            <a:off x="234416" y="1312990"/>
            <a:ext cx="7910518" cy="5224442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2800">
                <a:solidFill>
                  <a:srgbClr val="192A72"/>
                </a:solidFill>
                <a:latin typeface="Varela Round" panose="00000500000000000000" pitchFamily="2" charset="-79"/>
                <a:cs typeface="Varela Round" panose="00000500000000000000" pitchFamily="2" charset="-79"/>
              </a:defRPr>
            </a:lvl1pPr>
          </a:lstStyle>
          <a:p>
            <a:r>
              <a:rPr lang="he-IL" dirty="0"/>
              <a:t>לחץ כדי לערוך פסקת טקסט קצרה של תבנית בסיס</a:t>
            </a:r>
          </a:p>
        </p:txBody>
      </p:sp>
      <p:sp>
        <p:nvSpPr>
          <p:cNvPr id="7" name="מלבן מעוגל 6"/>
          <p:cNvSpPr/>
          <p:nvPr userDrawn="1"/>
        </p:nvSpPr>
        <p:spPr>
          <a:xfrm>
            <a:off x="-910416" y="6189198"/>
            <a:ext cx="3068595" cy="118918"/>
          </a:xfrm>
          <a:prstGeom prst="roundRect">
            <a:avLst>
              <a:gd name="adj" fmla="val 50000"/>
            </a:avLst>
          </a:prstGeom>
          <a:solidFill>
            <a:srgbClr val="6C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  <p:sp>
        <p:nvSpPr>
          <p:cNvPr id="8" name="מלבן מעוגל 7"/>
          <p:cNvSpPr/>
          <p:nvPr userDrawn="1"/>
        </p:nvSpPr>
        <p:spPr>
          <a:xfrm>
            <a:off x="10082352" y="81722"/>
            <a:ext cx="5300119" cy="22162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  <p:sp>
        <p:nvSpPr>
          <p:cNvPr id="11" name="מלבן מעוגל 10"/>
          <p:cNvSpPr/>
          <p:nvPr userDrawn="1"/>
        </p:nvSpPr>
        <p:spPr>
          <a:xfrm>
            <a:off x="-2155687" y="6347804"/>
            <a:ext cx="5559136" cy="470511"/>
          </a:xfrm>
          <a:prstGeom prst="roundRect">
            <a:avLst>
              <a:gd name="adj" fmla="val 50000"/>
            </a:avLst>
          </a:prstGeom>
          <a:solidFill>
            <a:srgbClr val="192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 dirty="0"/>
          </a:p>
        </p:txBody>
      </p:sp>
      <p:sp>
        <p:nvSpPr>
          <p:cNvPr id="9" name="מציין מיקום טקסט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92531"/>
            <a:ext cx="12192000" cy="10096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4800" b="1">
                <a:solidFill>
                  <a:srgbClr val="192A72"/>
                </a:solidFill>
                <a:latin typeface="Varela Round" panose="00000500000000000000" pitchFamily="2" charset="-79"/>
                <a:cs typeface="Varela Round" panose="00000500000000000000" pitchFamily="2" charset="-79"/>
              </a:defRPr>
            </a:lvl1pPr>
          </a:lstStyle>
          <a:p>
            <a:r>
              <a:rPr lang="he-IL" sz="4400" dirty="0"/>
              <a:t>לחץ כדי לערוך סגנון כותרת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3975921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וידאו על מסך מל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מעוגל 6"/>
          <p:cNvSpPr/>
          <p:nvPr userDrawn="1"/>
        </p:nvSpPr>
        <p:spPr>
          <a:xfrm>
            <a:off x="1" y="5878199"/>
            <a:ext cx="4766191" cy="357667"/>
          </a:xfrm>
          <a:prstGeom prst="roundRect">
            <a:avLst>
              <a:gd name="adj" fmla="val 50000"/>
            </a:avLst>
          </a:prstGeom>
          <a:solidFill>
            <a:srgbClr val="6C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8" name="מלבן מעוגל 7"/>
          <p:cNvSpPr/>
          <p:nvPr userDrawn="1"/>
        </p:nvSpPr>
        <p:spPr>
          <a:xfrm>
            <a:off x="8667715" y="66849"/>
            <a:ext cx="5300119" cy="22162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9" name="מלבן מעוגל 8"/>
          <p:cNvSpPr/>
          <p:nvPr userDrawn="1"/>
        </p:nvSpPr>
        <p:spPr>
          <a:xfrm>
            <a:off x="0" y="6306749"/>
            <a:ext cx="7724431" cy="674541"/>
          </a:xfrm>
          <a:prstGeom prst="roundRect">
            <a:avLst>
              <a:gd name="adj" fmla="val 50000"/>
            </a:avLst>
          </a:prstGeom>
          <a:solidFill>
            <a:srgbClr val="192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4" name="מציין מיקום של מדיה 3">
            <a:extLst>
              <a:ext uri="{FF2B5EF4-FFF2-40B4-BE49-F238E27FC236}">
                <a16:creationId xmlns:a16="http://schemas.microsoft.com/office/drawing/2014/main" id="{DD834E78-91D0-4CCC-9C3F-C5C504CFBE13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363416" y="639717"/>
            <a:ext cx="11465168" cy="6122933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192A72"/>
                </a:solidFill>
                <a:latin typeface="Varela Round" panose="00000500000000000000" pitchFamily="2" charset="-79"/>
                <a:cs typeface="Varela Round" panose="00000500000000000000" pitchFamily="2" charset="-79"/>
              </a:defRPr>
            </a:lvl1pPr>
          </a:lstStyle>
          <a:p>
            <a:r>
              <a:rPr lang="he-IL" dirty="0"/>
              <a:t>מיועד לסרטים</a:t>
            </a:r>
          </a:p>
        </p:txBody>
      </p:sp>
      <p:sp>
        <p:nvSpPr>
          <p:cNvPr id="11" name="מציין מיקום תוכן 10">
            <a:extLst>
              <a:ext uri="{FF2B5EF4-FFF2-40B4-BE49-F238E27FC236}">
                <a16:creationId xmlns:a16="http://schemas.microsoft.com/office/drawing/2014/main" id="{2A86C914-3EB6-4303-93FB-203A29FA2E3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3416" y="95349"/>
            <a:ext cx="8074879" cy="400050"/>
          </a:xfrm>
        </p:spPr>
        <p:txBody>
          <a:bodyPr anchor="ctr">
            <a:noAutofit/>
          </a:bodyPr>
          <a:lstStyle>
            <a:lvl1pPr marL="0" indent="0" algn="r">
              <a:buFontTx/>
              <a:buNone/>
              <a:defRPr sz="2400">
                <a:solidFill>
                  <a:srgbClr val="192A72"/>
                </a:solidFill>
                <a:latin typeface="Varela Round" panose="00000500000000000000" pitchFamily="2" charset="-79"/>
                <a:cs typeface="Varela Round" panose="00000500000000000000" pitchFamily="2" charset="-79"/>
              </a:defRPr>
            </a:lvl1pPr>
          </a:lstStyle>
          <a:p>
            <a:pPr lvl="0"/>
            <a:r>
              <a:rPr lang="he-IL" dirty="0"/>
              <a:t>לחץ כדי לערוך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36877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" y="213094"/>
            <a:ext cx="12191999" cy="720000"/>
          </a:xfrm>
          <a:noFill/>
        </p:spPr>
        <p:txBody>
          <a:bodyPr vert="horz" lIns="91440" tIns="45720" rIns="91440" bIns="45720" rtlCol="1" anchor="ctr">
            <a:noAutofit/>
          </a:bodyPr>
          <a:lstStyle>
            <a:lvl1pPr>
              <a:defRPr kumimoji="0" lang="he-IL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arela Round" pitchFamily="2" charset="-79"/>
                <a:ea typeface="+mj-ea"/>
                <a:cs typeface="Varela Round" pitchFamily="2" charset="-79"/>
              </a:defRPr>
            </a:lvl1pPr>
          </a:lstStyle>
          <a:p>
            <a:pPr marL="0" marR="0" lvl="0" indent="0" algn="ctr" defTabSz="914491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לחץ כדי לערוך סגנון כותרת של תבנית</a:t>
            </a:r>
          </a:p>
        </p:txBody>
      </p:sp>
      <p:sp>
        <p:nvSpPr>
          <p:cNvPr id="7" name="מלבן מעוגל 6"/>
          <p:cNvSpPr/>
          <p:nvPr userDrawn="1"/>
        </p:nvSpPr>
        <p:spPr>
          <a:xfrm>
            <a:off x="1" y="5878199"/>
            <a:ext cx="4766191" cy="357667"/>
          </a:xfrm>
          <a:prstGeom prst="roundRect">
            <a:avLst>
              <a:gd name="adj" fmla="val 50000"/>
            </a:avLst>
          </a:prstGeom>
          <a:solidFill>
            <a:srgbClr val="6C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8" name="מלבן מעוגל 7"/>
          <p:cNvSpPr/>
          <p:nvPr userDrawn="1"/>
        </p:nvSpPr>
        <p:spPr>
          <a:xfrm>
            <a:off x="8667715" y="-110812"/>
            <a:ext cx="5300119" cy="22162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>
              <a:latin typeface="Varela Round" pitchFamily="2" charset="-79"/>
              <a:cs typeface="Varela Round" pitchFamily="2" charset="-79"/>
            </a:endParaRPr>
          </a:p>
        </p:txBody>
      </p:sp>
      <p:sp>
        <p:nvSpPr>
          <p:cNvPr id="9" name="מלבן מעוגל 8"/>
          <p:cNvSpPr/>
          <p:nvPr userDrawn="1"/>
        </p:nvSpPr>
        <p:spPr>
          <a:xfrm>
            <a:off x="0" y="6306749"/>
            <a:ext cx="7724431" cy="674541"/>
          </a:xfrm>
          <a:prstGeom prst="roundRect">
            <a:avLst>
              <a:gd name="adj" fmla="val 50000"/>
            </a:avLst>
          </a:prstGeom>
          <a:solidFill>
            <a:srgbClr val="192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>
              <a:latin typeface="Varela Round" pitchFamily="2" charset="-79"/>
              <a:cs typeface="Varela Round" pitchFamily="2" charset="-79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ותמ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של תמונה 2"/>
          <p:cNvSpPr>
            <a:spLocks noGrp="1"/>
          </p:cNvSpPr>
          <p:nvPr>
            <p:ph type="pic" idx="1" hasCustomPrompt="1"/>
          </p:nvPr>
        </p:nvSpPr>
        <p:spPr>
          <a:xfrm>
            <a:off x="161147" y="964351"/>
            <a:ext cx="8483175" cy="57215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dirty="0"/>
              <a:t> </a:t>
            </a:r>
          </a:p>
        </p:txBody>
      </p:sp>
      <p:sp>
        <p:nvSpPr>
          <p:cNvPr id="8" name="כותרת 1"/>
          <p:cNvSpPr>
            <a:spLocks noGrp="1"/>
          </p:cNvSpPr>
          <p:nvPr>
            <p:ph type="ctrTitle"/>
          </p:nvPr>
        </p:nvSpPr>
        <p:spPr>
          <a:xfrm>
            <a:off x="1733909" y="186258"/>
            <a:ext cx="10247689" cy="63735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400" b="1">
                <a:solidFill>
                  <a:srgbClr val="192A72"/>
                </a:solidFill>
                <a:latin typeface="Varela Round" panose="00000500000000000000" pitchFamily="2" charset="-79"/>
                <a:cs typeface="Varela Round" panose="00000500000000000000" pitchFamily="2" charset="-79"/>
              </a:defRPr>
            </a:lvl1pPr>
          </a:lstStyle>
          <a:p>
            <a:r>
              <a:rPr lang="he-IL" dirty="0"/>
              <a:t>לחץ כדי לערוך סגנון כותרת</a:t>
            </a:r>
          </a:p>
        </p:txBody>
      </p:sp>
      <p:sp>
        <p:nvSpPr>
          <p:cNvPr id="9" name="מלבן מעוגל 8"/>
          <p:cNvSpPr/>
          <p:nvPr userDrawn="1"/>
        </p:nvSpPr>
        <p:spPr>
          <a:xfrm>
            <a:off x="11186073" y="5980332"/>
            <a:ext cx="1591052" cy="155686"/>
          </a:xfrm>
          <a:prstGeom prst="roundRect">
            <a:avLst>
              <a:gd name="adj" fmla="val 50000"/>
            </a:avLst>
          </a:prstGeom>
          <a:solidFill>
            <a:srgbClr val="6C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  <p:sp>
        <p:nvSpPr>
          <p:cNvPr id="10" name="מלבן מעוגל 9"/>
          <p:cNvSpPr/>
          <p:nvPr userDrawn="1"/>
        </p:nvSpPr>
        <p:spPr>
          <a:xfrm>
            <a:off x="11032901" y="950191"/>
            <a:ext cx="1159099" cy="34737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800" dirty="0"/>
              <a:t> </a:t>
            </a:r>
          </a:p>
        </p:txBody>
      </p:sp>
      <p:sp>
        <p:nvSpPr>
          <p:cNvPr id="11" name="מלבן מעוגל 10"/>
          <p:cNvSpPr/>
          <p:nvPr userDrawn="1"/>
        </p:nvSpPr>
        <p:spPr>
          <a:xfrm>
            <a:off x="-484994" y="320177"/>
            <a:ext cx="2095644" cy="369516"/>
          </a:xfrm>
          <a:prstGeom prst="roundRect">
            <a:avLst>
              <a:gd name="adj" fmla="val 50000"/>
            </a:avLst>
          </a:prstGeom>
          <a:solidFill>
            <a:srgbClr val="192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  <p:sp>
        <p:nvSpPr>
          <p:cNvPr id="12" name="מלבן מעוגל 11"/>
          <p:cNvSpPr/>
          <p:nvPr userDrawn="1"/>
        </p:nvSpPr>
        <p:spPr>
          <a:xfrm>
            <a:off x="10586241" y="6268720"/>
            <a:ext cx="2190883" cy="417182"/>
          </a:xfrm>
          <a:prstGeom prst="roundRect">
            <a:avLst>
              <a:gd name="adj" fmla="val 50000"/>
            </a:avLst>
          </a:prstGeom>
          <a:solidFill>
            <a:srgbClr val="192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</p:spTree>
    <p:extLst>
      <p:ext uri="{BB962C8B-B14F-4D97-AF65-F5344CB8AC3E}">
        <p14:creationId xmlns:p14="http://schemas.microsoft.com/office/powerpoint/2010/main" val="323313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09601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F552B-607E-4869-A917-C44959BDCB12}" type="datetimeFigureOut">
              <a:rPr lang="he-IL" smtClean="0"/>
              <a:pPr/>
              <a:t>כ"ח/ניסן/תש"ף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78A40-4CDB-4A89-A7AB-ED0E5AEAC786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1" r:id="rId3"/>
    <p:sldLayoutId id="2147483650" r:id="rId4"/>
    <p:sldLayoutId id="2147483653" r:id="rId5"/>
    <p:sldLayoutId id="2147483665" r:id="rId6"/>
    <p:sldLayoutId id="2147483666" r:id="rId7"/>
    <p:sldLayoutId id="2147483663" r:id="rId8"/>
    <p:sldLayoutId id="2147483669" r:id="rId9"/>
    <p:sldLayoutId id="2147483671" r:id="rId10"/>
    <p:sldLayoutId id="2147483668" r:id="rId11"/>
    <p:sldLayoutId id="2147483670" r:id="rId12"/>
  </p:sldLayoutIdLst>
  <p:txStyles>
    <p:titleStyle>
      <a:lvl1pPr algn="ctr" defTabSz="914491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34" indent="-342934" algn="r" defTabSz="914491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3024" indent="-285779" algn="r" defTabSz="914491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14" indent="-228623" algn="r" defTabSz="914491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60" indent="-228623" algn="r" defTabSz="914491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606" indent="-228623" algn="r" defTabSz="914491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51" indent="-228623" algn="r" defTabSz="914491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97" indent="-228623" algn="r" defTabSz="914491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43" indent="-228623" algn="r" defTabSz="914491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89" indent="-228623" algn="r" defTabSz="914491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91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6" algn="r" defTabSz="914491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91" algn="r" defTabSz="914491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37" algn="r" defTabSz="914491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83" algn="r" defTabSz="914491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29" algn="r" defTabSz="914491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74" algn="r" defTabSz="914491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20" algn="r" defTabSz="914491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66" algn="r" defTabSz="914491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6"/>
          <p:cNvSpPr>
            <a:spLocks noGrp="1"/>
          </p:cNvSpPr>
          <p:nvPr>
            <p:ph type="ctrTitle"/>
          </p:nvPr>
        </p:nvSpPr>
        <p:spPr>
          <a:xfrm>
            <a:off x="1" y="2693893"/>
            <a:ext cx="12192001" cy="1470216"/>
          </a:xfrm>
        </p:spPr>
        <p:txBody>
          <a:bodyPr>
            <a:normAutofit/>
          </a:bodyPr>
          <a:lstStyle/>
          <a:p>
            <a:r>
              <a:rPr lang="he-IL" dirty="0"/>
              <a:t>מערכת שידורים לאומית</a:t>
            </a:r>
          </a:p>
        </p:txBody>
      </p:sp>
    </p:spTree>
    <p:extLst>
      <p:ext uri="{BB962C8B-B14F-4D97-AF65-F5344CB8AC3E}">
        <p14:creationId xmlns:p14="http://schemas.microsoft.com/office/powerpoint/2010/main" val="1709990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7"/>
          <p:cNvSpPr>
            <a:spLocks noGrp="1"/>
          </p:cNvSpPr>
          <p:nvPr>
            <p:ph type="title"/>
          </p:nvPr>
        </p:nvSpPr>
        <p:spPr>
          <a:xfrm>
            <a:off x="2352417" y="133332"/>
            <a:ext cx="5908168" cy="720094"/>
          </a:xfrm>
        </p:spPr>
        <p:txBody>
          <a:bodyPr/>
          <a:lstStyle/>
          <a:p>
            <a:r>
              <a:rPr lang="he-IL" dirty="0"/>
              <a:t>מעקב עבור </a:t>
            </a:r>
            <a:r>
              <a:rPr lang="en-US" dirty="0"/>
              <a:t>n=4</a:t>
            </a:r>
            <a:endParaRPr lang="he-IL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642" b="50430"/>
          <a:stretch/>
        </p:blipFill>
        <p:spPr>
          <a:xfrm>
            <a:off x="193767" y="1259407"/>
            <a:ext cx="4793766" cy="298806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494351" y="568217"/>
            <a:ext cx="3331361" cy="1200329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l"/>
            <a:r>
              <a:rPr lang="en-US" sz="2400" dirty="0"/>
              <a:t>n=4</a:t>
            </a:r>
          </a:p>
          <a:p>
            <a:pPr algn="l"/>
            <a:r>
              <a:rPr lang="en-US" sz="2400" dirty="0"/>
              <a:t> </a:t>
            </a:r>
            <a:r>
              <a:rPr lang="he-IL" sz="2400" dirty="0"/>
              <a:t> לא!</a:t>
            </a:r>
            <a:r>
              <a:rPr lang="en-US" sz="2400" dirty="0"/>
              <a:t>if(n==1) </a:t>
            </a:r>
            <a:endParaRPr lang="he-IL" sz="2400" dirty="0"/>
          </a:p>
          <a:p>
            <a:pPr algn="l" rtl="0"/>
            <a:r>
              <a:rPr lang="en-US" sz="2400" dirty="0"/>
              <a:t>return </a:t>
            </a:r>
            <a:r>
              <a:rPr lang="en-US" sz="24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factorial(3</a:t>
            </a:r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/>
              <a:t>* 4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429460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7"/>
          <p:cNvSpPr>
            <a:spLocks noGrp="1"/>
          </p:cNvSpPr>
          <p:nvPr>
            <p:ph type="title"/>
          </p:nvPr>
        </p:nvSpPr>
        <p:spPr>
          <a:xfrm>
            <a:off x="2352417" y="133332"/>
            <a:ext cx="5908168" cy="720094"/>
          </a:xfrm>
        </p:spPr>
        <p:txBody>
          <a:bodyPr/>
          <a:lstStyle/>
          <a:p>
            <a:r>
              <a:rPr lang="he-IL" dirty="0"/>
              <a:t>מעקב עבור </a:t>
            </a:r>
            <a:r>
              <a:rPr lang="en-US" dirty="0"/>
              <a:t>n=4</a:t>
            </a:r>
            <a:endParaRPr lang="he-IL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642" b="50430"/>
          <a:stretch/>
        </p:blipFill>
        <p:spPr>
          <a:xfrm>
            <a:off x="193767" y="1259407"/>
            <a:ext cx="4793766" cy="29880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94351" y="568217"/>
            <a:ext cx="3331361" cy="1200329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l"/>
            <a:r>
              <a:rPr lang="en-US" sz="2400" dirty="0"/>
              <a:t>n=4</a:t>
            </a:r>
          </a:p>
          <a:p>
            <a:pPr algn="l"/>
            <a:r>
              <a:rPr lang="en-US" sz="2400" dirty="0"/>
              <a:t> </a:t>
            </a:r>
            <a:r>
              <a:rPr lang="he-IL" sz="2400" dirty="0"/>
              <a:t> לא!</a:t>
            </a:r>
            <a:r>
              <a:rPr lang="en-US" sz="2400" dirty="0"/>
              <a:t>if(n==1) </a:t>
            </a:r>
            <a:endParaRPr lang="he-IL" sz="2400" dirty="0"/>
          </a:p>
          <a:p>
            <a:pPr algn="l" rtl="0"/>
            <a:r>
              <a:rPr lang="en-US" sz="2400" dirty="0"/>
              <a:t>return </a:t>
            </a:r>
            <a:r>
              <a:rPr lang="en-US" sz="24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factorial(3</a:t>
            </a:r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/>
              <a:t>* 4</a:t>
            </a:r>
            <a:endParaRPr lang="he-IL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551576" y="2318717"/>
            <a:ext cx="3331361" cy="1200329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l"/>
            <a:r>
              <a:rPr lang="en-US" sz="2400" dirty="0"/>
              <a:t>n=3</a:t>
            </a:r>
          </a:p>
          <a:p>
            <a:pPr algn="l"/>
            <a:r>
              <a:rPr lang="en-US" sz="2400" dirty="0"/>
              <a:t> </a:t>
            </a:r>
            <a:r>
              <a:rPr lang="he-IL" sz="2400" dirty="0"/>
              <a:t> לא!</a:t>
            </a:r>
            <a:r>
              <a:rPr lang="en-US" sz="2400" dirty="0"/>
              <a:t>if(n==1) </a:t>
            </a:r>
            <a:endParaRPr lang="he-IL" sz="2400" dirty="0"/>
          </a:p>
          <a:p>
            <a:pPr algn="l" rtl="0"/>
            <a:r>
              <a:rPr lang="en-US" sz="2400" dirty="0"/>
              <a:t>return </a:t>
            </a:r>
            <a:r>
              <a:rPr lang="en-US" sz="24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factorial(2</a:t>
            </a:r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/>
              <a:t>* 3</a:t>
            </a:r>
            <a:endParaRPr lang="he-IL" sz="2400" dirty="0"/>
          </a:p>
        </p:txBody>
      </p:sp>
      <p:cxnSp>
        <p:nvCxnSpPr>
          <p:cNvPr id="50" name="מחבר מרפקי 49"/>
          <p:cNvCxnSpPr>
            <a:stCxn id="4" idx="2"/>
            <a:endCxn id="11" idx="0"/>
          </p:cNvCxnSpPr>
          <p:nvPr/>
        </p:nvCxnSpPr>
        <p:spPr>
          <a:xfrm rot="5400000">
            <a:off x="8913560" y="1072244"/>
            <a:ext cx="550171" cy="1942775"/>
          </a:xfrm>
          <a:prstGeom prst="bent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1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642" b="50430"/>
          <a:stretch/>
        </p:blipFill>
        <p:spPr>
          <a:xfrm>
            <a:off x="193767" y="1259407"/>
            <a:ext cx="4793766" cy="29880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94351" y="568217"/>
            <a:ext cx="3331361" cy="1200329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l"/>
            <a:r>
              <a:rPr lang="en-US" sz="2400" dirty="0"/>
              <a:t>n=4</a:t>
            </a:r>
          </a:p>
          <a:p>
            <a:pPr algn="l"/>
            <a:r>
              <a:rPr lang="en-US" sz="2400" dirty="0"/>
              <a:t> </a:t>
            </a:r>
            <a:r>
              <a:rPr lang="he-IL" sz="2400" dirty="0"/>
              <a:t> לא!</a:t>
            </a:r>
            <a:r>
              <a:rPr lang="en-US" sz="2400" dirty="0"/>
              <a:t>if(n==1) </a:t>
            </a:r>
            <a:endParaRPr lang="he-IL" sz="2400" dirty="0"/>
          </a:p>
          <a:p>
            <a:pPr algn="l" rtl="0"/>
            <a:r>
              <a:rPr lang="en-US" sz="2400" dirty="0"/>
              <a:t>return </a:t>
            </a:r>
            <a:r>
              <a:rPr lang="en-US" sz="24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factorial(3</a:t>
            </a:r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/>
              <a:t>* 4</a:t>
            </a:r>
            <a:endParaRPr lang="he-IL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551576" y="2318717"/>
            <a:ext cx="3331361" cy="1200329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l"/>
            <a:r>
              <a:rPr lang="en-US" sz="2400" dirty="0"/>
              <a:t>n=3</a:t>
            </a:r>
          </a:p>
          <a:p>
            <a:pPr algn="l"/>
            <a:r>
              <a:rPr lang="en-US" sz="2400" dirty="0"/>
              <a:t> </a:t>
            </a:r>
            <a:r>
              <a:rPr lang="he-IL" sz="2400" dirty="0"/>
              <a:t> לא!</a:t>
            </a:r>
            <a:r>
              <a:rPr lang="en-US" sz="2400" dirty="0"/>
              <a:t>if(n==1) </a:t>
            </a:r>
            <a:endParaRPr lang="he-IL" sz="2400" dirty="0"/>
          </a:p>
          <a:p>
            <a:pPr algn="l" rtl="0"/>
            <a:r>
              <a:rPr lang="en-US" sz="2400" dirty="0"/>
              <a:t>return </a:t>
            </a:r>
            <a:r>
              <a:rPr lang="en-US" sz="24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factorial(2</a:t>
            </a:r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/>
              <a:t>* 3</a:t>
            </a:r>
            <a:endParaRPr lang="he-IL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531952" y="4087780"/>
            <a:ext cx="3331361" cy="1200329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l"/>
            <a:r>
              <a:rPr lang="en-US" sz="2400" dirty="0"/>
              <a:t>n=2</a:t>
            </a:r>
          </a:p>
          <a:p>
            <a:pPr algn="l"/>
            <a:r>
              <a:rPr lang="en-US" sz="2400" dirty="0"/>
              <a:t> </a:t>
            </a:r>
            <a:r>
              <a:rPr lang="he-IL" sz="2400" dirty="0"/>
              <a:t> לא!</a:t>
            </a:r>
            <a:r>
              <a:rPr lang="en-US" sz="2400" dirty="0"/>
              <a:t>if(n==1) </a:t>
            </a:r>
            <a:endParaRPr lang="he-IL" sz="2400" dirty="0"/>
          </a:p>
          <a:p>
            <a:pPr algn="l" rtl="0"/>
            <a:r>
              <a:rPr lang="en-US" sz="2400" dirty="0"/>
              <a:t>return </a:t>
            </a:r>
            <a:r>
              <a:rPr lang="en-US" sz="24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factorial(1</a:t>
            </a:r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/>
              <a:t>* 2</a:t>
            </a:r>
            <a:endParaRPr lang="he-IL" sz="2400" dirty="0"/>
          </a:p>
        </p:txBody>
      </p:sp>
      <p:cxnSp>
        <p:nvCxnSpPr>
          <p:cNvPr id="44" name="מחבר מרפקי 43"/>
          <p:cNvCxnSpPr>
            <a:stCxn id="11" idx="2"/>
            <a:endCxn id="15" idx="0"/>
          </p:cNvCxnSpPr>
          <p:nvPr/>
        </p:nvCxnSpPr>
        <p:spPr>
          <a:xfrm rot="5400000">
            <a:off x="6923078" y="2793601"/>
            <a:ext cx="568734" cy="2019624"/>
          </a:xfrm>
          <a:prstGeom prst="bent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מרפקי 49"/>
          <p:cNvCxnSpPr>
            <a:stCxn id="4" idx="2"/>
            <a:endCxn id="11" idx="0"/>
          </p:cNvCxnSpPr>
          <p:nvPr/>
        </p:nvCxnSpPr>
        <p:spPr>
          <a:xfrm rot="5400000">
            <a:off x="8913560" y="1072244"/>
            <a:ext cx="550171" cy="1942775"/>
          </a:xfrm>
          <a:prstGeom prst="bent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כותרת 7"/>
          <p:cNvSpPr>
            <a:spLocks noGrp="1"/>
          </p:cNvSpPr>
          <p:nvPr>
            <p:ph type="title"/>
          </p:nvPr>
        </p:nvSpPr>
        <p:spPr>
          <a:xfrm>
            <a:off x="2352417" y="133332"/>
            <a:ext cx="5908168" cy="720094"/>
          </a:xfrm>
        </p:spPr>
        <p:txBody>
          <a:bodyPr/>
          <a:lstStyle/>
          <a:p>
            <a:r>
              <a:rPr lang="he-IL" dirty="0"/>
              <a:t>מעקב עבור </a:t>
            </a:r>
            <a:r>
              <a:rPr lang="en-US" dirty="0"/>
              <a:t>n=4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2608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642" b="50430"/>
          <a:stretch/>
        </p:blipFill>
        <p:spPr>
          <a:xfrm>
            <a:off x="193767" y="1259407"/>
            <a:ext cx="4793766" cy="29880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94351" y="568217"/>
            <a:ext cx="3331361" cy="1200329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l"/>
            <a:r>
              <a:rPr lang="en-US" sz="2400" dirty="0"/>
              <a:t>n=4</a:t>
            </a:r>
          </a:p>
          <a:p>
            <a:pPr algn="l"/>
            <a:r>
              <a:rPr lang="en-US" sz="2400" dirty="0"/>
              <a:t> </a:t>
            </a:r>
            <a:r>
              <a:rPr lang="he-IL" sz="2400" dirty="0"/>
              <a:t> לא!</a:t>
            </a:r>
            <a:r>
              <a:rPr lang="en-US" sz="2400" dirty="0"/>
              <a:t>if(n==1) </a:t>
            </a:r>
            <a:endParaRPr lang="he-IL" sz="2400" dirty="0"/>
          </a:p>
          <a:p>
            <a:pPr algn="l" rtl="0"/>
            <a:r>
              <a:rPr lang="en-US" sz="2400" dirty="0"/>
              <a:t>return </a:t>
            </a:r>
            <a:r>
              <a:rPr lang="en-US" sz="24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factorial(3</a:t>
            </a:r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/>
              <a:t>* 4</a:t>
            </a:r>
            <a:endParaRPr lang="he-IL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551576" y="2318717"/>
            <a:ext cx="3331361" cy="1200329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l"/>
            <a:r>
              <a:rPr lang="en-US" sz="2400" dirty="0"/>
              <a:t>n=3</a:t>
            </a:r>
          </a:p>
          <a:p>
            <a:pPr algn="l"/>
            <a:r>
              <a:rPr lang="en-US" sz="2400" dirty="0"/>
              <a:t> </a:t>
            </a:r>
            <a:r>
              <a:rPr lang="he-IL" sz="2400" dirty="0"/>
              <a:t> לא!</a:t>
            </a:r>
            <a:r>
              <a:rPr lang="en-US" sz="2400" dirty="0"/>
              <a:t>if(n==1) </a:t>
            </a:r>
            <a:endParaRPr lang="he-IL" sz="2400" dirty="0"/>
          </a:p>
          <a:p>
            <a:pPr algn="l" rtl="0"/>
            <a:r>
              <a:rPr lang="en-US" sz="2400" dirty="0"/>
              <a:t>return </a:t>
            </a:r>
            <a:r>
              <a:rPr lang="en-US" sz="24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factorial(2</a:t>
            </a:r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/>
              <a:t>* 3</a:t>
            </a:r>
            <a:endParaRPr lang="he-IL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531952" y="4087780"/>
            <a:ext cx="3331361" cy="1200329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l"/>
            <a:r>
              <a:rPr lang="en-US" sz="2400" dirty="0"/>
              <a:t>n=2</a:t>
            </a:r>
          </a:p>
          <a:p>
            <a:pPr algn="l"/>
            <a:r>
              <a:rPr lang="en-US" sz="2400" dirty="0"/>
              <a:t> </a:t>
            </a:r>
            <a:r>
              <a:rPr lang="he-IL" sz="2400" dirty="0"/>
              <a:t> לא!</a:t>
            </a:r>
            <a:r>
              <a:rPr lang="en-US" sz="2400" dirty="0"/>
              <a:t>if(n==1) </a:t>
            </a:r>
            <a:endParaRPr lang="he-IL" sz="2400" dirty="0"/>
          </a:p>
          <a:p>
            <a:pPr algn="l" rtl="0"/>
            <a:r>
              <a:rPr lang="en-US" sz="2400" dirty="0"/>
              <a:t>return </a:t>
            </a:r>
            <a:r>
              <a:rPr lang="en-US" sz="24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factorial(1</a:t>
            </a:r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/>
              <a:t>* 2</a:t>
            </a:r>
            <a:endParaRPr lang="he-IL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2355190" y="5445523"/>
            <a:ext cx="2060179" cy="1200329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l"/>
            <a:r>
              <a:rPr lang="en-US" sz="2400" dirty="0"/>
              <a:t>n=1</a:t>
            </a:r>
          </a:p>
          <a:p>
            <a:pPr algn="l"/>
            <a:r>
              <a:rPr lang="en-US" sz="2400" dirty="0"/>
              <a:t> </a:t>
            </a:r>
            <a:r>
              <a:rPr lang="he-IL" sz="2400" dirty="0"/>
              <a:t> כן!</a:t>
            </a:r>
            <a:r>
              <a:rPr lang="en-US" sz="2400" dirty="0"/>
              <a:t>if(n==1) </a:t>
            </a:r>
            <a:endParaRPr lang="he-IL" sz="2400" dirty="0"/>
          </a:p>
          <a:p>
            <a:pPr algn="l" rtl="0"/>
            <a:r>
              <a:rPr lang="en-US" sz="2400" dirty="0"/>
              <a:t>return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he-IL" sz="2400" dirty="0">
              <a:solidFill>
                <a:schemeClr val="bg1"/>
              </a:solidFill>
            </a:endParaRPr>
          </a:p>
        </p:txBody>
      </p:sp>
      <p:cxnSp>
        <p:nvCxnSpPr>
          <p:cNvPr id="44" name="מחבר מרפקי 43"/>
          <p:cNvCxnSpPr>
            <a:stCxn id="11" idx="2"/>
            <a:endCxn id="15" idx="0"/>
          </p:cNvCxnSpPr>
          <p:nvPr/>
        </p:nvCxnSpPr>
        <p:spPr>
          <a:xfrm rot="5400000">
            <a:off x="6923078" y="2793601"/>
            <a:ext cx="568734" cy="2019624"/>
          </a:xfrm>
          <a:prstGeom prst="bent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מרפקי 45"/>
          <p:cNvCxnSpPr>
            <a:stCxn id="15" idx="2"/>
            <a:endCxn id="32" idx="3"/>
          </p:cNvCxnSpPr>
          <p:nvPr/>
        </p:nvCxnSpPr>
        <p:spPr>
          <a:xfrm rot="5400000">
            <a:off x="4927712" y="4775766"/>
            <a:ext cx="757579" cy="1782264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מרפקי 49"/>
          <p:cNvCxnSpPr>
            <a:stCxn id="4" idx="2"/>
            <a:endCxn id="11" idx="0"/>
          </p:cNvCxnSpPr>
          <p:nvPr/>
        </p:nvCxnSpPr>
        <p:spPr>
          <a:xfrm rot="5400000">
            <a:off x="8913560" y="1072244"/>
            <a:ext cx="550171" cy="1942775"/>
          </a:xfrm>
          <a:prstGeom prst="bent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מרפקי 51"/>
          <p:cNvCxnSpPr>
            <a:stCxn id="32" idx="0"/>
            <a:endCxn id="15" idx="1"/>
          </p:cNvCxnSpPr>
          <p:nvPr/>
        </p:nvCxnSpPr>
        <p:spPr>
          <a:xfrm rot="5400000" flipH="1" flipV="1">
            <a:off x="3579827" y="4493398"/>
            <a:ext cx="757578" cy="1146672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22011" y="4203564"/>
            <a:ext cx="405880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he-IL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כותרת 7"/>
          <p:cNvSpPr>
            <a:spLocks noGrp="1"/>
          </p:cNvSpPr>
          <p:nvPr>
            <p:ph type="title"/>
          </p:nvPr>
        </p:nvSpPr>
        <p:spPr>
          <a:xfrm>
            <a:off x="2352417" y="133332"/>
            <a:ext cx="5908168" cy="720094"/>
          </a:xfrm>
        </p:spPr>
        <p:txBody>
          <a:bodyPr/>
          <a:lstStyle/>
          <a:p>
            <a:r>
              <a:rPr lang="he-IL" dirty="0"/>
              <a:t>מעקב עבור </a:t>
            </a:r>
            <a:r>
              <a:rPr lang="en-US" dirty="0"/>
              <a:t>n=4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8549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7"/>
          <p:cNvSpPr>
            <a:spLocks noGrp="1"/>
          </p:cNvSpPr>
          <p:nvPr>
            <p:ph type="title"/>
          </p:nvPr>
        </p:nvSpPr>
        <p:spPr>
          <a:xfrm>
            <a:off x="2352417" y="133332"/>
            <a:ext cx="5908168" cy="720094"/>
          </a:xfrm>
        </p:spPr>
        <p:txBody>
          <a:bodyPr/>
          <a:lstStyle/>
          <a:p>
            <a:r>
              <a:rPr lang="he-IL" dirty="0"/>
              <a:t>מעקב עבור </a:t>
            </a:r>
            <a:r>
              <a:rPr lang="en-US" dirty="0"/>
              <a:t>n=4</a:t>
            </a:r>
            <a:endParaRPr lang="he-IL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642" b="50430"/>
          <a:stretch/>
        </p:blipFill>
        <p:spPr>
          <a:xfrm>
            <a:off x="193767" y="1259407"/>
            <a:ext cx="4793766" cy="29880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94351" y="568217"/>
            <a:ext cx="3331361" cy="1200329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l"/>
            <a:r>
              <a:rPr lang="en-US" sz="2400" dirty="0"/>
              <a:t>n=4</a:t>
            </a:r>
          </a:p>
          <a:p>
            <a:pPr algn="l"/>
            <a:r>
              <a:rPr lang="en-US" sz="2400" dirty="0"/>
              <a:t> </a:t>
            </a:r>
            <a:r>
              <a:rPr lang="he-IL" sz="2400" dirty="0"/>
              <a:t> לא!</a:t>
            </a:r>
            <a:r>
              <a:rPr lang="en-US" sz="2400" dirty="0"/>
              <a:t>if(n==1) </a:t>
            </a:r>
            <a:endParaRPr lang="he-IL" sz="2400" dirty="0"/>
          </a:p>
          <a:p>
            <a:pPr algn="l" rtl="0"/>
            <a:r>
              <a:rPr lang="en-US" sz="2400" dirty="0"/>
              <a:t>return </a:t>
            </a:r>
            <a:r>
              <a:rPr lang="en-US" sz="24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factorial(3</a:t>
            </a:r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/>
              <a:t>* 4</a:t>
            </a:r>
            <a:endParaRPr lang="he-IL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551576" y="2318717"/>
            <a:ext cx="3331361" cy="1200329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l"/>
            <a:r>
              <a:rPr lang="en-US" sz="2400" dirty="0"/>
              <a:t>n=3</a:t>
            </a:r>
          </a:p>
          <a:p>
            <a:pPr algn="l"/>
            <a:r>
              <a:rPr lang="en-US" sz="2400" dirty="0"/>
              <a:t> </a:t>
            </a:r>
            <a:r>
              <a:rPr lang="he-IL" sz="2400" dirty="0"/>
              <a:t> לא!</a:t>
            </a:r>
            <a:r>
              <a:rPr lang="en-US" sz="2400" dirty="0"/>
              <a:t>if(n==1) </a:t>
            </a:r>
            <a:endParaRPr lang="he-IL" sz="2400" dirty="0"/>
          </a:p>
          <a:p>
            <a:pPr algn="l" rtl="0"/>
            <a:r>
              <a:rPr lang="en-US" sz="2400" dirty="0"/>
              <a:t>return </a:t>
            </a:r>
            <a:r>
              <a:rPr lang="en-US" sz="24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factorial(2</a:t>
            </a:r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/>
              <a:t>* 3</a:t>
            </a:r>
            <a:endParaRPr lang="he-IL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531952" y="4087780"/>
            <a:ext cx="3331361" cy="1200329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l"/>
            <a:r>
              <a:rPr lang="en-US" sz="2400" dirty="0"/>
              <a:t>n=2</a:t>
            </a:r>
          </a:p>
          <a:p>
            <a:pPr algn="l"/>
            <a:r>
              <a:rPr lang="en-US" sz="2400" dirty="0"/>
              <a:t> </a:t>
            </a:r>
            <a:r>
              <a:rPr lang="he-IL" sz="2400" dirty="0"/>
              <a:t> לא!</a:t>
            </a:r>
            <a:r>
              <a:rPr lang="en-US" sz="2400" dirty="0"/>
              <a:t>if(n==1) </a:t>
            </a:r>
            <a:endParaRPr lang="he-IL" sz="2400" dirty="0"/>
          </a:p>
          <a:p>
            <a:pPr algn="l" rtl="0"/>
            <a:r>
              <a:rPr lang="en-US" sz="2400" dirty="0"/>
              <a:t>return </a:t>
            </a:r>
            <a:r>
              <a:rPr lang="en-US" sz="24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factorial(1</a:t>
            </a:r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/>
              <a:t>* 2</a:t>
            </a:r>
            <a:endParaRPr lang="he-IL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2355190" y="5445523"/>
            <a:ext cx="2060179" cy="1200329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l"/>
            <a:r>
              <a:rPr lang="en-US" sz="2400" dirty="0"/>
              <a:t>n=1</a:t>
            </a:r>
          </a:p>
          <a:p>
            <a:pPr algn="l"/>
            <a:r>
              <a:rPr lang="en-US" sz="2400" dirty="0"/>
              <a:t> </a:t>
            </a:r>
            <a:r>
              <a:rPr lang="he-IL" sz="2400" dirty="0"/>
              <a:t> כן!</a:t>
            </a:r>
            <a:r>
              <a:rPr lang="en-US" sz="2400" dirty="0"/>
              <a:t>if(n==1) </a:t>
            </a:r>
            <a:endParaRPr lang="he-IL" sz="2400" dirty="0"/>
          </a:p>
          <a:p>
            <a:pPr algn="l" rtl="0"/>
            <a:r>
              <a:rPr lang="en-US" sz="2400" dirty="0"/>
              <a:t>return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he-IL" sz="2400" dirty="0">
              <a:solidFill>
                <a:schemeClr val="bg1"/>
              </a:solidFill>
            </a:endParaRPr>
          </a:p>
        </p:txBody>
      </p:sp>
      <p:cxnSp>
        <p:nvCxnSpPr>
          <p:cNvPr id="44" name="מחבר מרפקי 43"/>
          <p:cNvCxnSpPr>
            <a:stCxn id="11" idx="2"/>
            <a:endCxn id="15" idx="0"/>
          </p:cNvCxnSpPr>
          <p:nvPr/>
        </p:nvCxnSpPr>
        <p:spPr>
          <a:xfrm rot="5400000">
            <a:off x="6923078" y="2793601"/>
            <a:ext cx="568734" cy="2019624"/>
          </a:xfrm>
          <a:prstGeom prst="bentConnector3">
            <a:avLst/>
          </a:prstGeom>
          <a:ln w="38100">
            <a:solidFill>
              <a:srgbClr val="EDE8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מרפקי 45"/>
          <p:cNvCxnSpPr>
            <a:stCxn id="15" idx="2"/>
            <a:endCxn id="32" idx="3"/>
          </p:cNvCxnSpPr>
          <p:nvPr/>
        </p:nvCxnSpPr>
        <p:spPr>
          <a:xfrm rot="5400000">
            <a:off x="4927712" y="4775766"/>
            <a:ext cx="757579" cy="1782264"/>
          </a:xfrm>
          <a:prstGeom prst="bentConnector2">
            <a:avLst/>
          </a:prstGeom>
          <a:ln w="38100">
            <a:solidFill>
              <a:srgbClr val="EDE8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מרפקי 49"/>
          <p:cNvCxnSpPr>
            <a:stCxn id="4" idx="2"/>
            <a:endCxn id="11" idx="0"/>
          </p:cNvCxnSpPr>
          <p:nvPr/>
        </p:nvCxnSpPr>
        <p:spPr>
          <a:xfrm rot="5400000">
            <a:off x="8913560" y="1072244"/>
            <a:ext cx="550171" cy="1942775"/>
          </a:xfrm>
          <a:prstGeom prst="bentConnector3">
            <a:avLst/>
          </a:prstGeom>
          <a:ln w="38100">
            <a:solidFill>
              <a:srgbClr val="EDE8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מרפקי 51"/>
          <p:cNvCxnSpPr>
            <a:stCxn id="32" idx="0"/>
            <a:endCxn id="15" idx="1"/>
          </p:cNvCxnSpPr>
          <p:nvPr/>
        </p:nvCxnSpPr>
        <p:spPr>
          <a:xfrm rot="5400000" flipH="1" flipV="1">
            <a:off x="3579827" y="4493398"/>
            <a:ext cx="757578" cy="1146672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מרפקי 53"/>
          <p:cNvCxnSpPr>
            <a:endCxn id="11" idx="1"/>
          </p:cNvCxnSpPr>
          <p:nvPr/>
        </p:nvCxnSpPr>
        <p:spPr>
          <a:xfrm flipV="1">
            <a:off x="5306501" y="2918882"/>
            <a:ext cx="1245075" cy="1168898"/>
          </a:xfrm>
          <a:prstGeom prst="bentConnector3">
            <a:avLst>
              <a:gd name="adj1" fmla="val -7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22011" y="4203564"/>
            <a:ext cx="405880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he-IL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159375" y="2467321"/>
            <a:ext cx="405880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he-IL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מלבן מעוגל 68"/>
          <p:cNvSpPr/>
          <p:nvPr/>
        </p:nvSpPr>
        <p:spPr>
          <a:xfrm>
            <a:off x="5582191" y="4852768"/>
            <a:ext cx="1625254" cy="40391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TextBox 63"/>
          <p:cNvSpPr txBox="1"/>
          <p:nvPr/>
        </p:nvSpPr>
        <p:spPr>
          <a:xfrm>
            <a:off x="6143031" y="4826875"/>
            <a:ext cx="405880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he-IL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030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7"/>
          <p:cNvSpPr>
            <a:spLocks noGrp="1"/>
          </p:cNvSpPr>
          <p:nvPr>
            <p:ph type="title"/>
          </p:nvPr>
        </p:nvSpPr>
        <p:spPr>
          <a:xfrm>
            <a:off x="2352417" y="133332"/>
            <a:ext cx="5908168" cy="720094"/>
          </a:xfrm>
        </p:spPr>
        <p:txBody>
          <a:bodyPr/>
          <a:lstStyle/>
          <a:p>
            <a:r>
              <a:rPr lang="he-IL" dirty="0"/>
              <a:t>מעקב עבור </a:t>
            </a:r>
            <a:r>
              <a:rPr lang="en-US" dirty="0"/>
              <a:t>n=4</a:t>
            </a:r>
            <a:endParaRPr lang="he-IL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642" b="50430"/>
          <a:stretch/>
        </p:blipFill>
        <p:spPr>
          <a:xfrm>
            <a:off x="193767" y="1259407"/>
            <a:ext cx="4793766" cy="29880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94351" y="568217"/>
            <a:ext cx="3331361" cy="1200329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l"/>
            <a:r>
              <a:rPr lang="en-US" sz="2400" dirty="0"/>
              <a:t>n=4</a:t>
            </a:r>
          </a:p>
          <a:p>
            <a:pPr algn="l"/>
            <a:r>
              <a:rPr lang="en-US" sz="2400" dirty="0"/>
              <a:t> </a:t>
            </a:r>
            <a:r>
              <a:rPr lang="he-IL" sz="2400" dirty="0"/>
              <a:t> לא!</a:t>
            </a:r>
            <a:r>
              <a:rPr lang="en-US" sz="2400" dirty="0"/>
              <a:t>if(n==1) </a:t>
            </a:r>
            <a:endParaRPr lang="he-IL" sz="2400" dirty="0"/>
          </a:p>
          <a:p>
            <a:pPr algn="l" rtl="0"/>
            <a:r>
              <a:rPr lang="en-US" sz="2400" dirty="0"/>
              <a:t>return </a:t>
            </a:r>
            <a:r>
              <a:rPr lang="en-US" sz="24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factorial(3</a:t>
            </a:r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/>
              <a:t>* 4</a:t>
            </a:r>
            <a:endParaRPr lang="he-IL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551576" y="2318717"/>
            <a:ext cx="3331361" cy="1200329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l"/>
            <a:r>
              <a:rPr lang="en-US" sz="2400" dirty="0"/>
              <a:t>n=3</a:t>
            </a:r>
          </a:p>
          <a:p>
            <a:pPr algn="l"/>
            <a:r>
              <a:rPr lang="en-US" sz="2400" dirty="0"/>
              <a:t> </a:t>
            </a:r>
            <a:r>
              <a:rPr lang="he-IL" sz="2400" dirty="0"/>
              <a:t> לא!</a:t>
            </a:r>
            <a:r>
              <a:rPr lang="en-US" sz="2400" dirty="0"/>
              <a:t>if(n==1) </a:t>
            </a:r>
            <a:endParaRPr lang="he-IL" sz="2400" dirty="0"/>
          </a:p>
          <a:p>
            <a:pPr algn="l" rtl="0"/>
            <a:r>
              <a:rPr lang="en-US" sz="2400" dirty="0"/>
              <a:t>return </a:t>
            </a:r>
            <a:r>
              <a:rPr lang="en-US" sz="24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factorial(2</a:t>
            </a:r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/>
              <a:t>* 3</a:t>
            </a:r>
            <a:endParaRPr lang="he-IL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531952" y="4087780"/>
            <a:ext cx="3331361" cy="1200329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l"/>
            <a:r>
              <a:rPr lang="en-US" sz="2400" dirty="0"/>
              <a:t>n=2</a:t>
            </a:r>
          </a:p>
          <a:p>
            <a:pPr algn="l"/>
            <a:r>
              <a:rPr lang="en-US" sz="2400" dirty="0"/>
              <a:t> </a:t>
            </a:r>
            <a:r>
              <a:rPr lang="he-IL" sz="2400" dirty="0"/>
              <a:t> לא!</a:t>
            </a:r>
            <a:r>
              <a:rPr lang="en-US" sz="2400" dirty="0"/>
              <a:t>if(n==1) </a:t>
            </a:r>
            <a:endParaRPr lang="he-IL" sz="2400" dirty="0"/>
          </a:p>
          <a:p>
            <a:pPr algn="l" rtl="0"/>
            <a:r>
              <a:rPr lang="en-US" sz="2400" dirty="0"/>
              <a:t>return </a:t>
            </a:r>
            <a:r>
              <a:rPr lang="en-US" sz="24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factorial(1</a:t>
            </a:r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/>
              <a:t>* 2</a:t>
            </a:r>
            <a:endParaRPr lang="he-IL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2355190" y="5445523"/>
            <a:ext cx="2060179" cy="1200329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l"/>
            <a:r>
              <a:rPr lang="en-US" sz="2400" dirty="0"/>
              <a:t>n=1</a:t>
            </a:r>
          </a:p>
          <a:p>
            <a:pPr algn="l"/>
            <a:r>
              <a:rPr lang="en-US" sz="2400" dirty="0"/>
              <a:t> </a:t>
            </a:r>
            <a:r>
              <a:rPr lang="he-IL" sz="2400" dirty="0"/>
              <a:t> כן!</a:t>
            </a:r>
            <a:r>
              <a:rPr lang="en-US" sz="2400" dirty="0"/>
              <a:t>if(n==1) </a:t>
            </a:r>
            <a:endParaRPr lang="he-IL" sz="2400" dirty="0"/>
          </a:p>
          <a:p>
            <a:pPr algn="l" rtl="0"/>
            <a:r>
              <a:rPr lang="en-US" sz="2400" dirty="0"/>
              <a:t>return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he-IL" sz="2400" dirty="0">
              <a:solidFill>
                <a:schemeClr val="bg1"/>
              </a:solidFill>
            </a:endParaRPr>
          </a:p>
        </p:txBody>
      </p:sp>
      <p:cxnSp>
        <p:nvCxnSpPr>
          <p:cNvPr id="44" name="מחבר מרפקי 43"/>
          <p:cNvCxnSpPr>
            <a:stCxn id="11" idx="2"/>
            <a:endCxn id="15" idx="0"/>
          </p:cNvCxnSpPr>
          <p:nvPr/>
        </p:nvCxnSpPr>
        <p:spPr>
          <a:xfrm rot="5400000">
            <a:off x="6923078" y="2793601"/>
            <a:ext cx="568734" cy="2019624"/>
          </a:xfrm>
          <a:prstGeom prst="bentConnector3">
            <a:avLst/>
          </a:prstGeom>
          <a:ln w="38100">
            <a:solidFill>
              <a:srgbClr val="EDE8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מרפקי 45"/>
          <p:cNvCxnSpPr>
            <a:stCxn id="15" idx="2"/>
            <a:endCxn id="32" idx="3"/>
          </p:cNvCxnSpPr>
          <p:nvPr/>
        </p:nvCxnSpPr>
        <p:spPr>
          <a:xfrm rot="5400000">
            <a:off x="4927712" y="4775766"/>
            <a:ext cx="757579" cy="1782264"/>
          </a:xfrm>
          <a:prstGeom prst="bentConnector2">
            <a:avLst/>
          </a:prstGeom>
          <a:ln w="38100">
            <a:solidFill>
              <a:srgbClr val="EDE8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מרפקי 49"/>
          <p:cNvCxnSpPr>
            <a:stCxn id="4" idx="2"/>
            <a:endCxn id="11" idx="0"/>
          </p:cNvCxnSpPr>
          <p:nvPr/>
        </p:nvCxnSpPr>
        <p:spPr>
          <a:xfrm rot="5400000">
            <a:off x="8913560" y="1072244"/>
            <a:ext cx="550171" cy="1942775"/>
          </a:xfrm>
          <a:prstGeom prst="bentConnector3">
            <a:avLst/>
          </a:prstGeom>
          <a:ln w="38100">
            <a:solidFill>
              <a:srgbClr val="EDE8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מרפקי 51"/>
          <p:cNvCxnSpPr>
            <a:stCxn id="32" idx="0"/>
            <a:endCxn id="15" idx="1"/>
          </p:cNvCxnSpPr>
          <p:nvPr/>
        </p:nvCxnSpPr>
        <p:spPr>
          <a:xfrm rot="5400000" flipH="1" flipV="1">
            <a:off x="3579827" y="4493398"/>
            <a:ext cx="757578" cy="1146672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מרפקי 53"/>
          <p:cNvCxnSpPr>
            <a:endCxn id="11" idx="1"/>
          </p:cNvCxnSpPr>
          <p:nvPr/>
        </p:nvCxnSpPr>
        <p:spPr>
          <a:xfrm flipV="1">
            <a:off x="5306501" y="2918882"/>
            <a:ext cx="1245075" cy="1168898"/>
          </a:xfrm>
          <a:prstGeom prst="bentConnector3">
            <a:avLst>
              <a:gd name="adj1" fmla="val -7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מרפקי 58"/>
          <p:cNvCxnSpPr>
            <a:endCxn id="4" idx="1"/>
          </p:cNvCxnSpPr>
          <p:nvPr/>
        </p:nvCxnSpPr>
        <p:spPr>
          <a:xfrm rot="5400000" flipH="1" flipV="1">
            <a:off x="7396069" y="1204720"/>
            <a:ext cx="1134620" cy="1061944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22011" y="4203564"/>
            <a:ext cx="405880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he-IL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159375" y="2467321"/>
            <a:ext cx="405880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he-IL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04505" y="1221330"/>
            <a:ext cx="405880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he-IL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מלבן מעוגל 68"/>
          <p:cNvSpPr/>
          <p:nvPr/>
        </p:nvSpPr>
        <p:spPr>
          <a:xfrm>
            <a:off x="5582191" y="4852768"/>
            <a:ext cx="1625254" cy="40391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TextBox 63"/>
          <p:cNvSpPr txBox="1"/>
          <p:nvPr/>
        </p:nvSpPr>
        <p:spPr>
          <a:xfrm>
            <a:off x="6143031" y="4826875"/>
            <a:ext cx="405880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he-IL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מלבן מעוגל 69"/>
          <p:cNvSpPr/>
          <p:nvPr/>
        </p:nvSpPr>
        <p:spPr>
          <a:xfrm>
            <a:off x="7558783" y="3067990"/>
            <a:ext cx="1625254" cy="40391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1" name="TextBox 70"/>
          <p:cNvSpPr txBox="1"/>
          <p:nvPr/>
        </p:nvSpPr>
        <p:spPr>
          <a:xfrm>
            <a:off x="8119623" y="3042097"/>
            <a:ext cx="405880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he-IL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מלבן מעוגל 71"/>
          <p:cNvSpPr/>
          <p:nvPr/>
        </p:nvSpPr>
        <p:spPr>
          <a:xfrm>
            <a:off x="9556295" y="1340640"/>
            <a:ext cx="1625254" cy="40391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3" name="TextBox 72"/>
          <p:cNvSpPr txBox="1"/>
          <p:nvPr/>
        </p:nvSpPr>
        <p:spPr>
          <a:xfrm>
            <a:off x="10117135" y="1314747"/>
            <a:ext cx="405880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he-IL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622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72" grpId="0" animBg="1"/>
      <p:bldP spid="7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7"/>
          <p:cNvSpPr>
            <a:spLocks noGrp="1"/>
          </p:cNvSpPr>
          <p:nvPr>
            <p:ph type="title"/>
          </p:nvPr>
        </p:nvSpPr>
        <p:spPr>
          <a:xfrm>
            <a:off x="2352417" y="133332"/>
            <a:ext cx="5908168" cy="720094"/>
          </a:xfrm>
        </p:spPr>
        <p:txBody>
          <a:bodyPr/>
          <a:lstStyle/>
          <a:p>
            <a:r>
              <a:rPr lang="he-IL" dirty="0"/>
              <a:t>מעקב עבור </a:t>
            </a:r>
            <a:r>
              <a:rPr lang="en-US" dirty="0"/>
              <a:t>n=4</a:t>
            </a:r>
            <a:endParaRPr lang="he-IL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642" b="50430"/>
          <a:stretch/>
        </p:blipFill>
        <p:spPr>
          <a:xfrm>
            <a:off x="193767" y="1259407"/>
            <a:ext cx="4793766" cy="29880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94351" y="568217"/>
            <a:ext cx="3331361" cy="1200329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l"/>
            <a:r>
              <a:rPr lang="en-US" sz="2400" dirty="0"/>
              <a:t>n=4</a:t>
            </a:r>
          </a:p>
          <a:p>
            <a:pPr algn="l"/>
            <a:r>
              <a:rPr lang="en-US" sz="2400" dirty="0"/>
              <a:t> </a:t>
            </a:r>
            <a:r>
              <a:rPr lang="he-IL" sz="2400" dirty="0"/>
              <a:t> לא!</a:t>
            </a:r>
            <a:r>
              <a:rPr lang="en-US" sz="2400" dirty="0"/>
              <a:t>if(n==1) </a:t>
            </a:r>
            <a:endParaRPr lang="he-IL" sz="2400" dirty="0"/>
          </a:p>
          <a:p>
            <a:pPr algn="l" rtl="0"/>
            <a:r>
              <a:rPr lang="en-US" sz="2400" dirty="0"/>
              <a:t>return </a:t>
            </a:r>
            <a:r>
              <a:rPr lang="en-US" sz="24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factorial(3</a:t>
            </a:r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/>
              <a:t>* 4</a:t>
            </a:r>
            <a:endParaRPr lang="he-IL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551576" y="2318717"/>
            <a:ext cx="3331361" cy="1200329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l"/>
            <a:r>
              <a:rPr lang="en-US" sz="2400" dirty="0"/>
              <a:t>n=3</a:t>
            </a:r>
          </a:p>
          <a:p>
            <a:pPr algn="l"/>
            <a:r>
              <a:rPr lang="en-US" sz="2400" dirty="0"/>
              <a:t> </a:t>
            </a:r>
            <a:r>
              <a:rPr lang="he-IL" sz="2400" dirty="0"/>
              <a:t> לא!</a:t>
            </a:r>
            <a:r>
              <a:rPr lang="en-US" sz="2400" dirty="0"/>
              <a:t>if(n==1) </a:t>
            </a:r>
            <a:endParaRPr lang="he-IL" sz="2400" dirty="0"/>
          </a:p>
          <a:p>
            <a:pPr algn="l" rtl="0"/>
            <a:r>
              <a:rPr lang="en-US" sz="2400" dirty="0"/>
              <a:t>return </a:t>
            </a:r>
            <a:r>
              <a:rPr lang="en-US" sz="24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factorial(2</a:t>
            </a:r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/>
              <a:t>* 3</a:t>
            </a:r>
            <a:endParaRPr lang="he-IL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531952" y="4087780"/>
            <a:ext cx="3331361" cy="1200329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l"/>
            <a:r>
              <a:rPr lang="en-US" sz="2400" dirty="0"/>
              <a:t>n=2</a:t>
            </a:r>
          </a:p>
          <a:p>
            <a:pPr algn="l"/>
            <a:r>
              <a:rPr lang="en-US" sz="2400" dirty="0"/>
              <a:t> </a:t>
            </a:r>
            <a:r>
              <a:rPr lang="he-IL" sz="2400" dirty="0"/>
              <a:t> לא!</a:t>
            </a:r>
            <a:r>
              <a:rPr lang="en-US" sz="2400" dirty="0"/>
              <a:t>if(n==1) </a:t>
            </a:r>
            <a:endParaRPr lang="he-IL" sz="2400" dirty="0"/>
          </a:p>
          <a:p>
            <a:pPr algn="l" rtl="0"/>
            <a:r>
              <a:rPr lang="en-US" sz="2400" dirty="0"/>
              <a:t>return </a:t>
            </a:r>
            <a:r>
              <a:rPr lang="en-US" sz="24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factorial(1</a:t>
            </a:r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/>
              <a:t>* 2</a:t>
            </a:r>
            <a:endParaRPr lang="he-IL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2355190" y="5445523"/>
            <a:ext cx="2060179" cy="1200329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l"/>
            <a:r>
              <a:rPr lang="en-US" sz="2400" dirty="0"/>
              <a:t>n=1</a:t>
            </a:r>
          </a:p>
          <a:p>
            <a:pPr algn="l"/>
            <a:r>
              <a:rPr lang="en-US" sz="2400" dirty="0"/>
              <a:t> </a:t>
            </a:r>
            <a:r>
              <a:rPr lang="he-IL" sz="2400" dirty="0"/>
              <a:t> כן!</a:t>
            </a:r>
            <a:r>
              <a:rPr lang="en-US" sz="2400" dirty="0"/>
              <a:t>if(n==1) </a:t>
            </a:r>
            <a:endParaRPr lang="he-IL" sz="2400" dirty="0"/>
          </a:p>
          <a:p>
            <a:pPr algn="l" rtl="0"/>
            <a:r>
              <a:rPr lang="en-US" sz="2400" dirty="0"/>
              <a:t>return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he-IL" sz="2400" dirty="0">
              <a:solidFill>
                <a:schemeClr val="bg1"/>
              </a:solidFill>
            </a:endParaRPr>
          </a:p>
        </p:txBody>
      </p:sp>
      <p:cxnSp>
        <p:nvCxnSpPr>
          <p:cNvPr id="44" name="מחבר מרפקי 43"/>
          <p:cNvCxnSpPr>
            <a:stCxn id="11" idx="2"/>
            <a:endCxn id="15" idx="0"/>
          </p:cNvCxnSpPr>
          <p:nvPr/>
        </p:nvCxnSpPr>
        <p:spPr>
          <a:xfrm rot="5400000">
            <a:off x="6923078" y="2793601"/>
            <a:ext cx="568734" cy="2019624"/>
          </a:xfrm>
          <a:prstGeom prst="bentConnector3">
            <a:avLst/>
          </a:prstGeom>
          <a:ln w="38100">
            <a:solidFill>
              <a:srgbClr val="EDE8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מרפקי 45"/>
          <p:cNvCxnSpPr>
            <a:stCxn id="15" idx="2"/>
            <a:endCxn id="32" idx="3"/>
          </p:cNvCxnSpPr>
          <p:nvPr/>
        </p:nvCxnSpPr>
        <p:spPr>
          <a:xfrm rot="5400000">
            <a:off x="4927712" y="4775766"/>
            <a:ext cx="757579" cy="1782264"/>
          </a:xfrm>
          <a:prstGeom prst="bentConnector2">
            <a:avLst/>
          </a:prstGeom>
          <a:ln w="38100">
            <a:solidFill>
              <a:srgbClr val="EDE8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מרפקי 49"/>
          <p:cNvCxnSpPr>
            <a:stCxn id="4" idx="2"/>
            <a:endCxn id="11" idx="0"/>
          </p:cNvCxnSpPr>
          <p:nvPr/>
        </p:nvCxnSpPr>
        <p:spPr>
          <a:xfrm rot="5400000">
            <a:off x="8913560" y="1072244"/>
            <a:ext cx="550171" cy="1942775"/>
          </a:xfrm>
          <a:prstGeom prst="bentConnector3">
            <a:avLst/>
          </a:prstGeom>
          <a:ln w="38100">
            <a:solidFill>
              <a:srgbClr val="EDE8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מרפקי 51"/>
          <p:cNvCxnSpPr>
            <a:stCxn id="32" idx="0"/>
            <a:endCxn id="15" idx="1"/>
          </p:cNvCxnSpPr>
          <p:nvPr/>
        </p:nvCxnSpPr>
        <p:spPr>
          <a:xfrm rot="5400000" flipH="1" flipV="1">
            <a:off x="3579827" y="4493398"/>
            <a:ext cx="757578" cy="1146672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מרפקי 53"/>
          <p:cNvCxnSpPr>
            <a:endCxn id="11" idx="1"/>
          </p:cNvCxnSpPr>
          <p:nvPr/>
        </p:nvCxnSpPr>
        <p:spPr>
          <a:xfrm flipV="1">
            <a:off x="5306501" y="2918882"/>
            <a:ext cx="1245075" cy="1168898"/>
          </a:xfrm>
          <a:prstGeom prst="bentConnector3">
            <a:avLst>
              <a:gd name="adj1" fmla="val -7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מרפקי 58"/>
          <p:cNvCxnSpPr>
            <a:endCxn id="4" idx="1"/>
          </p:cNvCxnSpPr>
          <p:nvPr/>
        </p:nvCxnSpPr>
        <p:spPr>
          <a:xfrm rot="5400000" flipH="1" flipV="1">
            <a:off x="7396069" y="1204720"/>
            <a:ext cx="1134620" cy="1061944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22011" y="4203564"/>
            <a:ext cx="405880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he-IL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159375" y="2467321"/>
            <a:ext cx="405880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he-IL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04505" y="1221330"/>
            <a:ext cx="405880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he-IL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מלבן מעוגל 68"/>
          <p:cNvSpPr/>
          <p:nvPr/>
        </p:nvSpPr>
        <p:spPr>
          <a:xfrm>
            <a:off x="5582191" y="4852768"/>
            <a:ext cx="1625254" cy="40391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TextBox 63"/>
          <p:cNvSpPr txBox="1"/>
          <p:nvPr/>
        </p:nvSpPr>
        <p:spPr>
          <a:xfrm>
            <a:off x="6143031" y="4826875"/>
            <a:ext cx="405880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he-IL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מלבן מעוגל 69"/>
          <p:cNvSpPr/>
          <p:nvPr/>
        </p:nvSpPr>
        <p:spPr>
          <a:xfrm>
            <a:off x="7558783" y="3067990"/>
            <a:ext cx="1625254" cy="40391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1" name="TextBox 70"/>
          <p:cNvSpPr txBox="1"/>
          <p:nvPr/>
        </p:nvSpPr>
        <p:spPr>
          <a:xfrm>
            <a:off x="8119623" y="3042097"/>
            <a:ext cx="405880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he-IL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מלבן מעוגל 71"/>
          <p:cNvSpPr/>
          <p:nvPr/>
        </p:nvSpPr>
        <p:spPr>
          <a:xfrm>
            <a:off x="9556295" y="1340640"/>
            <a:ext cx="1625254" cy="40391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3" name="TextBox 72"/>
          <p:cNvSpPr txBox="1"/>
          <p:nvPr/>
        </p:nvSpPr>
        <p:spPr>
          <a:xfrm>
            <a:off x="10117135" y="1314747"/>
            <a:ext cx="405880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he-IL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מחבר חץ ישר 4"/>
          <p:cNvCxnSpPr/>
          <p:nvPr/>
        </p:nvCxnSpPr>
        <p:spPr>
          <a:xfrm>
            <a:off x="11046129" y="1859937"/>
            <a:ext cx="400851" cy="19680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046129" y="3893532"/>
            <a:ext cx="816249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956809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2BA832D5-5019-4D1F-9C26-A9FBB987D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יוצג על המסך בכל אחת מהפעולות הבאות?</a:t>
            </a:r>
            <a:endParaRPr lang="he-IL" sz="4400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9645" b="57115"/>
          <a:stretch/>
        </p:blipFill>
        <p:spPr>
          <a:xfrm>
            <a:off x="-145905" y="1384584"/>
            <a:ext cx="6200342" cy="3195205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1304" r="50355" b="11897"/>
          <a:stretch/>
        </p:blipFill>
        <p:spPr>
          <a:xfrm>
            <a:off x="5662955" y="1315309"/>
            <a:ext cx="6929020" cy="3264480"/>
          </a:xfrm>
          <a:prstGeom prst="rect">
            <a:avLst/>
          </a:prstGeom>
        </p:spPr>
      </p:pic>
      <p:sp>
        <p:nvSpPr>
          <p:cNvPr id="3" name="מלבן מעוגל 2"/>
          <p:cNvSpPr/>
          <p:nvPr/>
        </p:nvSpPr>
        <p:spPr>
          <a:xfrm>
            <a:off x="5818908" y="1295399"/>
            <a:ext cx="72737" cy="484909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" name="מחבר חץ ישר 6"/>
          <p:cNvCxnSpPr/>
          <p:nvPr/>
        </p:nvCxnSpPr>
        <p:spPr>
          <a:xfrm flipV="1">
            <a:off x="1205345" y="3647207"/>
            <a:ext cx="858982" cy="775853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מחבר חץ ישר 7"/>
          <p:cNvCxnSpPr/>
          <p:nvPr/>
        </p:nvCxnSpPr>
        <p:spPr>
          <a:xfrm flipH="1">
            <a:off x="9712034" y="2289460"/>
            <a:ext cx="734290" cy="692726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80368" y="4478453"/>
            <a:ext cx="2058577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/>
              <a:t>5  4  3  2  1</a:t>
            </a:r>
            <a:endParaRPr lang="he-IL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606057" y="4485397"/>
            <a:ext cx="2244525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/>
              <a:t>1  2  3  4  5  </a:t>
            </a:r>
            <a:endParaRPr lang="he-IL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0734490" y="4520776"/>
            <a:ext cx="1043876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400" dirty="0"/>
              <a:t>הפלט:</a:t>
            </a:r>
          </a:p>
        </p:txBody>
      </p:sp>
    </p:spTree>
    <p:extLst>
      <p:ext uri="{BB962C8B-B14F-4D97-AF65-F5344CB8AC3E}">
        <p14:creationId xmlns:p14="http://schemas.microsoft.com/office/powerpoint/2010/main" val="335390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>
            <a:extLst>
              <a:ext uri="{FF2B5EF4-FFF2-40B4-BE49-F238E27FC236}">
                <a16:creationId xmlns:a16="http://schemas.microsoft.com/office/drawing/2014/main" id="{D965A4E4-13AB-4AF7-9DEF-064EA4E41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6258"/>
            <a:ext cx="11954934" cy="637353"/>
          </a:xfrm>
        </p:spPr>
        <p:txBody>
          <a:bodyPr/>
          <a:lstStyle/>
          <a:p>
            <a:r>
              <a:rPr lang="he-IL" dirty="0"/>
              <a:t>רקורסיה כפולה</a:t>
            </a:r>
            <a:endParaRPr lang="he-IL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74134" y="1201875"/>
            <a:ext cx="10666703" cy="107721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/>
              <a:t>עלינו לכתוב פעולה רקורסיבית אשר תקבל כפרמטר מספר </a:t>
            </a:r>
            <a:r>
              <a:rPr lang="en-US" sz="3200" b="1" dirty="0"/>
              <a:t>k</a:t>
            </a:r>
            <a:r>
              <a:rPr lang="he-IL" sz="3200" b="1" dirty="0"/>
              <a:t> </a:t>
            </a:r>
          </a:p>
          <a:p>
            <a:r>
              <a:rPr lang="he-IL" sz="3200" b="1" dirty="0"/>
              <a:t>ותחזיר את המספר ה-</a:t>
            </a:r>
            <a:r>
              <a:rPr lang="en-US" sz="3200" b="1" dirty="0"/>
              <a:t>k</a:t>
            </a:r>
            <a:r>
              <a:rPr lang="he-IL" sz="3200" b="1" dirty="0"/>
              <a:t>-י בסדרת </a:t>
            </a:r>
            <a:r>
              <a:rPr lang="he-IL" sz="3200" b="1" dirty="0" err="1"/>
              <a:t>פיבונצ'י</a:t>
            </a:r>
            <a:endParaRPr lang="he-IL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82692" y="3123243"/>
            <a:ext cx="9246507" cy="175432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600" dirty="0"/>
              <a:t>תזכורת לסדרת </a:t>
            </a:r>
            <a:r>
              <a:rPr lang="he-IL" sz="3600" dirty="0" err="1"/>
              <a:t>פיבונצ'י</a:t>
            </a:r>
            <a:r>
              <a:rPr lang="he-IL" sz="3600" dirty="0"/>
              <a:t>:</a:t>
            </a:r>
          </a:p>
          <a:p>
            <a:endParaRPr lang="he-IL" sz="3600" dirty="0"/>
          </a:p>
          <a:p>
            <a:r>
              <a:rPr lang="en-US" sz="3600" dirty="0"/>
              <a:t>0 , 1 , 1 , 2 , 3 , 5 , 8 , 13 , 21 ,34 . . .            </a:t>
            </a:r>
            <a:endParaRPr lang="he-IL" sz="3600" dirty="0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9C3D5026-619B-4004-9471-4F2060400A2D}"/>
              </a:ext>
            </a:extLst>
          </p:cNvPr>
          <p:cNvCxnSpPr/>
          <p:nvPr/>
        </p:nvCxnSpPr>
        <p:spPr>
          <a:xfrm flipV="1">
            <a:off x="3994727" y="4780584"/>
            <a:ext cx="0" cy="826655"/>
          </a:xfrm>
          <a:prstGeom prst="straightConnector1">
            <a:avLst/>
          </a:prstGeom>
          <a:ln w="76200">
            <a:solidFill>
              <a:srgbClr val="192A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619268" y="5625650"/>
            <a:ext cx="6479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K=5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3282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>
            <a:extLst>
              <a:ext uri="{FF2B5EF4-FFF2-40B4-BE49-F238E27FC236}">
                <a16:creationId xmlns:a16="http://schemas.microsoft.com/office/drawing/2014/main" id="{D965A4E4-13AB-4AF7-9DEF-064EA4E413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רקורסיה כפולה</a:t>
            </a:r>
            <a:endParaRPr lang="he-IL" sz="4400" b="1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371" b="45731"/>
          <a:stretch/>
        </p:blipFill>
        <p:spPr>
          <a:xfrm>
            <a:off x="449839" y="1274619"/>
            <a:ext cx="11007515" cy="5112326"/>
          </a:xfrm>
          <a:prstGeom prst="rect">
            <a:avLst/>
          </a:prstGeom>
        </p:spPr>
      </p:pic>
      <p:sp>
        <p:nvSpPr>
          <p:cNvPr id="4" name="מלבן 3"/>
          <p:cNvSpPr/>
          <p:nvPr/>
        </p:nvSpPr>
        <p:spPr>
          <a:xfrm>
            <a:off x="1537855" y="2576946"/>
            <a:ext cx="9019309" cy="18703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/>
          <p:cNvSpPr/>
          <p:nvPr/>
        </p:nvSpPr>
        <p:spPr>
          <a:xfrm>
            <a:off x="1052946" y="4267200"/>
            <a:ext cx="9019309" cy="18703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ציין מיקום טקסט 1"/>
          <p:cNvSpPr txBox="1">
            <a:spLocks/>
          </p:cNvSpPr>
          <p:nvPr/>
        </p:nvSpPr>
        <p:spPr>
          <a:xfrm>
            <a:off x="3640363" y="947935"/>
            <a:ext cx="8306992" cy="1203261"/>
          </a:xfrm>
          <a:prstGeom prst="rect">
            <a:avLst/>
          </a:prstGeom>
        </p:spPr>
        <p:txBody>
          <a:bodyPr/>
          <a:lstStyle>
            <a:lvl1pPr marL="342934" indent="-342934" algn="r" defTabSz="914491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024" indent="-285779" algn="r" defTabSz="914491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114" indent="-228623" algn="r" defTabSz="914491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60" indent="-228623" algn="r" defTabSz="914491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606" indent="-228623" algn="r" defTabSz="914491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51" indent="-228623" algn="r" defTabSz="914491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97" indent="-228623" algn="r" defTabSz="914491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343" indent="-228623" algn="r" defTabSz="914491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89" indent="-228623" algn="r" defTabSz="914491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sz="2000" b="1" u="sng" dirty="0">
                <a:solidFill>
                  <a:srgbClr val="12B4BC"/>
                </a:solidFill>
                <a:latin typeface="Varela Round" pitchFamily="2" charset="-79"/>
                <a:cs typeface="Varela Round" pitchFamily="2" charset="-79"/>
              </a:rPr>
              <a:t>ט. כניסה</a:t>
            </a:r>
            <a:r>
              <a:rPr lang="he-IL" sz="2000" b="1" dirty="0">
                <a:solidFill>
                  <a:srgbClr val="12B4BC"/>
                </a:solidFill>
                <a:latin typeface="Varela Round" pitchFamily="2" charset="-79"/>
                <a:cs typeface="Varela Round" pitchFamily="2" charset="-79"/>
              </a:rPr>
              <a:t>: הפעולה מקבלת מספר שלם </a:t>
            </a:r>
            <a:r>
              <a:rPr lang="en-US" sz="2000" b="1" dirty="0">
                <a:solidFill>
                  <a:srgbClr val="12B4BC"/>
                </a:solidFill>
                <a:latin typeface="Varela Round" pitchFamily="2" charset="-79"/>
                <a:cs typeface="Varela Round" pitchFamily="2" charset="-79"/>
              </a:rPr>
              <a:t>k</a:t>
            </a:r>
            <a:endParaRPr lang="he-IL" sz="2000" dirty="0"/>
          </a:p>
          <a:p>
            <a:pPr marL="0" indent="0">
              <a:buNone/>
            </a:pPr>
            <a:r>
              <a:rPr lang="he-IL" sz="2000" b="1" u="sng" dirty="0">
                <a:solidFill>
                  <a:srgbClr val="12B4BC"/>
                </a:solidFill>
                <a:latin typeface="Varela Round" pitchFamily="2" charset="-79"/>
                <a:cs typeface="Varela Round" pitchFamily="2" charset="-79"/>
              </a:rPr>
              <a:t>ט. יציאה</a:t>
            </a:r>
            <a:r>
              <a:rPr lang="he-IL" sz="2000" b="1" dirty="0">
                <a:solidFill>
                  <a:srgbClr val="12B4BC"/>
                </a:solidFill>
                <a:latin typeface="Varela Round" pitchFamily="2" charset="-79"/>
                <a:cs typeface="Varela Round" pitchFamily="2" charset="-79"/>
              </a:rPr>
              <a:t>: הפעולה מחזירה את האיבר במקום ה-</a:t>
            </a:r>
            <a:r>
              <a:rPr lang="en-US" sz="2000" b="1" dirty="0">
                <a:solidFill>
                  <a:srgbClr val="12B4BC"/>
                </a:solidFill>
                <a:latin typeface="Varela Round" pitchFamily="2" charset="-79"/>
                <a:cs typeface="Varela Round" pitchFamily="2" charset="-79"/>
              </a:rPr>
              <a:t>k</a:t>
            </a:r>
            <a:r>
              <a:rPr lang="he-IL" sz="2000" b="1" dirty="0">
                <a:solidFill>
                  <a:srgbClr val="12B4BC"/>
                </a:solidFill>
                <a:latin typeface="Varela Round" pitchFamily="2" charset="-79"/>
                <a:cs typeface="Varela Round" pitchFamily="2" charset="-79"/>
              </a:rPr>
              <a:t> בסדרת </a:t>
            </a:r>
            <a:r>
              <a:rPr lang="he-IL" sz="2000" b="1" dirty="0" err="1">
                <a:solidFill>
                  <a:srgbClr val="12B4BC"/>
                </a:solidFill>
                <a:latin typeface="Varela Round" pitchFamily="2" charset="-79"/>
                <a:cs typeface="Varela Round" pitchFamily="2" charset="-79"/>
              </a:rPr>
              <a:t>פיבונצ'י</a:t>
            </a:r>
            <a:endParaRPr lang="he-IL" sz="2000" b="1" dirty="0">
              <a:solidFill>
                <a:srgbClr val="12B4BC"/>
              </a:solidFill>
              <a:latin typeface="Varela Round" pitchFamily="2" charset="-79"/>
              <a:cs typeface="Varela Round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7214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/>
        </p:nvSpPr>
        <p:spPr>
          <a:xfrm>
            <a:off x="1629534" y="2695671"/>
            <a:ext cx="9208400" cy="1924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4" tIns="121904" rIns="121904" bIns="121904" anchor="t" anchorCtr="0">
            <a:noAutofit/>
          </a:bodyPr>
          <a:lstStyle/>
          <a:p>
            <a:pPr marL="609600">
              <a:lnSpc>
                <a:spcPct val="150000"/>
              </a:lnSpc>
            </a:pPr>
            <a:endParaRPr dirty="0"/>
          </a:p>
        </p:txBody>
      </p:sp>
      <p:sp>
        <p:nvSpPr>
          <p:cNvPr id="5" name="כותרת 4"/>
          <p:cNvSpPr>
            <a:spLocks noGrp="1"/>
          </p:cNvSpPr>
          <p:nvPr>
            <p:ph type="ctrTitle"/>
          </p:nvPr>
        </p:nvSpPr>
        <p:spPr>
          <a:xfrm>
            <a:off x="1" y="1640677"/>
            <a:ext cx="12192001" cy="1260164"/>
          </a:xfrm>
        </p:spPr>
        <p:txBody>
          <a:bodyPr/>
          <a:lstStyle/>
          <a:p>
            <a:r>
              <a:rPr lang="he-IL" dirty="0">
                <a:solidFill>
                  <a:srgbClr val="192A72"/>
                </a:solidFill>
              </a:rPr>
              <a:t>רקורסיה</a:t>
            </a:r>
          </a:p>
        </p:txBody>
      </p:sp>
      <p:sp>
        <p:nvSpPr>
          <p:cNvPr id="7" name="כותרת משנה 6"/>
          <p:cNvSpPr>
            <a:spLocks noGrp="1"/>
          </p:cNvSpPr>
          <p:nvPr>
            <p:ph type="subTitle" idx="1"/>
          </p:nvPr>
        </p:nvSpPr>
        <p:spPr>
          <a:xfrm>
            <a:off x="1" y="2897016"/>
            <a:ext cx="12192001" cy="765200"/>
          </a:xfrm>
        </p:spPr>
        <p:txBody>
          <a:bodyPr/>
          <a:lstStyle/>
          <a:p>
            <a:r>
              <a:rPr lang="he-IL" sz="4000" dirty="0">
                <a:sym typeface="Varela Round"/>
              </a:rPr>
              <a:t>מדעי המחשב – יב'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idx="10"/>
          </p:nvPr>
        </p:nvSpPr>
        <p:spPr>
          <a:xfrm>
            <a:off x="1" y="3655861"/>
            <a:ext cx="12192001" cy="720094"/>
          </a:xfrm>
        </p:spPr>
        <p:txBody>
          <a:bodyPr/>
          <a:lstStyle/>
          <a:p>
            <a:r>
              <a:rPr lang="he-IL" sz="3200" dirty="0">
                <a:sym typeface="Varela Round"/>
              </a:rPr>
              <a:t>שם המורה: עדי גרין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>
            <a:extLst>
              <a:ext uri="{FF2B5EF4-FFF2-40B4-BE49-F238E27FC236}">
                <a16:creationId xmlns:a16="http://schemas.microsoft.com/office/drawing/2014/main" id="{D965A4E4-13AB-4AF7-9DEF-064EA4E413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מעקב אחר רקורסיה כפולה</a:t>
            </a:r>
            <a:endParaRPr lang="he-IL" sz="4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219107" y="1007856"/>
            <a:ext cx="4982454" cy="156966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l"/>
            <a:r>
              <a:rPr lang="en-US" sz="2400" dirty="0"/>
              <a:t>k=4</a:t>
            </a:r>
          </a:p>
          <a:p>
            <a:pPr algn="l"/>
            <a:r>
              <a:rPr lang="en-US" sz="2400" dirty="0"/>
              <a:t> </a:t>
            </a:r>
            <a:r>
              <a:rPr lang="he-IL" sz="2400" dirty="0"/>
              <a:t> לא!</a:t>
            </a:r>
            <a:r>
              <a:rPr lang="en-US" sz="2400" dirty="0"/>
              <a:t>if(k==1) </a:t>
            </a:r>
            <a:endParaRPr lang="he-IL" sz="2400" dirty="0"/>
          </a:p>
          <a:p>
            <a:pPr algn="l"/>
            <a:r>
              <a:rPr lang="he-IL" sz="2400" dirty="0"/>
              <a:t> לא!</a:t>
            </a:r>
            <a:r>
              <a:rPr lang="en-US" sz="2400" dirty="0"/>
              <a:t>if(k==2) </a:t>
            </a:r>
            <a:endParaRPr lang="he-IL" sz="2400" dirty="0"/>
          </a:p>
          <a:p>
            <a:pPr algn="l" rtl="0"/>
            <a:r>
              <a:rPr lang="en-US" sz="2400" dirty="0"/>
              <a:t>return </a:t>
            </a:r>
            <a:r>
              <a:rPr lang="en-US" sz="24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fibonacci(3</a:t>
            </a:r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fibonacci(2</a:t>
            </a:r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he-IL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2148823" y="3015817"/>
            <a:ext cx="4982454" cy="156966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l"/>
            <a:r>
              <a:rPr lang="en-US" sz="2400" dirty="0"/>
              <a:t>k=3</a:t>
            </a:r>
          </a:p>
          <a:p>
            <a:pPr algn="l"/>
            <a:r>
              <a:rPr lang="en-US" sz="2400" dirty="0"/>
              <a:t> </a:t>
            </a:r>
            <a:r>
              <a:rPr lang="he-IL" sz="2400" dirty="0"/>
              <a:t> לא!</a:t>
            </a:r>
            <a:r>
              <a:rPr lang="en-US" sz="2400" dirty="0"/>
              <a:t>if(k==1) </a:t>
            </a:r>
            <a:endParaRPr lang="he-IL" sz="2400" dirty="0"/>
          </a:p>
          <a:p>
            <a:pPr algn="l"/>
            <a:r>
              <a:rPr lang="he-IL" sz="2400" dirty="0"/>
              <a:t> לא!</a:t>
            </a:r>
            <a:r>
              <a:rPr lang="en-US" sz="2400" dirty="0"/>
              <a:t>if(k==2) </a:t>
            </a:r>
            <a:endParaRPr lang="he-IL" sz="2400" dirty="0"/>
          </a:p>
          <a:p>
            <a:pPr algn="l" rtl="0"/>
            <a:r>
              <a:rPr lang="en-US" sz="2400" dirty="0"/>
              <a:t>return </a:t>
            </a:r>
            <a:r>
              <a:rPr lang="en-US" sz="24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fibonacci(2</a:t>
            </a:r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fibonacci(1</a:t>
            </a:r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he-IL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9053977" y="3086543"/>
            <a:ext cx="2149948" cy="156966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l"/>
            <a:r>
              <a:rPr lang="en-US" sz="2400" dirty="0"/>
              <a:t>k=2</a:t>
            </a:r>
          </a:p>
          <a:p>
            <a:pPr algn="l"/>
            <a:r>
              <a:rPr lang="en-US" sz="2400" dirty="0"/>
              <a:t> </a:t>
            </a:r>
            <a:r>
              <a:rPr lang="he-IL" sz="2400" dirty="0"/>
              <a:t> לא!</a:t>
            </a:r>
            <a:r>
              <a:rPr lang="en-US" sz="2400" dirty="0"/>
              <a:t>if(k==1) </a:t>
            </a:r>
            <a:endParaRPr lang="he-IL" sz="2400" dirty="0"/>
          </a:p>
          <a:p>
            <a:pPr algn="l"/>
            <a:r>
              <a:rPr lang="he-IL" sz="2400" dirty="0"/>
              <a:t> כן!</a:t>
            </a:r>
            <a:r>
              <a:rPr lang="en-US" sz="2400" dirty="0"/>
              <a:t>if(k==2) </a:t>
            </a:r>
            <a:endParaRPr lang="he-IL" sz="2400" dirty="0"/>
          </a:p>
          <a:p>
            <a:pPr algn="l" rtl="0"/>
            <a:r>
              <a:rPr lang="en-US" sz="2400" dirty="0"/>
              <a:t>return 1</a:t>
            </a:r>
            <a:endParaRPr lang="he-IL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1970039" y="5122198"/>
            <a:ext cx="2089033" cy="156966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l"/>
            <a:r>
              <a:rPr lang="en-US" sz="2400" dirty="0"/>
              <a:t>k=2</a:t>
            </a:r>
          </a:p>
          <a:p>
            <a:pPr algn="l"/>
            <a:r>
              <a:rPr lang="en-US" sz="2400" dirty="0"/>
              <a:t> </a:t>
            </a:r>
            <a:r>
              <a:rPr lang="he-IL" sz="2400" dirty="0"/>
              <a:t> לא!</a:t>
            </a:r>
            <a:r>
              <a:rPr lang="en-US" sz="2400" dirty="0"/>
              <a:t>if(k==1) </a:t>
            </a:r>
            <a:endParaRPr lang="he-IL" sz="2400" dirty="0"/>
          </a:p>
          <a:p>
            <a:pPr algn="l"/>
            <a:r>
              <a:rPr lang="he-IL" sz="2400" dirty="0"/>
              <a:t> כן!</a:t>
            </a:r>
            <a:r>
              <a:rPr lang="en-US" sz="2400" dirty="0"/>
              <a:t>if(k==2) </a:t>
            </a:r>
            <a:endParaRPr lang="he-IL" sz="2400" dirty="0"/>
          </a:p>
          <a:p>
            <a:pPr algn="l"/>
            <a:r>
              <a:rPr lang="en-US" sz="2400" dirty="0"/>
              <a:t>return 1;</a:t>
            </a:r>
            <a:endParaRPr lang="he-IL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5479753" y="5108351"/>
            <a:ext cx="1980029" cy="156966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pPr algn="l"/>
            <a:r>
              <a:rPr lang="en-US" sz="2400" dirty="0"/>
              <a:t>k=1</a:t>
            </a:r>
          </a:p>
          <a:p>
            <a:pPr algn="l"/>
            <a:r>
              <a:rPr lang="en-US" sz="2400" dirty="0"/>
              <a:t> </a:t>
            </a:r>
            <a:r>
              <a:rPr lang="he-IL" sz="2400" dirty="0"/>
              <a:t> כן!</a:t>
            </a:r>
            <a:r>
              <a:rPr lang="en-US" sz="2400" dirty="0"/>
              <a:t>if(k==1) </a:t>
            </a:r>
            <a:endParaRPr lang="he-IL" sz="2400" dirty="0"/>
          </a:p>
          <a:p>
            <a:pPr algn="l"/>
            <a:r>
              <a:rPr lang="en-US" sz="2400" dirty="0"/>
              <a:t>return 0;</a:t>
            </a:r>
            <a:endParaRPr lang="he-IL" sz="2400" dirty="0"/>
          </a:p>
          <a:p>
            <a:pPr algn="l"/>
            <a:endParaRPr lang="he-IL" sz="2400" dirty="0"/>
          </a:p>
        </p:txBody>
      </p:sp>
      <p:grpSp>
        <p:nvGrpSpPr>
          <p:cNvPr id="59" name="קבוצה 58"/>
          <p:cNvGrpSpPr/>
          <p:nvPr/>
        </p:nvGrpSpPr>
        <p:grpSpPr>
          <a:xfrm>
            <a:off x="8294913" y="2109375"/>
            <a:ext cx="1851227" cy="575542"/>
            <a:chOff x="7401291" y="2109375"/>
            <a:chExt cx="1851227" cy="575542"/>
          </a:xfrm>
        </p:grpSpPr>
        <p:sp>
          <p:nvSpPr>
            <p:cNvPr id="29" name="מלבן מעוגל 28"/>
            <p:cNvSpPr/>
            <p:nvPr/>
          </p:nvSpPr>
          <p:spPr>
            <a:xfrm>
              <a:off x="7401291" y="2135536"/>
              <a:ext cx="1851227" cy="40391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87522" y="2109375"/>
              <a:ext cx="405880" cy="57554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he-IL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0330727" y="2501376"/>
            <a:ext cx="323732" cy="53745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he-IL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6" name="מחבר חץ ישר 45"/>
          <p:cNvCxnSpPr>
            <a:endCxn id="28" idx="0"/>
          </p:cNvCxnSpPr>
          <p:nvPr/>
        </p:nvCxnSpPr>
        <p:spPr>
          <a:xfrm>
            <a:off x="5908967" y="4599324"/>
            <a:ext cx="560801" cy="50902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חץ ישר 47"/>
          <p:cNvCxnSpPr>
            <a:endCxn id="27" idx="0"/>
          </p:cNvCxnSpPr>
          <p:nvPr/>
        </p:nvCxnSpPr>
        <p:spPr>
          <a:xfrm flipH="1">
            <a:off x="3014556" y="4585477"/>
            <a:ext cx="971711" cy="53672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חץ ישר 49"/>
          <p:cNvCxnSpPr/>
          <p:nvPr/>
        </p:nvCxnSpPr>
        <p:spPr>
          <a:xfrm flipH="1">
            <a:off x="5908968" y="2501376"/>
            <a:ext cx="971710" cy="53672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חץ ישר 50"/>
          <p:cNvCxnSpPr/>
          <p:nvPr/>
        </p:nvCxnSpPr>
        <p:spPr>
          <a:xfrm>
            <a:off x="9220204" y="2577516"/>
            <a:ext cx="560801" cy="50902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חץ ישר 55"/>
          <p:cNvCxnSpPr/>
          <p:nvPr/>
        </p:nvCxnSpPr>
        <p:spPr>
          <a:xfrm flipH="1" flipV="1">
            <a:off x="9926787" y="2577517"/>
            <a:ext cx="581890" cy="5090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מחבר חץ ישר 62"/>
          <p:cNvCxnSpPr/>
          <p:nvPr/>
        </p:nvCxnSpPr>
        <p:spPr>
          <a:xfrm flipV="1">
            <a:off x="2339893" y="4599324"/>
            <a:ext cx="779609" cy="4951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295849" y="4557046"/>
            <a:ext cx="323732" cy="53745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he-IL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7" name="מחבר חץ ישר 66"/>
          <p:cNvCxnSpPr/>
          <p:nvPr/>
        </p:nvCxnSpPr>
        <p:spPr>
          <a:xfrm flipH="1" flipV="1">
            <a:off x="6469767" y="4585477"/>
            <a:ext cx="577230" cy="5090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4571" y="4584875"/>
            <a:ext cx="323732" cy="53745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he-IL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9" name="קבוצה 68"/>
          <p:cNvGrpSpPr/>
          <p:nvPr/>
        </p:nvGrpSpPr>
        <p:grpSpPr>
          <a:xfrm>
            <a:off x="3210844" y="4083177"/>
            <a:ext cx="1708110" cy="575542"/>
            <a:chOff x="7401291" y="2109375"/>
            <a:chExt cx="1851227" cy="575542"/>
          </a:xfrm>
        </p:grpSpPr>
        <p:sp>
          <p:nvSpPr>
            <p:cNvPr id="70" name="מלבן מעוגל 69"/>
            <p:cNvSpPr/>
            <p:nvPr/>
          </p:nvSpPr>
          <p:spPr>
            <a:xfrm>
              <a:off x="7401291" y="2135536"/>
              <a:ext cx="1851227" cy="40391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087522" y="2109375"/>
              <a:ext cx="405880" cy="57554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he-IL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6" name="מלבן מעוגל 75"/>
          <p:cNvSpPr/>
          <p:nvPr/>
        </p:nvSpPr>
        <p:spPr>
          <a:xfrm>
            <a:off x="5276519" y="4109492"/>
            <a:ext cx="1708110" cy="40391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7" name="TextBox 76"/>
          <p:cNvSpPr txBox="1"/>
          <p:nvPr/>
        </p:nvSpPr>
        <p:spPr>
          <a:xfrm>
            <a:off x="5888711" y="4083331"/>
            <a:ext cx="405880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he-IL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997495" y="2520429"/>
            <a:ext cx="323732" cy="53745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he-IL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9" name="מחבר חץ ישר 78"/>
          <p:cNvCxnSpPr/>
          <p:nvPr/>
        </p:nvCxnSpPr>
        <p:spPr>
          <a:xfrm flipV="1">
            <a:off x="5055383" y="2562699"/>
            <a:ext cx="779609" cy="4951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מלבן מעוגל 80"/>
          <p:cNvSpPr/>
          <p:nvPr/>
        </p:nvSpPr>
        <p:spPr>
          <a:xfrm>
            <a:off x="6291373" y="2142138"/>
            <a:ext cx="1708110" cy="40391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2" name="TextBox 81"/>
          <p:cNvSpPr txBox="1"/>
          <p:nvPr/>
        </p:nvSpPr>
        <p:spPr>
          <a:xfrm>
            <a:off x="6893174" y="2115977"/>
            <a:ext cx="405880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he-IL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1" name="מחבר חץ ישר 30"/>
          <p:cNvCxnSpPr/>
          <p:nvPr/>
        </p:nvCxnSpPr>
        <p:spPr>
          <a:xfrm flipV="1">
            <a:off x="10146140" y="1357671"/>
            <a:ext cx="1391670" cy="3359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756100" y="982604"/>
            <a:ext cx="323732" cy="53745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he-IL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4" name="תמונה 3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371" b="45731"/>
          <a:stretch/>
        </p:blipFill>
        <p:spPr>
          <a:xfrm>
            <a:off x="-292885" y="982604"/>
            <a:ext cx="5451392" cy="253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2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58" grpId="0"/>
      <p:bldP spid="65" grpId="0"/>
      <p:bldP spid="68" grpId="0"/>
      <p:bldP spid="76" grpId="0" animBg="1"/>
      <p:bldP spid="77" grpId="0"/>
      <p:bldP spid="78" grpId="0"/>
      <p:bldP spid="81" grpId="0" animBg="1"/>
      <p:bldP spid="82" grpId="0"/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971B2E-90CA-480A-8BBC-21B07D7730CE}"/>
              </a:ext>
            </a:extLst>
          </p:cNvPr>
          <p:cNvSpPr/>
          <p:nvPr/>
        </p:nvSpPr>
        <p:spPr>
          <a:xfrm>
            <a:off x="9310255" y="823611"/>
            <a:ext cx="2881745" cy="2023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EB359C31-8F92-4CC8-9BF5-B0D07DC234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sz="4400" b="1" dirty="0"/>
              <a:t>הקטנת הבעיה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56965" y="936063"/>
            <a:ext cx="9874818" cy="95410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800" b="1" dirty="0"/>
              <a:t>עלינו לכתוב פעולה רקורסיבית אשר תקבל כפרמטר מספר שלם.</a:t>
            </a:r>
          </a:p>
          <a:p>
            <a:r>
              <a:rPr lang="he-IL" sz="2800" b="1" dirty="0"/>
              <a:t>הפעולה תחזיר את סכום ספרותיו של המספר הנתון.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80991" y="2087403"/>
            <a:ext cx="6296916" cy="95410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800" b="1" dirty="0"/>
              <a:t>סכום הספרות של 1685</a:t>
            </a:r>
            <a:r>
              <a:rPr lang="en-US" sz="2800" b="1" dirty="0"/>
              <a:t>n = </a:t>
            </a:r>
            <a:endParaRPr lang="he-IL" sz="2800" b="1" dirty="0"/>
          </a:p>
          <a:p>
            <a:r>
              <a:rPr lang="he-IL" sz="2800" b="1" dirty="0"/>
              <a:t>הוא בדיוק סכום הספרות של 168 ועוד 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46611" y="3413536"/>
            <a:ext cx="6070893" cy="95410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800" b="1" dirty="0"/>
              <a:t>סכום הספרות של 168</a:t>
            </a:r>
            <a:r>
              <a:rPr lang="en-US" sz="2800" b="1" dirty="0"/>
              <a:t>n = </a:t>
            </a:r>
            <a:endParaRPr lang="he-IL" sz="2800" b="1" dirty="0"/>
          </a:p>
          <a:p>
            <a:r>
              <a:rPr lang="he-IL" sz="2800" b="1" dirty="0"/>
              <a:t>הוא בדיוק סכום הספרות של 16 ועוד 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36352" y="4737373"/>
            <a:ext cx="5844870" cy="95410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800" b="1" dirty="0"/>
              <a:t>סכום הספרות של 16</a:t>
            </a:r>
            <a:r>
              <a:rPr lang="en-US" sz="2800" b="1" dirty="0"/>
              <a:t>n = </a:t>
            </a:r>
            <a:endParaRPr lang="he-IL" sz="2800" b="1" dirty="0"/>
          </a:p>
          <a:p>
            <a:r>
              <a:rPr lang="he-IL" sz="2800" b="1" dirty="0"/>
              <a:t>הוא בדיוק סכום הספרות של 1 ועוד 6</a:t>
            </a:r>
          </a:p>
        </p:txBody>
      </p:sp>
    </p:spTree>
    <p:extLst>
      <p:ext uri="{BB962C8B-B14F-4D97-AF65-F5344CB8AC3E}">
        <p14:creationId xmlns:p14="http://schemas.microsoft.com/office/powerpoint/2010/main" val="266593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BDD833F-EB5A-4515-B6BE-9346B064F6AA}"/>
              </a:ext>
            </a:extLst>
          </p:cNvPr>
          <p:cNvSpPr/>
          <p:nvPr/>
        </p:nvSpPr>
        <p:spPr>
          <a:xfrm>
            <a:off x="9310255" y="823611"/>
            <a:ext cx="2881745" cy="2023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EB359C31-8F92-4CC8-9BF5-B0D07DC234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sz="4400" b="1" dirty="0"/>
              <a:t>הקטנת הבעיה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15846" y="924104"/>
            <a:ext cx="9874819" cy="95410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800" b="1" dirty="0"/>
              <a:t>עלינו לכתוב פעולה רקורסיבית אשר תקבל כפרמטר מספר שלם.</a:t>
            </a:r>
          </a:p>
          <a:p>
            <a:r>
              <a:rPr lang="he-IL" sz="2800" b="1" dirty="0"/>
              <a:t>הפעולה תחזיר את סכום ספרותיו של המספר הנתון.</a:t>
            </a: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363" b="61536"/>
          <a:stretch/>
        </p:blipFill>
        <p:spPr>
          <a:xfrm>
            <a:off x="422130" y="2023675"/>
            <a:ext cx="8874270" cy="3326343"/>
          </a:xfrm>
          <a:prstGeom prst="rect">
            <a:avLst/>
          </a:prstGeom>
        </p:spPr>
      </p:pic>
      <p:sp>
        <p:nvSpPr>
          <p:cNvPr id="8" name="מציין מיקום טקסט 1"/>
          <p:cNvSpPr txBox="1">
            <a:spLocks/>
          </p:cNvSpPr>
          <p:nvPr/>
        </p:nvSpPr>
        <p:spPr>
          <a:xfrm>
            <a:off x="6774872" y="3211777"/>
            <a:ext cx="5043056" cy="950137"/>
          </a:xfrm>
          <a:prstGeom prst="rect">
            <a:avLst/>
          </a:prstGeom>
        </p:spPr>
        <p:txBody>
          <a:bodyPr/>
          <a:lstStyle>
            <a:lvl1pPr marL="342934" indent="-342934" algn="r" defTabSz="914491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024" indent="-285779" algn="r" defTabSz="914491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114" indent="-228623" algn="r" defTabSz="914491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60" indent="-228623" algn="r" defTabSz="914491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606" indent="-228623" algn="r" defTabSz="914491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51" indent="-228623" algn="r" defTabSz="914491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97" indent="-228623" algn="r" defTabSz="914491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343" indent="-228623" algn="r" defTabSz="914491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89" indent="-228623" algn="r" defTabSz="914491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sz="2000" b="1" u="sng" dirty="0">
                <a:solidFill>
                  <a:srgbClr val="12B4BC"/>
                </a:solidFill>
                <a:latin typeface="Varela Round" pitchFamily="2" charset="-79"/>
                <a:cs typeface="Varela Round" pitchFamily="2" charset="-79"/>
              </a:rPr>
              <a:t>ט. כניסה</a:t>
            </a:r>
            <a:r>
              <a:rPr lang="he-IL" sz="2000" b="1" dirty="0">
                <a:solidFill>
                  <a:srgbClr val="12B4BC"/>
                </a:solidFill>
                <a:latin typeface="Varela Round" pitchFamily="2" charset="-79"/>
                <a:cs typeface="Varela Round" pitchFamily="2" charset="-79"/>
              </a:rPr>
              <a:t>: הפעולה מקבלת מספר שלם </a:t>
            </a:r>
            <a:r>
              <a:rPr lang="en-US" sz="2000" b="1" dirty="0" err="1">
                <a:solidFill>
                  <a:srgbClr val="12B4BC"/>
                </a:solidFill>
                <a:latin typeface="Varela Round" pitchFamily="2" charset="-79"/>
                <a:cs typeface="Varela Round" pitchFamily="2" charset="-79"/>
              </a:rPr>
              <a:t>num</a:t>
            </a:r>
            <a:endParaRPr lang="he-IL" sz="2000" dirty="0"/>
          </a:p>
          <a:p>
            <a:pPr marL="0" indent="0">
              <a:buNone/>
            </a:pPr>
            <a:r>
              <a:rPr lang="he-IL" sz="2000" b="1" u="sng" dirty="0">
                <a:solidFill>
                  <a:srgbClr val="12B4BC"/>
                </a:solidFill>
                <a:latin typeface="Varela Round" pitchFamily="2" charset="-79"/>
                <a:cs typeface="Varela Round" pitchFamily="2" charset="-79"/>
              </a:rPr>
              <a:t>ט. יציאה</a:t>
            </a:r>
            <a:r>
              <a:rPr lang="he-IL" sz="2000" b="1" dirty="0">
                <a:solidFill>
                  <a:srgbClr val="12B4BC"/>
                </a:solidFill>
                <a:latin typeface="Varela Round" pitchFamily="2" charset="-79"/>
                <a:cs typeface="Varela Round" pitchFamily="2" charset="-79"/>
              </a:rPr>
              <a:t>: הפעולה מחזירה את סכום ספרותיו.</a:t>
            </a:r>
          </a:p>
        </p:txBody>
      </p:sp>
    </p:spTree>
    <p:extLst>
      <p:ext uri="{BB962C8B-B14F-4D97-AF65-F5344CB8AC3E}">
        <p14:creationId xmlns:p14="http://schemas.microsoft.com/office/powerpoint/2010/main" val="421398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4856" y="1700802"/>
            <a:ext cx="11275016" cy="33401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e-IL" sz="3600" b="1" dirty="0"/>
              <a:t>כתבו פעולה רקורסיבית אשר תקבל כפרמטר מספר שלם. </a:t>
            </a:r>
            <a:br>
              <a:rPr lang="en-US" sz="3600" b="1" dirty="0"/>
            </a:br>
            <a:r>
              <a:rPr lang="he-IL" sz="3600" b="1" dirty="0"/>
              <a:t>הפעולה תחזיר  </a:t>
            </a:r>
            <a:r>
              <a:rPr lang="he-IL" sz="3600" b="1" i="1" dirty="0"/>
              <a:t>אמת</a:t>
            </a:r>
            <a:r>
              <a:rPr lang="he-IL" sz="3600" b="1" dirty="0"/>
              <a:t> </a:t>
            </a:r>
          </a:p>
          <a:p>
            <a:pPr algn="ctr">
              <a:lnSpc>
                <a:spcPct val="150000"/>
              </a:lnSpc>
            </a:pPr>
            <a:r>
              <a:rPr lang="he-IL" sz="3600" b="1" dirty="0"/>
              <a:t>אם כל ספרות המספר זוגיות, </a:t>
            </a:r>
            <a:br>
              <a:rPr lang="en-US" sz="3600" b="1" dirty="0"/>
            </a:br>
            <a:r>
              <a:rPr lang="he-IL" sz="3600" b="1" i="1" dirty="0"/>
              <a:t>ושקר</a:t>
            </a:r>
            <a:r>
              <a:rPr lang="he-IL" sz="3600" b="1" dirty="0"/>
              <a:t> אחרת.</a:t>
            </a:r>
          </a:p>
        </p:txBody>
      </p:sp>
      <p:sp>
        <p:nvSpPr>
          <p:cNvPr id="4" name="כותרת 3"/>
          <p:cNvSpPr>
            <a:spLocks noGrp="1"/>
          </p:cNvSpPr>
          <p:nvPr>
            <p:ph type="ctrTitle"/>
          </p:nvPr>
        </p:nvSpPr>
        <p:spPr>
          <a:xfrm>
            <a:off x="1" y="186258"/>
            <a:ext cx="11981598" cy="637353"/>
          </a:xfrm>
        </p:spPr>
        <p:txBody>
          <a:bodyPr/>
          <a:lstStyle/>
          <a:p>
            <a:r>
              <a:rPr lang="he-IL" dirty="0"/>
              <a:t>תרגול</a:t>
            </a:r>
          </a:p>
        </p:txBody>
      </p:sp>
    </p:spTree>
    <p:extLst>
      <p:ext uri="{BB962C8B-B14F-4D97-AF65-F5344CB8AC3E}">
        <p14:creationId xmlns:p14="http://schemas.microsoft.com/office/powerpoint/2010/main" val="884673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2094" y="588083"/>
            <a:ext cx="8536311" cy="175432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600" b="1" dirty="0"/>
              <a:t>כתבו פעולה רקורסיבית אשר תקבל </a:t>
            </a:r>
          </a:p>
          <a:p>
            <a:r>
              <a:rPr lang="he-IL" sz="3600" b="1" dirty="0"/>
              <a:t>כפרמטר מספר שלם. הפעולה תחזיר </a:t>
            </a:r>
            <a:r>
              <a:rPr lang="he-IL" sz="3600" b="1" i="1" dirty="0"/>
              <a:t>אמת</a:t>
            </a:r>
            <a:r>
              <a:rPr lang="he-IL" sz="3600" b="1" dirty="0"/>
              <a:t> </a:t>
            </a:r>
          </a:p>
          <a:p>
            <a:r>
              <a:rPr lang="he-IL" sz="3600" b="1" dirty="0"/>
              <a:t>אם כל ספרות המספר זוגיות, </a:t>
            </a:r>
            <a:r>
              <a:rPr lang="he-IL" sz="3600" b="1" i="1" dirty="0"/>
              <a:t>ושקר</a:t>
            </a:r>
            <a:r>
              <a:rPr lang="he-IL" sz="3600" b="1" dirty="0"/>
              <a:t> אחרת.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0345" y="2434931"/>
            <a:ext cx="11601253" cy="261847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he-IL" sz="2800" b="1" i="1" u="sng" dirty="0" err="1">
                <a:solidFill>
                  <a:srgbClr val="0070C0"/>
                </a:solidFill>
              </a:rPr>
              <a:t>פסאודו</a:t>
            </a:r>
            <a:r>
              <a:rPr lang="he-IL" sz="2800" b="1" i="1" u="sng" dirty="0">
                <a:solidFill>
                  <a:srgbClr val="0070C0"/>
                </a:solidFill>
              </a:rPr>
              <a:t> – קוד</a:t>
            </a:r>
            <a:r>
              <a:rPr lang="he-IL" sz="2800" i="1" dirty="0">
                <a:solidFill>
                  <a:srgbClr val="0070C0"/>
                </a:solidFill>
              </a:rPr>
              <a:t>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he-IL" sz="2800" i="1" dirty="0">
                <a:solidFill>
                  <a:srgbClr val="0070C0"/>
                </a:solidFill>
              </a:rPr>
              <a:t>אם </a:t>
            </a:r>
            <a:r>
              <a:rPr lang="en-US" sz="2800" i="1" dirty="0" err="1">
                <a:solidFill>
                  <a:srgbClr val="0070C0"/>
                </a:solidFill>
              </a:rPr>
              <a:t>num</a:t>
            </a:r>
            <a:r>
              <a:rPr lang="he-IL" sz="2800" i="1" dirty="0">
                <a:solidFill>
                  <a:srgbClr val="0070C0"/>
                </a:solidFill>
              </a:rPr>
              <a:t> הוא חד-ספרתי – בדוק אם הוא זוגי והחזר אמת או שקר בהתאם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he-IL" sz="2800" i="1" dirty="0">
                <a:solidFill>
                  <a:srgbClr val="0070C0"/>
                </a:solidFill>
              </a:rPr>
              <a:t>אחרת – אם ספרת האחדות אי זוגית החזר שקר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he-IL" sz="2800" i="1" dirty="0">
                <a:solidFill>
                  <a:srgbClr val="0070C0"/>
                </a:solidFill>
              </a:rPr>
              <a:t>בדוק את המספר ללא ספרת האחדות שלו</a:t>
            </a:r>
          </a:p>
        </p:txBody>
      </p:sp>
    </p:spTree>
    <p:extLst>
      <p:ext uri="{BB962C8B-B14F-4D97-AF65-F5344CB8AC3E}">
        <p14:creationId xmlns:p14="http://schemas.microsoft.com/office/powerpoint/2010/main" val="9657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2578" y="2749630"/>
            <a:ext cx="7558479" cy="34163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4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isAllEven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he-IL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24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&lt;10)</a:t>
            </a:r>
          </a:p>
          <a:p>
            <a:pPr algn="l" rtl="0"/>
            <a:r>
              <a:rPr lang="en-US" sz="24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 2==0);</a:t>
            </a:r>
          </a:p>
          <a:p>
            <a:pPr algn="l" rtl="0"/>
            <a:endParaRPr lang="he-I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24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24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 10) % 2 !=0)</a:t>
            </a:r>
          </a:p>
          <a:p>
            <a:pPr algn="l" rtl="0"/>
            <a:r>
              <a:rPr lang="en-US" sz="24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rtl="0"/>
            <a:r>
              <a:rPr lang="en-US" sz="24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isAllEven</a:t>
            </a:r>
            <a:r>
              <a:rPr lang="en-US" sz="24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i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4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/10);</a:t>
            </a:r>
          </a:p>
          <a:p>
            <a:pPr algn="l" rtl="0"/>
            <a:r>
              <a:rPr lang="he-IL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2094" y="588083"/>
            <a:ext cx="8536311" cy="175432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600" b="1" dirty="0"/>
              <a:t>כתבו פעולה רקורסיבית אשר תקבל </a:t>
            </a:r>
          </a:p>
          <a:p>
            <a:r>
              <a:rPr lang="he-IL" sz="3600" b="1" dirty="0"/>
              <a:t>כפרמטר מספר שלם. הפעולה תחזיר </a:t>
            </a:r>
            <a:r>
              <a:rPr lang="he-IL" sz="3600" b="1" i="1" dirty="0"/>
              <a:t>אמת</a:t>
            </a:r>
            <a:r>
              <a:rPr lang="he-IL" sz="3600" b="1" dirty="0"/>
              <a:t> </a:t>
            </a:r>
          </a:p>
          <a:p>
            <a:r>
              <a:rPr lang="he-IL" sz="3600" b="1" dirty="0"/>
              <a:t>אם כל ספרות המספר זוגיות, </a:t>
            </a:r>
            <a:r>
              <a:rPr lang="he-IL" sz="3600" b="1" i="1" dirty="0"/>
              <a:t>ושקר</a:t>
            </a:r>
            <a:r>
              <a:rPr lang="he-IL" sz="3600" b="1" dirty="0"/>
              <a:t> אחרת.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55112" y="3047996"/>
            <a:ext cx="5426486" cy="16312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000" b="1" u="sng" dirty="0" err="1">
                <a:solidFill>
                  <a:srgbClr val="0070C0"/>
                </a:solidFill>
              </a:rPr>
              <a:t>פסאודו</a:t>
            </a:r>
            <a:r>
              <a:rPr lang="he-IL" sz="2000" b="1" u="sng" dirty="0">
                <a:solidFill>
                  <a:srgbClr val="0070C0"/>
                </a:solidFill>
              </a:rPr>
              <a:t> – קוד</a:t>
            </a:r>
            <a:r>
              <a:rPr lang="he-IL" sz="2000" dirty="0">
                <a:solidFill>
                  <a:srgbClr val="0070C0"/>
                </a:solidFill>
              </a:rPr>
              <a:t>:</a:t>
            </a:r>
          </a:p>
          <a:p>
            <a:pPr marL="342900" indent="-342900">
              <a:buAutoNum type="arabicPeriod"/>
            </a:pPr>
            <a:r>
              <a:rPr lang="he-IL" sz="2000" dirty="0">
                <a:solidFill>
                  <a:srgbClr val="0070C0"/>
                </a:solidFill>
              </a:rPr>
              <a:t>אם </a:t>
            </a:r>
            <a:r>
              <a:rPr lang="en-US" sz="2000" dirty="0" err="1">
                <a:solidFill>
                  <a:srgbClr val="0070C0"/>
                </a:solidFill>
              </a:rPr>
              <a:t>num</a:t>
            </a:r>
            <a:r>
              <a:rPr lang="he-IL" sz="2000" dirty="0">
                <a:solidFill>
                  <a:srgbClr val="0070C0"/>
                </a:solidFill>
              </a:rPr>
              <a:t> הוא חד-ספרתי – בדוק אם הוא זוגי 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he-IL" sz="2000" dirty="0">
                <a:solidFill>
                  <a:srgbClr val="0070C0"/>
                </a:solidFill>
              </a:rPr>
              <a:t>והחזר אמת או שקר בהתאם</a:t>
            </a:r>
          </a:p>
          <a:p>
            <a:pPr marL="342900" indent="-342900">
              <a:buAutoNum type="arabicPeriod"/>
            </a:pPr>
            <a:r>
              <a:rPr lang="he-IL" sz="2000" dirty="0">
                <a:solidFill>
                  <a:srgbClr val="0070C0"/>
                </a:solidFill>
              </a:rPr>
              <a:t>אם ספרת האחדות אי זוגית החזר שקר</a:t>
            </a:r>
          </a:p>
          <a:p>
            <a:pPr marL="342900" indent="-342900">
              <a:buAutoNum type="arabicPeriod"/>
            </a:pPr>
            <a:r>
              <a:rPr lang="he-IL" sz="2000" dirty="0">
                <a:solidFill>
                  <a:srgbClr val="0070C0"/>
                </a:solidFill>
              </a:rPr>
              <a:t>בדוק את המספר ללא ספרת האחדות שלו</a:t>
            </a:r>
          </a:p>
        </p:txBody>
      </p:sp>
    </p:spTree>
    <p:extLst>
      <p:ext uri="{BB962C8B-B14F-4D97-AF65-F5344CB8AC3E}">
        <p14:creationId xmlns:p14="http://schemas.microsoft.com/office/powerpoint/2010/main" val="286910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>
            <a:extLst>
              <a:ext uri="{FF2B5EF4-FFF2-40B4-BE49-F238E27FC236}">
                <a16:creationId xmlns:a16="http://schemas.microsoft.com/office/drawing/2014/main" id="{70720973-1BCD-4915-9353-8D5D58E505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sz="4400" b="1" dirty="0"/>
              <a:t>רקורסיה על מערך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927" y="1773381"/>
            <a:ext cx="11306300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600" b="1" dirty="0"/>
              <a:t>עלינו לכתוב פעולה רקורסיבית אשר תקבל כפרמטר מערך.</a:t>
            </a:r>
          </a:p>
          <a:p>
            <a:r>
              <a:rPr lang="he-IL" sz="3600" b="1" dirty="0"/>
              <a:t>הפעולה תחזיר את סכום אברי המערך.</a:t>
            </a:r>
          </a:p>
        </p:txBody>
      </p:sp>
      <p:sp>
        <p:nvSpPr>
          <p:cNvPr id="12" name="סוגר מסולסל ימני 11"/>
          <p:cNvSpPr/>
          <p:nvPr/>
        </p:nvSpPr>
        <p:spPr>
          <a:xfrm rot="5400000">
            <a:off x="5119689" y="1111413"/>
            <a:ext cx="667362" cy="7215006"/>
          </a:xfrm>
          <a:prstGeom prst="rightBrace">
            <a:avLst>
              <a:gd name="adj1" fmla="val 100197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13" name="טבלה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405707"/>
              </p:ext>
            </p:extLst>
          </p:nvPr>
        </p:nvGraphicFramePr>
        <p:xfrm>
          <a:off x="1845867" y="3558139"/>
          <a:ext cx="8127999" cy="7010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050093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7817788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9485128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755669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1388904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109250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16388144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1510800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78980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4000" dirty="0"/>
                        <a:t>x</a:t>
                      </a:r>
                      <a:r>
                        <a:rPr lang="en-US" sz="4000" baseline="-25000" dirty="0"/>
                        <a:t>9</a:t>
                      </a:r>
                      <a:endParaRPr lang="he-IL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000" dirty="0"/>
                        <a:t>x</a:t>
                      </a:r>
                      <a:r>
                        <a:rPr lang="en-US" sz="4000" baseline="-25000" dirty="0"/>
                        <a:t>8</a:t>
                      </a:r>
                      <a:endParaRPr lang="he-IL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000" dirty="0"/>
                        <a:t>x</a:t>
                      </a:r>
                      <a:r>
                        <a:rPr lang="en-US" sz="4000" baseline="-25000" dirty="0"/>
                        <a:t>7</a:t>
                      </a:r>
                      <a:endParaRPr lang="he-IL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000" dirty="0"/>
                        <a:t>x</a:t>
                      </a:r>
                      <a:r>
                        <a:rPr lang="en-US" sz="4000" baseline="-25000" dirty="0"/>
                        <a:t>6</a:t>
                      </a:r>
                      <a:endParaRPr lang="he-IL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000" dirty="0"/>
                        <a:t>x</a:t>
                      </a:r>
                      <a:r>
                        <a:rPr lang="en-US" sz="4000" baseline="-25000" dirty="0"/>
                        <a:t>5</a:t>
                      </a:r>
                      <a:endParaRPr lang="he-IL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000" dirty="0"/>
                        <a:t>x</a:t>
                      </a:r>
                      <a:r>
                        <a:rPr lang="en-US" sz="4000" baseline="-25000" dirty="0"/>
                        <a:t>4</a:t>
                      </a:r>
                      <a:endParaRPr lang="he-IL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000" dirty="0"/>
                        <a:t>x</a:t>
                      </a:r>
                      <a:r>
                        <a:rPr lang="en-US" sz="4000" baseline="-25000" dirty="0"/>
                        <a:t>3</a:t>
                      </a:r>
                      <a:endParaRPr lang="he-IL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000" dirty="0"/>
                        <a:t>x</a:t>
                      </a:r>
                      <a:r>
                        <a:rPr lang="en-US" sz="4000" baseline="-25000" dirty="0"/>
                        <a:t>2</a:t>
                      </a:r>
                      <a:endParaRPr lang="he-IL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000" dirty="0"/>
                        <a:t>x</a:t>
                      </a:r>
                      <a:r>
                        <a:rPr lang="en-US" sz="4000" baseline="-25000" dirty="0"/>
                        <a:t>1</a:t>
                      </a:r>
                      <a:endParaRPr lang="he-IL" sz="40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36738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 flipH="1">
            <a:off x="5070763" y="4994366"/>
            <a:ext cx="61510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/>
              <a:t>s</a:t>
            </a:r>
            <a:endParaRPr lang="he-IL" sz="3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710010" y="5661729"/>
            <a:ext cx="3951724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4400" dirty="0"/>
              <a:t>נחזיר את </a:t>
            </a:r>
            <a:r>
              <a:rPr lang="en-US" sz="4400" dirty="0"/>
              <a:t>s + x</a:t>
            </a:r>
            <a:r>
              <a:rPr lang="en-US" sz="4400" baseline="-25000" dirty="0"/>
              <a:t>9</a:t>
            </a:r>
            <a:endParaRPr lang="he-IL" sz="4400" baseline="-25000" dirty="0"/>
          </a:p>
        </p:txBody>
      </p:sp>
    </p:spTree>
    <p:extLst>
      <p:ext uri="{BB962C8B-B14F-4D97-AF65-F5344CB8AC3E}">
        <p14:creationId xmlns:p14="http://schemas.microsoft.com/office/powerpoint/2010/main" val="1201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>
            <a:extLst>
              <a:ext uri="{FF2B5EF4-FFF2-40B4-BE49-F238E27FC236}">
                <a16:creationId xmlns:a16="http://schemas.microsoft.com/office/drawing/2014/main" id="{70720973-1BCD-4915-9353-8D5D58E505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sz="4400" b="1" dirty="0"/>
              <a:t>רקורסיה על מערך</a:t>
            </a:r>
          </a:p>
        </p:txBody>
      </p:sp>
      <p:pic>
        <p:nvPicPr>
          <p:cNvPr id="1026" name="Picture 2" descr="Close-up Photography of Black Goril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66" y="5034412"/>
            <a:ext cx="2421371" cy="161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85983" y="5303888"/>
            <a:ext cx="5197257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4400" dirty="0"/>
              <a:t>איך מקטינים מערך??</a:t>
            </a:r>
          </a:p>
        </p:txBody>
      </p:sp>
      <p:graphicFrame>
        <p:nvGraphicFramePr>
          <p:cNvPr id="14" name="טבלה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154382"/>
              </p:ext>
            </p:extLst>
          </p:nvPr>
        </p:nvGraphicFramePr>
        <p:xfrm>
          <a:off x="1845867" y="3558139"/>
          <a:ext cx="8127999" cy="7010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050093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7817788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9485128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755669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1388904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109250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16388144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1510800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78980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4000" dirty="0"/>
                        <a:t>x</a:t>
                      </a:r>
                      <a:r>
                        <a:rPr lang="en-US" sz="4000" baseline="-25000" dirty="0"/>
                        <a:t>9</a:t>
                      </a:r>
                      <a:endParaRPr lang="he-IL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000" dirty="0"/>
                        <a:t>x</a:t>
                      </a:r>
                      <a:r>
                        <a:rPr lang="en-US" sz="4000" baseline="-25000" dirty="0"/>
                        <a:t>8</a:t>
                      </a:r>
                      <a:endParaRPr lang="he-IL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000" dirty="0"/>
                        <a:t>x</a:t>
                      </a:r>
                      <a:r>
                        <a:rPr lang="en-US" sz="4000" baseline="-25000" dirty="0"/>
                        <a:t>7</a:t>
                      </a:r>
                      <a:endParaRPr lang="he-IL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000" dirty="0"/>
                        <a:t>x</a:t>
                      </a:r>
                      <a:r>
                        <a:rPr lang="en-US" sz="4000" baseline="-25000" dirty="0"/>
                        <a:t>6</a:t>
                      </a:r>
                      <a:endParaRPr lang="he-IL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000" dirty="0"/>
                        <a:t>x</a:t>
                      </a:r>
                      <a:r>
                        <a:rPr lang="en-US" sz="4000" baseline="-25000" dirty="0"/>
                        <a:t>5</a:t>
                      </a:r>
                      <a:endParaRPr lang="he-IL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000" dirty="0"/>
                        <a:t>x</a:t>
                      </a:r>
                      <a:r>
                        <a:rPr lang="en-US" sz="4000" baseline="-25000" dirty="0"/>
                        <a:t>4</a:t>
                      </a:r>
                      <a:endParaRPr lang="he-IL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000" dirty="0"/>
                        <a:t>x</a:t>
                      </a:r>
                      <a:r>
                        <a:rPr lang="en-US" sz="4000" baseline="-25000" dirty="0"/>
                        <a:t>3</a:t>
                      </a:r>
                      <a:endParaRPr lang="he-IL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000" dirty="0"/>
                        <a:t>x</a:t>
                      </a:r>
                      <a:r>
                        <a:rPr lang="en-US" sz="4000" baseline="-25000" dirty="0"/>
                        <a:t>2</a:t>
                      </a:r>
                      <a:endParaRPr lang="he-IL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000" dirty="0"/>
                        <a:t>x</a:t>
                      </a:r>
                      <a:r>
                        <a:rPr lang="en-US" sz="4000" baseline="-25000" dirty="0"/>
                        <a:t>1</a:t>
                      </a:r>
                      <a:endParaRPr lang="he-IL" sz="40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367385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83927" y="1773381"/>
            <a:ext cx="11306300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600" b="1" dirty="0"/>
              <a:t>עלינו לכתוב פעולה רקורסיבית אשר תקבל כפרמטר מערך.</a:t>
            </a:r>
          </a:p>
          <a:p>
            <a:r>
              <a:rPr lang="he-IL" sz="3600" b="1" dirty="0"/>
              <a:t>הפעולה תחזיר את סכום אברי המערך.</a:t>
            </a:r>
          </a:p>
        </p:txBody>
      </p:sp>
    </p:spTree>
    <p:extLst>
      <p:ext uri="{BB962C8B-B14F-4D97-AF65-F5344CB8AC3E}">
        <p14:creationId xmlns:p14="http://schemas.microsoft.com/office/powerpoint/2010/main" val="3355977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>
            <a:extLst>
              <a:ext uri="{FF2B5EF4-FFF2-40B4-BE49-F238E27FC236}">
                <a16:creationId xmlns:a16="http://schemas.microsoft.com/office/drawing/2014/main" id="{70720973-1BCD-4915-9353-8D5D58E505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sz="4400" b="1" dirty="0"/>
              <a:t>רקורסיה על מערך</a:t>
            </a:r>
          </a:p>
        </p:txBody>
      </p: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9C3D5026-619B-4004-9471-4F2060400A2D}"/>
              </a:ext>
            </a:extLst>
          </p:cNvPr>
          <p:cNvCxnSpPr/>
          <p:nvPr/>
        </p:nvCxnSpPr>
        <p:spPr>
          <a:xfrm flipV="1">
            <a:off x="9481127" y="4313374"/>
            <a:ext cx="0" cy="826655"/>
          </a:xfrm>
          <a:prstGeom prst="straightConnector1">
            <a:avLst/>
          </a:prstGeom>
          <a:ln w="76200">
            <a:solidFill>
              <a:srgbClr val="192A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טבלה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154382"/>
              </p:ext>
            </p:extLst>
          </p:nvPr>
        </p:nvGraphicFramePr>
        <p:xfrm>
          <a:off x="1845867" y="3558139"/>
          <a:ext cx="8127999" cy="7010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050093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7817788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9485128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755669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1388904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109250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16388144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1510800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78980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4000" dirty="0"/>
                        <a:t>x</a:t>
                      </a:r>
                      <a:r>
                        <a:rPr lang="en-US" sz="4000" baseline="-25000" dirty="0"/>
                        <a:t>9</a:t>
                      </a:r>
                      <a:endParaRPr lang="he-IL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000" dirty="0"/>
                        <a:t>x</a:t>
                      </a:r>
                      <a:r>
                        <a:rPr lang="en-US" sz="4000" baseline="-25000" dirty="0"/>
                        <a:t>8</a:t>
                      </a:r>
                      <a:endParaRPr lang="he-IL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000" dirty="0"/>
                        <a:t>x</a:t>
                      </a:r>
                      <a:r>
                        <a:rPr lang="en-US" sz="4000" baseline="-25000" dirty="0"/>
                        <a:t>7</a:t>
                      </a:r>
                      <a:endParaRPr lang="he-IL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000" dirty="0"/>
                        <a:t>x</a:t>
                      </a:r>
                      <a:r>
                        <a:rPr lang="en-US" sz="4000" baseline="-25000" dirty="0"/>
                        <a:t>6</a:t>
                      </a:r>
                      <a:endParaRPr lang="he-IL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000" dirty="0"/>
                        <a:t>x</a:t>
                      </a:r>
                      <a:r>
                        <a:rPr lang="en-US" sz="4000" baseline="-25000" dirty="0"/>
                        <a:t>5</a:t>
                      </a:r>
                      <a:endParaRPr lang="he-IL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000" dirty="0"/>
                        <a:t>x</a:t>
                      </a:r>
                      <a:r>
                        <a:rPr lang="en-US" sz="4000" baseline="-25000" dirty="0"/>
                        <a:t>4</a:t>
                      </a:r>
                      <a:endParaRPr lang="he-IL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000" dirty="0"/>
                        <a:t>x</a:t>
                      </a:r>
                      <a:r>
                        <a:rPr lang="en-US" sz="4000" baseline="-25000" dirty="0"/>
                        <a:t>3</a:t>
                      </a:r>
                      <a:endParaRPr lang="he-IL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000" dirty="0"/>
                        <a:t>x</a:t>
                      </a:r>
                      <a:r>
                        <a:rPr lang="en-US" sz="4000" baseline="-25000" dirty="0"/>
                        <a:t>2</a:t>
                      </a:r>
                      <a:endParaRPr lang="he-IL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000" dirty="0"/>
                        <a:t>x</a:t>
                      </a:r>
                      <a:r>
                        <a:rPr lang="en-US" sz="4000" baseline="-25000" dirty="0"/>
                        <a:t>1</a:t>
                      </a:r>
                      <a:endParaRPr lang="he-IL" sz="40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367385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83927" y="1773381"/>
            <a:ext cx="11306300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600" b="1" dirty="0"/>
              <a:t>עלינו לכתוב פעולה רקורסיבית אשר תקבל כפרמטר מערך.</a:t>
            </a:r>
          </a:p>
          <a:p>
            <a:r>
              <a:rPr lang="he-IL" sz="3600" b="1" dirty="0"/>
              <a:t>הפעולה תחזיר את סכום אברי המערך.</a:t>
            </a:r>
          </a:p>
        </p:txBody>
      </p:sp>
    </p:spTree>
    <p:extLst>
      <p:ext uri="{BB962C8B-B14F-4D97-AF65-F5344CB8AC3E}">
        <p14:creationId xmlns:p14="http://schemas.microsoft.com/office/powerpoint/2010/main" val="22049643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>
            <a:extLst>
              <a:ext uri="{FF2B5EF4-FFF2-40B4-BE49-F238E27FC236}">
                <a16:creationId xmlns:a16="http://schemas.microsoft.com/office/drawing/2014/main" id="{70720973-1BCD-4915-9353-8D5D58E505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sz="4400" b="1" dirty="0"/>
              <a:t>רקורסיה על מערך</a:t>
            </a:r>
          </a:p>
        </p:txBody>
      </p: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9C3D5026-619B-4004-9471-4F2060400A2D}"/>
              </a:ext>
            </a:extLst>
          </p:cNvPr>
          <p:cNvCxnSpPr/>
          <p:nvPr/>
        </p:nvCxnSpPr>
        <p:spPr>
          <a:xfrm flipV="1">
            <a:off x="8594434" y="4313374"/>
            <a:ext cx="0" cy="826655"/>
          </a:xfrm>
          <a:prstGeom prst="straightConnector1">
            <a:avLst/>
          </a:prstGeom>
          <a:ln w="76200">
            <a:solidFill>
              <a:srgbClr val="192A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154382"/>
              </p:ext>
            </p:extLst>
          </p:nvPr>
        </p:nvGraphicFramePr>
        <p:xfrm>
          <a:off x="1845867" y="3558139"/>
          <a:ext cx="8127999" cy="7010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050093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7817788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9485128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755669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1388904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109250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16388144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1510800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78980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4000" dirty="0"/>
                        <a:t>x</a:t>
                      </a:r>
                      <a:r>
                        <a:rPr lang="en-US" sz="4000" baseline="-25000" dirty="0"/>
                        <a:t>9</a:t>
                      </a:r>
                      <a:endParaRPr lang="he-IL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000" dirty="0"/>
                        <a:t>x</a:t>
                      </a:r>
                      <a:r>
                        <a:rPr lang="en-US" sz="4000" baseline="-25000" dirty="0"/>
                        <a:t>8</a:t>
                      </a:r>
                      <a:endParaRPr lang="he-IL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000" dirty="0"/>
                        <a:t>x</a:t>
                      </a:r>
                      <a:r>
                        <a:rPr lang="en-US" sz="4000" baseline="-25000" dirty="0"/>
                        <a:t>7</a:t>
                      </a:r>
                      <a:endParaRPr lang="he-IL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000" dirty="0"/>
                        <a:t>x</a:t>
                      </a:r>
                      <a:r>
                        <a:rPr lang="en-US" sz="4000" baseline="-25000" dirty="0"/>
                        <a:t>6</a:t>
                      </a:r>
                      <a:endParaRPr lang="he-IL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000" dirty="0"/>
                        <a:t>x</a:t>
                      </a:r>
                      <a:r>
                        <a:rPr lang="en-US" sz="4000" baseline="-25000" dirty="0"/>
                        <a:t>5</a:t>
                      </a:r>
                      <a:endParaRPr lang="he-IL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000" dirty="0"/>
                        <a:t>x</a:t>
                      </a:r>
                      <a:r>
                        <a:rPr lang="en-US" sz="4000" baseline="-25000" dirty="0"/>
                        <a:t>4</a:t>
                      </a:r>
                      <a:endParaRPr lang="he-IL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000" dirty="0"/>
                        <a:t>x</a:t>
                      </a:r>
                      <a:r>
                        <a:rPr lang="en-US" sz="4000" baseline="-25000" dirty="0"/>
                        <a:t>3</a:t>
                      </a:r>
                      <a:endParaRPr lang="he-IL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000" dirty="0"/>
                        <a:t>x</a:t>
                      </a:r>
                      <a:r>
                        <a:rPr lang="en-US" sz="4000" baseline="-25000" dirty="0"/>
                        <a:t>2</a:t>
                      </a:r>
                      <a:endParaRPr lang="he-IL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000" dirty="0"/>
                        <a:t>x</a:t>
                      </a:r>
                      <a:r>
                        <a:rPr lang="en-US" sz="4000" baseline="-25000" dirty="0"/>
                        <a:t>1</a:t>
                      </a:r>
                      <a:endParaRPr lang="he-IL" sz="40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36738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3927" y="1773381"/>
            <a:ext cx="11306300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600" b="1" dirty="0"/>
              <a:t>עלינו לכתוב פעולה רקורסיבית אשר תקבל כפרמטר מערך.</a:t>
            </a:r>
          </a:p>
          <a:p>
            <a:r>
              <a:rPr lang="he-IL" sz="3600" b="1" dirty="0"/>
              <a:t>הפעולה תחזיר את סכום אברי המערך.</a:t>
            </a:r>
          </a:p>
        </p:txBody>
      </p:sp>
    </p:spTree>
    <p:extLst>
      <p:ext uri="{BB962C8B-B14F-4D97-AF65-F5344CB8AC3E}">
        <p14:creationId xmlns:p14="http://schemas.microsoft.com/office/powerpoint/2010/main" val="3804200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192A72"/>
                </a:solidFill>
              </a:rPr>
              <a:t>מה נלמד היום </a:t>
            </a:r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4"/>
          </p:nvPr>
        </p:nvSpPr>
        <p:spPr>
          <a:xfrm>
            <a:off x="515274" y="1122782"/>
            <a:ext cx="8306994" cy="415305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he-IL" dirty="0">
                <a:solidFill>
                  <a:schemeClr val="tx1"/>
                </a:solidFill>
              </a:rPr>
              <a:t>רקורסיה - מושגים בסיסיים – זימון רקורסיבי, תנאי עצירה</a:t>
            </a:r>
          </a:p>
          <a:p>
            <a:pPr>
              <a:lnSpc>
                <a:spcPct val="200000"/>
              </a:lnSpc>
            </a:pPr>
            <a:r>
              <a:rPr lang="he-IL" dirty="0">
                <a:solidFill>
                  <a:schemeClr val="tx1"/>
                </a:solidFill>
              </a:rPr>
              <a:t>מעקב אחרי רקורסיה</a:t>
            </a:r>
          </a:p>
          <a:p>
            <a:pPr>
              <a:lnSpc>
                <a:spcPct val="200000"/>
              </a:lnSpc>
            </a:pPr>
            <a:r>
              <a:rPr lang="he-IL" dirty="0">
                <a:solidFill>
                  <a:schemeClr val="tx1"/>
                </a:solidFill>
              </a:rPr>
              <a:t>תבניות שונות ברקורסיה: </a:t>
            </a:r>
            <a:r>
              <a:rPr lang="he-IL" dirty="0" err="1">
                <a:solidFill>
                  <a:schemeClr val="tx1"/>
                </a:solidFill>
              </a:rPr>
              <a:t>רקורסיית</a:t>
            </a:r>
            <a:r>
              <a:rPr lang="he-IL" dirty="0">
                <a:solidFill>
                  <a:schemeClr val="tx1"/>
                </a:solidFill>
              </a:rPr>
              <a:t> זנב, רקורסיה תחילה, רקורסיה כפולה ועוד...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>
            <a:extLst>
              <a:ext uri="{FF2B5EF4-FFF2-40B4-BE49-F238E27FC236}">
                <a16:creationId xmlns:a16="http://schemas.microsoft.com/office/drawing/2014/main" id="{70720973-1BCD-4915-9353-8D5D58E505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sz="4400" b="1" dirty="0"/>
              <a:t>רקורסיה על מערך</a:t>
            </a:r>
          </a:p>
        </p:txBody>
      </p: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9C3D5026-619B-4004-9471-4F2060400A2D}"/>
              </a:ext>
            </a:extLst>
          </p:cNvPr>
          <p:cNvCxnSpPr/>
          <p:nvPr/>
        </p:nvCxnSpPr>
        <p:spPr>
          <a:xfrm flipV="1">
            <a:off x="7707741" y="4313374"/>
            <a:ext cx="0" cy="826655"/>
          </a:xfrm>
          <a:prstGeom prst="straightConnector1">
            <a:avLst/>
          </a:prstGeom>
          <a:ln w="76200">
            <a:solidFill>
              <a:srgbClr val="192A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154382"/>
              </p:ext>
            </p:extLst>
          </p:nvPr>
        </p:nvGraphicFramePr>
        <p:xfrm>
          <a:off x="1845867" y="3558139"/>
          <a:ext cx="8127999" cy="7010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050093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7817788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9485128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755669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1388904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109250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16388144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1510800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78980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4000" dirty="0"/>
                        <a:t>x</a:t>
                      </a:r>
                      <a:r>
                        <a:rPr lang="en-US" sz="4000" baseline="-25000" dirty="0"/>
                        <a:t>9</a:t>
                      </a:r>
                      <a:endParaRPr lang="he-IL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000" dirty="0"/>
                        <a:t>x</a:t>
                      </a:r>
                      <a:r>
                        <a:rPr lang="en-US" sz="4000" baseline="-25000" dirty="0"/>
                        <a:t>8</a:t>
                      </a:r>
                      <a:endParaRPr lang="he-IL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000" dirty="0"/>
                        <a:t>x</a:t>
                      </a:r>
                      <a:r>
                        <a:rPr lang="en-US" sz="4000" baseline="-25000" dirty="0"/>
                        <a:t>7</a:t>
                      </a:r>
                      <a:endParaRPr lang="he-IL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000" dirty="0"/>
                        <a:t>x</a:t>
                      </a:r>
                      <a:r>
                        <a:rPr lang="en-US" sz="4000" baseline="-25000" dirty="0"/>
                        <a:t>6</a:t>
                      </a:r>
                      <a:endParaRPr lang="he-IL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000" dirty="0"/>
                        <a:t>x</a:t>
                      </a:r>
                      <a:r>
                        <a:rPr lang="en-US" sz="4000" baseline="-25000" dirty="0"/>
                        <a:t>5</a:t>
                      </a:r>
                      <a:endParaRPr lang="he-IL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000" dirty="0"/>
                        <a:t>x</a:t>
                      </a:r>
                      <a:r>
                        <a:rPr lang="en-US" sz="4000" baseline="-25000" dirty="0"/>
                        <a:t>4</a:t>
                      </a:r>
                      <a:endParaRPr lang="he-IL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000" dirty="0"/>
                        <a:t>x</a:t>
                      </a:r>
                      <a:r>
                        <a:rPr lang="en-US" sz="4000" baseline="-25000" dirty="0"/>
                        <a:t>3</a:t>
                      </a:r>
                      <a:endParaRPr lang="he-IL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000" dirty="0"/>
                        <a:t>x</a:t>
                      </a:r>
                      <a:r>
                        <a:rPr lang="en-US" sz="4000" baseline="-25000" dirty="0"/>
                        <a:t>2</a:t>
                      </a:r>
                      <a:endParaRPr lang="he-IL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000" dirty="0"/>
                        <a:t>x</a:t>
                      </a:r>
                      <a:r>
                        <a:rPr lang="en-US" sz="4000" baseline="-25000" dirty="0"/>
                        <a:t>1</a:t>
                      </a:r>
                      <a:endParaRPr lang="he-IL" sz="40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36738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3927" y="1773381"/>
            <a:ext cx="11306300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600" b="1" dirty="0"/>
              <a:t>עלינו לכתוב פעולה רקורסיבית אשר תקבל כפרמטר מערך.</a:t>
            </a:r>
          </a:p>
          <a:p>
            <a:r>
              <a:rPr lang="he-IL" sz="3600" b="1" dirty="0"/>
              <a:t>הפעולה תחזיר את סכום אברי המערך.</a:t>
            </a:r>
          </a:p>
        </p:txBody>
      </p:sp>
    </p:spTree>
    <p:extLst>
      <p:ext uri="{BB962C8B-B14F-4D97-AF65-F5344CB8AC3E}">
        <p14:creationId xmlns:p14="http://schemas.microsoft.com/office/powerpoint/2010/main" val="5541891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>
            <a:extLst>
              <a:ext uri="{FF2B5EF4-FFF2-40B4-BE49-F238E27FC236}">
                <a16:creationId xmlns:a16="http://schemas.microsoft.com/office/drawing/2014/main" id="{70720973-1BCD-4915-9353-8D5D58E505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sz="4400" b="1" dirty="0"/>
              <a:t>רקורסיה על מערך</a:t>
            </a:r>
          </a:p>
        </p:txBody>
      </p: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9C3D5026-619B-4004-9471-4F2060400A2D}"/>
              </a:ext>
            </a:extLst>
          </p:cNvPr>
          <p:cNvCxnSpPr/>
          <p:nvPr/>
        </p:nvCxnSpPr>
        <p:spPr>
          <a:xfrm flipV="1">
            <a:off x="6834900" y="4313374"/>
            <a:ext cx="0" cy="826655"/>
          </a:xfrm>
          <a:prstGeom prst="straightConnector1">
            <a:avLst/>
          </a:prstGeom>
          <a:ln w="76200">
            <a:solidFill>
              <a:srgbClr val="192A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154382"/>
              </p:ext>
            </p:extLst>
          </p:nvPr>
        </p:nvGraphicFramePr>
        <p:xfrm>
          <a:off x="1845867" y="3558139"/>
          <a:ext cx="8127999" cy="7010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050093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7817788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9485128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755669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1388904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109250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16388144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1510800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78980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4000" dirty="0"/>
                        <a:t>x</a:t>
                      </a:r>
                      <a:r>
                        <a:rPr lang="en-US" sz="4000" baseline="-25000" dirty="0"/>
                        <a:t>9</a:t>
                      </a:r>
                      <a:endParaRPr lang="he-IL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000" dirty="0"/>
                        <a:t>x</a:t>
                      </a:r>
                      <a:r>
                        <a:rPr lang="en-US" sz="4000" baseline="-25000" dirty="0"/>
                        <a:t>8</a:t>
                      </a:r>
                      <a:endParaRPr lang="he-IL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000" dirty="0"/>
                        <a:t>x</a:t>
                      </a:r>
                      <a:r>
                        <a:rPr lang="en-US" sz="4000" baseline="-25000" dirty="0"/>
                        <a:t>7</a:t>
                      </a:r>
                      <a:endParaRPr lang="he-IL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000" dirty="0"/>
                        <a:t>x</a:t>
                      </a:r>
                      <a:r>
                        <a:rPr lang="en-US" sz="4000" baseline="-25000" dirty="0"/>
                        <a:t>6</a:t>
                      </a:r>
                      <a:endParaRPr lang="he-IL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000" dirty="0"/>
                        <a:t>x</a:t>
                      </a:r>
                      <a:r>
                        <a:rPr lang="en-US" sz="4000" baseline="-25000" dirty="0"/>
                        <a:t>5</a:t>
                      </a:r>
                      <a:endParaRPr lang="he-IL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000" dirty="0"/>
                        <a:t>x</a:t>
                      </a:r>
                      <a:r>
                        <a:rPr lang="en-US" sz="4000" baseline="-25000" dirty="0"/>
                        <a:t>4</a:t>
                      </a:r>
                      <a:endParaRPr lang="he-IL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000" dirty="0"/>
                        <a:t>x</a:t>
                      </a:r>
                      <a:r>
                        <a:rPr lang="en-US" sz="4000" baseline="-25000" dirty="0"/>
                        <a:t>3</a:t>
                      </a:r>
                      <a:endParaRPr lang="he-IL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000" dirty="0"/>
                        <a:t>x</a:t>
                      </a:r>
                      <a:r>
                        <a:rPr lang="en-US" sz="4000" baseline="-25000" dirty="0"/>
                        <a:t>2</a:t>
                      </a:r>
                      <a:endParaRPr lang="he-IL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000" dirty="0"/>
                        <a:t>x</a:t>
                      </a:r>
                      <a:r>
                        <a:rPr lang="en-US" sz="4000" baseline="-25000" dirty="0"/>
                        <a:t>1</a:t>
                      </a:r>
                      <a:endParaRPr lang="he-IL" sz="40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36738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3927" y="1773381"/>
            <a:ext cx="11306300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600" b="1" dirty="0"/>
              <a:t>עלינו לכתוב פעולה רקורסיבית אשר תקבל כפרמטר מערך.</a:t>
            </a:r>
          </a:p>
          <a:p>
            <a:r>
              <a:rPr lang="he-IL" sz="3600" b="1" dirty="0"/>
              <a:t>הפעולה תחזיר את סכום אברי המערך.</a:t>
            </a:r>
          </a:p>
        </p:txBody>
      </p:sp>
    </p:spTree>
    <p:extLst>
      <p:ext uri="{BB962C8B-B14F-4D97-AF65-F5344CB8AC3E}">
        <p14:creationId xmlns:p14="http://schemas.microsoft.com/office/powerpoint/2010/main" val="27870154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>
            <a:extLst>
              <a:ext uri="{FF2B5EF4-FFF2-40B4-BE49-F238E27FC236}">
                <a16:creationId xmlns:a16="http://schemas.microsoft.com/office/drawing/2014/main" id="{70720973-1BCD-4915-9353-8D5D58E505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sz="4400" b="1" dirty="0"/>
              <a:t>רקורסיה על מערך</a:t>
            </a:r>
          </a:p>
        </p:txBody>
      </p: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9C3D5026-619B-4004-9471-4F2060400A2D}"/>
              </a:ext>
            </a:extLst>
          </p:cNvPr>
          <p:cNvCxnSpPr/>
          <p:nvPr/>
        </p:nvCxnSpPr>
        <p:spPr>
          <a:xfrm flipV="1">
            <a:off x="2290609" y="4313374"/>
            <a:ext cx="0" cy="826655"/>
          </a:xfrm>
          <a:prstGeom prst="straightConnector1">
            <a:avLst/>
          </a:prstGeom>
          <a:ln w="76200">
            <a:solidFill>
              <a:srgbClr val="192A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154382"/>
              </p:ext>
            </p:extLst>
          </p:nvPr>
        </p:nvGraphicFramePr>
        <p:xfrm>
          <a:off x="1845867" y="3558139"/>
          <a:ext cx="8127999" cy="7010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050093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7817788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9485128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755669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1388904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109250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16388144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1510800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78980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4000" dirty="0"/>
                        <a:t>x</a:t>
                      </a:r>
                      <a:r>
                        <a:rPr lang="en-US" sz="4000" baseline="-25000" dirty="0"/>
                        <a:t>9</a:t>
                      </a:r>
                      <a:endParaRPr lang="he-IL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000" dirty="0"/>
                        <a:t>x</a:t>
                      </a:r>
                      <a:r>
                        <a:rPr lang="en-US" sz="4000" baseline="-25000" dirty="0"/>
                        <a:t>8</a:t>
                      </a:r>
                      <a:endParaRPr lang="he-IL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000" dirty="0"/>
                        <a:t>x</a:t>
                      </a:r>
                      <a:r>
                        <a:rPr lang="en-US" sz="4000" baseline="-25000" dirty="0"/>
                        <a:t>7</a:t>
                      </a:r>
                      <a:endParaRPr lang="he-IL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000" dirty="0"/>
                        <a:t>x</a:t>
                      </a:r>
                      <a:r>
                        <a:rPr lang="en-US" sz="4000" baseline="-25000" dirty="0"/>
                        <a:t>6</a:t>
                      </a:r>
                      <a:endParaRPr lang="he-IL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000" dirty="0"/>
                        <a:t>x</a:t>
                      </a:r>
                      <a:r>
                        <a:rPr lang="en-US" sz="4000" baseline="-25000" dirty="0"/>
                        <a:t>5</a:t>
                      </a:r>
                      <a:endParaRPr lang="he-IL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000" dirty="0"/>
                        <a:t>x</a:t>
                      </a:r>
                      <a:r>
                        <a:rPr lang="en-US" sz="4000" baseline="-25000" dirty="0"/>
                        <a:t>4</a:t>
                      </a:r>
                      <a:endParaRPr lang="he-IL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000" dirty="0"/>
                        <a:t>x</a:t>
                      </a:r>
                      <a:r>
                        <a:rPr lang="en-US" sz="4000" baseline="-25000" dirty="0"/>
                        <a:t>3</a:t>
                      </a:r>
                      <a:endParaRPr lang="he-IL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000" dirty="0"/>
                        <a:t>x</a:t>
                      </a:r>
                      <a:r>
                        <a:rPr lang="en-US" sz="4000" baseline="-25000" dirty="0"/>
                        <a:t>2</a:t>
                      </a:r>
                      <a:endParaRPr lang="he-IL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000" dirty="0"/>
                        <a:t>x</a:t>
                      </a:r>
                      <a:r>
                        <a:rPr lang="en-US" sz="4000" baseline="-25000" dirty="0"/>
                        <a:t>1</a:t>
                      </a:r>
                      <a:endParaRPr lang="he-IL" sz="40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36738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3927" y="1773381"/>
            <a:ext cx="11306300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600" b="1" dirty="0"/>
              <a:t>עלינו לכתוב פעולה רקורסיבית אשר תקבל כפרמטר מערך.</a:t>
            </a:r>
          </a:p>
          <a:p>
            <a:r>
              <a:rPr lang="he-IL" sz="3600" b="1" dirty="0"/>
              <a:t>הפעולה תחזיר את סכום אברי המערך.</a:t>
            </a:r>
          </a:p>
        </p:txBody>
      </p:sp>
    </p:spTree>
    <p:extLst>
      <p:ext uri="{BB962C8B-B14F-4D97-AF65-F5344CB8AC3E}">
        <p14:creationId xmlns:p14="http://schemas.microsoft.com/office/powerpoint/2010/main" val="15328213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29085" y="904368"/>
            <a:ext cx="10261142" cy="107721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dirty="0"/>
              <a:t>עלינו לכתוב פעולה רקורסיבית אשר תקבל כפרמטר מערך.</a:t>
            </a:r>
          </a:p>
          <a:p>
            <a:r>
              <a:rPr lang="he-IL" sz="3200" b="1" dirty="0"/>
              <a:t>הפעולה תחזיר את סכום אברי המערך.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3927" y="2352199"/>
            <a:ext cx="8587174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sumArr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[] </a:t>
            </a:r>
            <a:r>
              <a:rPr lang="en-US" sz="24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he-IL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24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==0)</a:t>
            </a:r>
          </a:p>
          <a:p>
            <a:pPr algn="l" rtl="0"/>
            <a:r>
              <a:rPr lang="en-US" sz="24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algn="l" rtl="0"/>
            <a:endParaRPr lang="he-I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sz="24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sumArr</a:t>
            </a:r>
            <a:r>
              <a:rPr lang="en-US" sz="24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i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i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-1) 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4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algn="l" rtl="0"/>
            <a:r>
              <a:rPr lang="he-IL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he-I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99164" y="4999611"/>
            <a:ext cx="5262143" cy="15696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sz="1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cs"/>
              </a:rPr>
              <a:t>פעולה עוטפת:</a:t>
            </a:r>
          </a:p>
          <a:p>
            <a:endParaRPr lang="en-US" sz="1600" b="1" dirty="0">
              <a:solidFill>
                <a:srgbClr val="7F0055"/>
              </a:solidFill>
              <a:latin typeface="+mj-lt"/>
              <a:cs typeface="Courier New" panose="02070309020205020404" pitchFamily="49" charset="0"/>
            </a:endParaRPr>
          </a:p>
          <a:p>
            <a:pPr algn="l" rtl="0"/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sumArr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6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he-IL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 rtl="0"/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sumArr</a:t>
            </a:r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i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i="1" dirty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-1);</a:t>
            </a:r>
          </a:p>
          <a:p>
            <a:pPr algn="l" rtl="0"/>
            <a:r>
              <a:rPr lang="he-IL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he-I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90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>
            <a:extLst>
              <a:ext uri="{FF2B5EF4-FFF2-40B4-BE49-F238E27FC236}">
                <a16:creationId xmlns:a16="http://schemas.microsoft.com/office/drawing/2014/main" id="{70720973-1BCD-4915-9353-8D5D58E505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sz="4400" b="1" dirty="0"/>
              <a:t>רקורסיה על מערך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927" y="1773381"/>
            <a:ext cx="11306300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600" b="1" dirty="0"/>
              <a:t>עלינו לכתוב פעולה רקורסיבית אשר תקבל כפרמטר מערך.</a:t>
            </a:r>
          </a:p>
          <a:p>
            <a:r>
              <a:rPr lang="he-IL" sz="3600" b="1" dirty="0"/>
              <a:t>הפעולה תחזיר את האיבר המקסימלי במערך.</a:t>
            </a:r>
          </a:p>
        </p:txBody>
      </p:sp>
      <p:sp>
        <p:nvSpPr>
          <p:cNvPr id="12" name="סוגר מסולסל ימני 11"/>
          <p:cNvSpPr/>
          <p:nvPr/>
        </p:nvSpPr>
        <p:spPr>
          <a:xfrm rot="5400000">
            <a:off x="5119689" y="1111413"/>
            <a:ext cx="667362" cy="7215006"/>
          </a:xfrm>
          <a:prstGeom prst="rightBrace">
            <a:avLst>
              <a:gd name="adj1" fmla="val 128223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13" name="טבלה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405707"/>
              </p:ext>
            </p:extLst>
          </p:nvPr>
        </p:nvGraphicFramePr>
        <p:xfrm>
          <a:off x="1845867" y="3558139"/>
          <a:ext cx="8127999" cy="7010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050093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7817788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9485128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755669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1388904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109250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16388144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1510800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78980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4000" dirty="0"/>
                        <a:t>x</a:t>
                      </a:r>
                      <a:r>
                        <a:rPr lang="en-US" sz="4000" baseline="-25000" dirty="0"/>
                        <a:t>9</a:t>
                      </a:r>
                      <a:endParaRPr lang="he-IL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000" dirty="0"/>
                        <a:t>x</a:t>
                      </a:r>
                      <a:r>
                        <a:rPr lang="en-US" sz="4000" baseline="-25000" dirty="0"/>
                        <a:t>8</a:t>
                      </a:r>
                      <a:endParaRPr lang="he-IL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000" dirty="0"/>
                        <a:t>x</a:t>
                      </a:r>
                      <a:r>
                        <a:rPr lang="en-US" sz="4000" baseline="-25000" dirty="0"/>
                        <a:t>7</a:t>
                      </a:r>
                      <a:endParaRPr lang="he-IL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000" dirty="0"/>
                        <a:t>x</a:t>
                      </a:r>
                      <a:r>
                        <a:rPr lang="en-US" sz="4000" baseline="-25000" dirty="0"/>
                        <a:t>6</a:t>
                      </a:r>
                      <a:endParaRPr lang="he-IL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000" dirty="0"/>
                        <a:t>x</a:t>
                      </a:r>
                      <a:r>
                        <a:rPr lang="en-US" sz="4000" baseline="-25000" dirty="0"/>
                        <a:t>5</a:t>
                      </a:r>
                      <a:endParaRPr lang="he-IL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000" dirty="0"/>
                        <a:t>x</a:t>
                      </a:r>
                      <a:r>
                        <a:rPr lang="en-US" sz="4000" baseline="-25000" dirty="0"/>
                        <a:t>4</a:t>
                      </a:r>
                      <a:endParaRPr lang="he-IL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000" dirty="0"/>
                        <a:t>x</a:t>
                      </a:r>
                      <a:r>
                        <a:rPr lang="en-US" sz="4000" baseline="-25000" dirty="0"/>
                        <a:t>3</a:t>
                      </a:r>
                      <a:endParaRPr lang="he-IL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000" dirty="0"/>
                        <a:t>x</a:t>
                      </a:r>
                      <a:r>
                        <a:rPr lang="en-US" sz="4000" baseline="-25000" dirty="0"/>
                        <a:t>2</a:t>
                      </a:r>
                      <a:endParaRPr lang="he-IL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4000" dirty="0"/>
                        <a:t>x</a:t>
                      </a:r>
                      <a:r>
                        <a:rPr lang="en-US" sz="4000" baseline="-25000" dirty="0"/>
                        <a:t>1</a:t>
                      </a:r>
                      <a:endParaRPr lang="he-IL" sz="40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36738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 flipH="1">
            <a:off x="5070763" y="4994366"/>
            <a:ext cx="61510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/>
              <a:t>m</a:t>
            </a:r>
            <a:endParaRPr lang="he-IL" sz="3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862976" y="5895884"/>
            <a:ext cx="5112297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dirty="0"/>
              <a:t>נחזיר את הגדול מבין </a:t>
            </a:r>
            <a:r>
              <a:rPr lang="en-US" sz="3200" dirty="0"/>
              <a:t>m</a:t>
            </a:r>
            <a:r>
              <a:rPr lang="he-IL" sz="3200" dirty="0"/>
              <a:t> ו-</a:t>
            </a:r>
            <a:r>
              <a:rPr lang="en-US" sz="3200" dirty="0"/>
              <a:t>x9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9066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8316" y="1122217"/>
            <a:ext cx="11306300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600" b="1" dirty="0"/>
              <a:t>עלינו לכתוב פעולה רקורסיבית אשר תקבל כפרמטר מערך.</a:t>
            </a:r>
          </a:p>
          <a:p>
            <a:r>
              <a:rPr lang="he-IL" sz="3600" b="1" dirty="0"/>
              <a:t>הפעולה תחזיר את האיבר המקסימלי במערך.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5128" y="2632363"/>
            <a:ext cx="7190508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maxArr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 rtl="0"/>
            <a:r>
              <a:rPr lang="he-IL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==0)</a:t>
            </a:r>
          </a:p>
          <a:p>
            <a:pPr algn="l" rtl="0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	return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[0];</a:t>
            </a:r>
          </a:p>
          <a:p>
            <a:pPr algn="l" rtl="0"/>
            <a:endParaRPr lang="he-IL" sz="2400" dirty="0">
              <a:latin typeface="Consolas" panose="020B0609020204030204" pitchFamily="49" charset="0"/>
            </a:endParaRPr>
          </a:p>
          <a:p>
            <a:pPr algn="l" rtl="0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maxArr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-1);</a:t>
            </a:r>
          </a:p>
          <a:p>
            <a:pPr algn="l" rtl="0"/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max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761022" y="3441926"/>
            <a:ext cx="5262143" cy="15696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sz="1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cs"/>
              </a:rPr>
              <a:t>פעולה עוטפת:</a:t>
            </a:r>
          </a:p>
          <a:p>
            <a:endParaRPr lang="en-US" sz="1600" b="1" dirty="0">
              <a:solidFill>
                <a:srgbClr val="7F0055"/>
              </a:solidFill>
              <a:latin typeface="+mj-lt"/>
              <a:cs typeface="Courier New" panose="02070309020205020404" pitchFamily="49" charset="0"/>
            </a:endParaRPr>
          </a:p>
          <a:p>
            <a:pPr algn="l" rtl="0"/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maxArr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6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he-IL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 rtl="0"/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maxArr</a:t>
            </a:r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i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i="1" dirty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-1);</a:t>
            </a:r>
          </a:p>
          <a:p>
            <a:pPr algn="l" rtl="0"/>
            <a:r>
              <a:rPr lang="he-IL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he-I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4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423F6F61-4567-462B-A618-70CBC508D8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72" r="34234" b="66411"/>
          <a:stretch/>
        </p:blipFill>
        <p:spPr>
          <a:xfrm>
            <a:off x="4775994" y="0"/>
            <a:ext cx="3241964" cy="1838476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04EE8F9-32B7-45EB-8FC4-CC451E605118}"/>
              </a:ext>
            </a:extLst>
          </p:cNvPr>
          <p:cNvSpPr txBox="1"/>
          <p:nvPr/>
        </p:nvSpPr>
        <p:spPr>
          <a:xfrm>
            <a:off x="1385454" y="3016112"/>
            <a:ext cx="10436297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895350" algn="just"/>
            <a:r>
              <a:rPr lang="he-IL" sz="2800" dirty="0">
                <a:solidFill>
                  <a:srgbClr val="192A72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השימוש ביצירות במהלך שידור זה נעשה לפי סעיף 27א לחוק זכות יוצרים, תשס"ח-2007. אם הינך בעל הזכויות באחת היצירות, באפשרותך לבקש מאיתנו לחדול מהשימוש ביצירה, זאת באמצעות פנייה לדוא"ל </a:t>
            </a:r>
            <a:r>
              <a:rPr lang="en-US" sz="2800" dirty="0">
                <a:solidFill>
                  <a:srgbClr val="192A72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rights@education.gov.il</a:t>
            </a:r>
            <a:endParaRPr lang="he-IL" sz="2800" dirty="0">
              <a:solidFill>
                <a:srgbClr val="192A72"/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0276247E-F89D-4BE1-B3D6-7FE06BEB5A42}"/>
              </a:ext>
            </a:extLst>
          </p:cNvPr>
          <p:cNvSpPr/>
          <p:nvPr/>
        </p:nvSpPr>
        <p:spPr>
          <a:xfrm>
            <a:off x="795" y="1838476"/>
            <a:ext cx="12190412" cy="763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e-IL" sz="3200" b="1" dirty="0">
                <a:solidFill>
                  <a:srgbClr val="192A72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שימוש ביצירות מוגנות בזכויות יוצרים ואיתור בעלי זכויות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ctrTitle"/>
          </p:nvPr>
        </p:nvSpPr>
        <p:spPr>
          <a:xfrm>
            <a:off x="1" y="1640677"/>
            <a:ext cx="12192001" cy="1260164"/>
          </a:xfrm>
        </p:spPr>
        <p:txBody>
          <a:bodyPr/>
          <a:lstStyle/>
          <a:p>
            <a:r>
              <a:rPr lang="he-IL" dirty="0">
                <a:solidFill>
                  <a:srgbClr val="192A72"/>
                </a:solidFill>
              </a:rPr>
              <a:t>נתחיל בסיפור</a:t>
            </a:r>
          </a:p>
        </p:txBody>
      </p:sp>
      <p:pic>
        <p:nvPicPr>
          <p:cNvPr id="1026" name="Picture 2" descr="קישוט לסוכה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DFFFE"/>
              </a:clrFrom>
              <a:clrTo>
                <a:srgbClr val="FD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40592">
            <a:off x="6705603" y="2772699"/>
            <a:ext cx="4710544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Family Cartoon , Family, family PNG clipart | free cliparts 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DDDDDD"/>
              </a:clrFrom>
              <a:clrTo>
                <a:srgbClr val="DDDDD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4502796"/>
            <a:ext cx="2957511" cy="217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ctrTitle"/>
          </p:nvPr>
        </p:nvSpPr>
        <p:spPr>
          <a:xfrm>
            <a:off x="1" y="1640676"/>
            <a:ext cx="12192001" cy="2188373"/>
          </a:xfrm>
        </p:spPr>
        <p:txBody>
          <a:bodyPr/>
          <a:lstStyle/>
          <a:p>
            <a:r>
              <a:rPr lang="he-IL" dirty="0">
                <a:solidFill>
                  <a:srgbClr val="192A72"/>
                </a:solidFill>
              </a:rPr>
              <a:t>מי עבד יותר קשה?</a:t>
            </a:r>
            <a:br>
              <a:rPr lang="he-IL" dirty="0">
                <a:solidFill>
                  <a:srgbClr val="192A72"/>
                </a:solidFill>
              </a:rPr>
            </a:br>
            <a:r>
              <a:rPr lang="he-IL" dirty="0"/>
              <a:t>האם יש מישהו כזה בכלל?</a:t>
            </a:r>
            <a:endParaRPr lang="he-IL" dirty="0">
              <a:solidFill>
                <a:srgbClr val="192A72"/>
              </a:solidFill>
            </a:endParaRPr>
          </a:p>
        </p:txBody>
      </p:sp>
      <p:pic>
        <p:nvPicPr>
          <p:cNvPr id="2" name="Picture 2" descr="Family Cartoon , Family, family PNG clipart | free cliparts 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DDDDDD"/>
              </a:clrFrom>
              <a:clrTo>
                <a:srgbClr val="DDDDD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4502796"/>
            <a:ext cx="2957511" cy="217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729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>
            <a:extLst>
              <a:ext uri="{FF2B5EF4-FFF2-40B4-BE49-F238E27FC236}">
                <a16:creationId xmlns:a16="http://schemas.microsoft.com/office/drawing/2014/main" id="{D6C7B008-63A1-4A34-A457-D6A0B6D540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sz="4400" b="1" dirty="0"/>
              <a:t>אז מה זה רקורסיה?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4847" y="1730209"/>
            <a:ext cx="11546751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600" b="1" dirty="0"/>
              <a:t>רקורסיה</a:t>
            </a:r>
            <a:r>
              <a:rPr lang="he-IL" sz="3600" dirty="0"/>
              <a:t> היא תופעה שכל מופע שלה מכיל מופע נוסף שלה.</a:t>
            </a:r>
          </a:p>
        </p:txBody>
      </p:sp>
      <p:pic>
        <p:nvPicPr>
          <p:cNvPr id="1026" name="Picture 2" descr="https://upload.wikimedia.org/wikipedia/commons/a/a8/Sierpinski_triangle_%28blue%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036" y="2876271"/>
            <a:ext cx="4072948" cy="353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854667" y="3186545"/>
            <a:ext cx="2553905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400" dirty="0"/>
              <a:t>משולש </a:t>
            </a:r>
            <a:r>
              <a:rPr lang="he-IL" sz="2400" dirty="0" err="1"/>
              <a:t>שֶׂרְפִּיְנְסִקי</a:t>
            </a:r>
            <a:r>
              <a:rPr lang="he-IL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7420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>
            <a:extLst>
              <a:ext uri="{FF2B5EF4-FFF2-40B4-BE49-F238E27FC236}">
                <a16:creationId xmlns:a16="http://schemas.microsoft.com/office/drawing/2014/main" id="{D6C7B008-63A1-4A34-A457-D6A0B6D540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sz="4400" b="1" dirty="0"/>
              <a:t>אז מה זה רקורסיה?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3064" y="995959"/>
            <a:ext cx="10024435" cy="418383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he-IL" sz="3000" b="1" dirty="0"/>
              <a:t>אלגוריתם רקורסיבי</a:t>
            </a:r>
            <a:r>
              <a:rPr lang="he-IL" sz="3000" dirty="0"/>
              <a:t> הוא אלגוריתם אשר על מנת לפתור בעיה מסוימת, מפעיל את עצמו על מקרים פשוטים יותר של הבעיה.</a:t>
            </a:r>
          </a:p>
          <a:p>
            <a:pPr>
              <a:lnSpc>
                <a:spcPct val="150000"/>
              </a:lnSpc>
            </a:pPr>
            <a:endParaRPr lang="he-IL" sz="3000" dirty="0"/>
          </a:p>
          <a:p>
            <a:pPr>
              <a:lnSpc>
                <a:spcPct val="150000"/>
              </a:lnSpc>
            </a:pPr>
            <a:r>
              <a:rPr lang="he-IL" sz="3000" dirty="0"/>
              <a:t>בכל אלגוריתם רקורסיבי תמיד יש: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he-IL" sz="3000" dirty="0"/>
              <a:t>תנאי עצירה</a:t>
            </a:r>
          </a:p>
          <a:p>
            <a:pPr marL="685800" indent="-685800">
              <a:lnSpc>
                <a:spcPct val="150000"/>
              </a:lnSpc>
              <a:buFontTx/>
              <a:buChar char="-"/>
            </a:pPr>
            <a:r>
              <a:rPr lang="he-IL" sz="3000" dirty="0"/>
              <a:t>זימון רקורסיבי על קלט קטן יותר</a:t>
            </a:r>
          </a:p>
        </p:txBody>
      </p:sp>
    </p:spTree>
    <p:extLst>
      <p:ext uri="{BB962C8B-B14F-4D97-AF65-F5344CB8AC3E}">
        <p14:creationId xmlns:p14="http://schemas.microsoft.com/office/powerpoint/2010/main" val="227909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7"/>
          <p:cNvSpPr>
            <a:spLocks noGrp="1"/>
          </p:cNvSpPr>
          <p:nvPr>
            <p:ph type="title"/>
          </p:nvPr>
        </p:nvSpPr>
        <p:spPr>
          <a:xfrm>
            <a:off x="2826328" y="390055"/>
            <a:ext cx="9074725" cy="148240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he-IL" dirty="0"/>
              <a:t>נכתוב אלגוריתם לחישוב עצרת</a:t>
            </a:r>
            <a:br>
              <a:rPr lang="he-IL" dirty="0"/>
            </a:br>
            <a:r>
              <a:rPr lang="he-IL" sz="3600" dirty="0"/>
              <a:t> תזכורת:   </a:t>
            </a:r>
            <a:r>
              <a:rPr lang="en-US" sz="3600" dirty="0"/>
              <a:t>5! = 5 * 4 * 3 * 2 * 1</a:t>
            </a:r>
            <a:endParaRPr lang="he-IL" sz="3600" dirty="0"/>
          </a:p>
        </p:txBody>
      </p:sp>
      <p:sp>
        <p:nvSpPr>
          <p:cNvPr id="14" name="מציין מיקום טקסט 13"/>
          <p:cNvSpPr>
            <a:spLocks noGrp="1"/>
          </p:cNvSpPr>
          <p:nvPr>
            <p:ph type="body" sz="quarter" idx="3"/>
          </p:nvPr>
        </p:nvSpPr>
        <p:spPr>
          <a:xfrm>
            <a:off x="3357453" y="2403985"/>
            <a:ext cx="8072546" cy="540070"/>
          </a:xfrm>
        </p:spPr>
        <p:txBody>
          <a:bodyPr/>
          <a:lstStyle/>
          <a:p>
            <a:pPr rtl="0"/>
            <a:r>
              <a:rPr lang="he-IL" sz="3600" dirty="0"/>
              <a:t>נסו לחשוב בעצלנות </a:t>
            </a:r>
            <a:r>
              <a:rPr lang="he-IL" sz="3600" dirty="0">
                <a:sym typeface="Wingdings" panose="05000000000000000000" pitchFamily="2" charset="2"/>
              </a:rPr>
              <a:t></a:t>
            </a:r>
            <a:endParaRPr lang="he-IL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937228" y="3253682"/>
            <a:ext cx="10317544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/>
              <a:t>אם </a:t>
            </a:r>
            <a:r>
              <a:rPr lang="en-US" sz="3200" dirty="0"/>
              <a:t>n&gt;1</a:t>
            </a:r>
            <a:r>
              <a:rPr lang="he-IL" sz="3200" dirty="0"/>
              <a:t> יש לבקש תוצאה של </a:t>
            </a:r>
            <a:r>
              <a:rPr lang="en-US" sz="3200" dirty="0"/>
              <a:t>(n-1)!</a:t>
            </a:r>
            <a:r>
              <a:rPr lang="he-IL" sz="3200" dirty="0"/>
              <a:t> ולהכפיל ב-</a:t>
            </a:r>
            <a:r>
              <a:rPr lang="en-US" sz="3200" dirty="0"/>
              <a:t>n</a:t>
            </a:r>
            <a:endParaRPr lang="he-IL" sz="3200" dirty="0"/>
          </a:p>
          <a:p>
            <a:endParaRPr lang="he-IL" sz="3200" dirty="0"/>
          </a:p>
          <a:p>
            <a:r>
              <a:rPr lang="he-IL" sz="3200" dirty="0"/>
              <a:t>המקרה הבסיסי: </a:t>
            </a:r>
            <a:r>
              <a:rPr lang="en-US" sz="3200" dirty="0"/>
              <a:t>n=1</a:t>
            </a:r>
            <a:r>
              <a:rPr lang="he-IL" sz="3200" dirty="0"/>
              <a:t> הפעולה תחזיר 1</a:t>
            </a:r>
          </a:p>
        </p:txBody>
      </p:sp>
    </p:spTree>
    <p:extLst>
      <p:ext uri="{BB962C8B-B14F-4D97-AF65-F5344CB8AC3E}">
        <p14:creationId xmlns:p14="http://schemas.microsoft.com/office/powerpoint/2010/main" val="335106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7"/>
          <p:cNvSpPr>
            <a:spLocks noGrp="1"/>
          </p:cNvSpPr>
          <p:nvPr>
            <p:ph type="title"/>
          </p:nvPr>
        </p:nvSpPr>
        <p:spPr>
          <a:xfrm>
            <a:off x="2" y="212675"/>
            <a:ext cx="12191999" cy="720094"/>
          </a:xfrm>
        </p:spPr>
        <p:txBody>
          <a:bodyPr/>
          <a:lstStyle/>
          <a:p>
            <a:r>
              <a:rPr lang="he-IL" dirty="0"/>
              <a:t>חישוב עצרת</a:t>
            </a: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164" b="46687"/>
          <a:stretch/>
        </p:blipFill>
        <p:spPr>
          <a:xfrm>
            <a:off x="1413070" y="2005446"/>
            <a:ext cx="8239167" cy="4585853"/>
          </a:xfrm>
          <a:prstGeom prst="rect">
            <a:avLst/>
          </a:prstGeom>
        </p:spPr>
      </p:pic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D575FAB8-3603-4847-B42E-2153C80F64EE}"/>
              </a:ext>
            </a:extLst>
          </p:cNvPr>
          <p:cNvCxnSpPr>
            <a:cxnSpLocks/>
          </p:cNvCxnSpPr>
          <p:nvPr/>
        </p:nvCxnSpPr>
        <p:spPr>
          <a:xfrm flipH="1">
            <a:off x="4918364" y="4003964"/>
            <a:ext cx="4170218" cy="9005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D575FAB8-3603-4847-B42E-2153C80F64EE}"/>
              </a:ext>
            </a:extLst>
          </p:cNvPr>
          <p:cNvCxnSpPr>
            <a:cxnSpLocks/>
          </p:cNvCxnSpPr>
          <p:nvPr/>
        </p:nvCxnSpPr>
        <p:spPr>
          <a:xfrm flipH="1">
            <a:off x="4551546" y="2746181"/>
            <a:ext cx="4301510" cy="9005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תרשים זרימה: מסיים 11">
            <a:extLst>
              <a:ext uri="{FF2B5EF4-FFF2-40B4-BE49-F238E27FC236}">
                <a16:creationId xmlns:a16="http://schemas.microsoft.com/office/drawing/2014/main" id="{65CF19B0-B50C-40AD-BC08-14E9353DC465}"/>
              </a:ext>
            </a:extLst>
          </p:cNvPr>
          <p:cNvSpPr/>
          <p:nvPr/>
        </p:nvSpPr>
        <p:spPr>
          <a:xfrm>
            <a:off x="9190301" y="2324385"/>
            <a:ext cx="2632363" cy="665018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תנאי עצירה</a:t>
            </a:r>
          </a:p>
        </p:txBody>
      </p:sp>
      <p:sp>
        <p:nvSpPr>
          <p:cNvPr id="13" name="תרשים זרימה: מסיים 12">
            <a:extLst>
              <a:ext uri="{FF2B5EF4-FFF2-40B4-BE49-F238E27FC236}">
                <a16:creationId xmlns:a16="http://schemas.microsoft.com/office/drawing/2014/main" id="{65CF19B0-B50C-40AD-BC08-14E9353DC465}"/>
              </a:ext>
            </a:extLst>
          </p:cNvPr>
          <p:cNvSpPr/>
          <p:nvPr/>
        </p:nvSpPr>
        <p:spPr>
          <a:xfrm>
            <a:off x="9190301" y="3681362"/>
            <a:ext cx="2632363" cy="665018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>
                <a:solidFill>
                  <a:schemeClr val="bg1"/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זימון רקורסיבי</a:t>
            </a:r>
          </a:p>
        </p:txBody>
      </p:sp>
      <p:sp>
        <p:nvSpPr>
          <p:cNvPr id="2" name="מציין מיקום טקסט 1"/>
          <p:cNvSpPr>
            <a:spLocks noGrp="1"/>
          </p:cNvSpPr>
          <p:nvPr>
            <p:ph type="body" sz="quarter" idx="3"/>
          </p:nvPr>
        </p:nvSpPr>
        <p:spPr>
          <a:xfrm>
            <a:off x="3640363" y="1086485"/>
            <a:ext cx="8306992" cy="1203261"/>
          </a:xfrm>
        </p:spPr>
        <p:txBody>
          <a:bodyPr/>
          <a:lstStyle/>
          <a:p>
            <a:r>
              <a:rPr lang="he-IL" sz="2000" u="sng" dirty="0"/>
              <a:t>ט. כניסה</a:t>
            </a:r>
            <a:r>
              <a:rPr lang="he-IL" sz="2000" dirty="0"/>
              <a:t>: הפעולה מקבלת מספר שלם </a:t>
            </a:r>
            <a:r>
              <a:rPr lang="en-US" sz="2000" dirty="0"/>
              <a:t>n</a:t>
            </a:r>
            <a:endParaRPr lang="he-IL" sz="2000" dirty="0"/>
          </a:p>
          <a:p>
            <a:r>
              <a:rPr lang="he-IL" sz="2000" u="sng" dirty="0"/>
              <a:t>ט. יציאה</a:t>
            </a:r>
            <a:r>
              <a:rPr lang="he-IL" sz="2000" dirty="0"/>
              <a:t>: הפעולה מחזירה את ערך החישוב </a:t>
            </a:r>
            <a:r>
              <a:rPr lang="en-US" sz="2000" dirty="0"/>
              <a:t>n!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20611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ערכת נושא Office">
  <a:themeElements>
    <a:clrScheme name="מערכת שידורים">
      <a:dk1>
        <a:srgbClr val="002060"/>
      </a:dk1>
      <a:lt1>
        <a:sysClr val="window" lastClr="FFFFFF"/>
      </a:lt1>
      <a:dk2>
        <a:srgbClr val="44546A"/>
      </a:dk2>
      <a:lt2>
        <a:srgbClr val="E7E6E6"/>
      </a:lt2>
      <a:accent1>
        <a:srgbClr val="92D05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7030A0"/>
      </a:folHlink>
    </a:clrScheme>
    <a:fontScheme name="התאמה אישית 3">
      <a:majorFont>
        <a:latin typeface="Varela Round"/>
        <a:ea typeface=""/>
        <a:cs typeface="Varela Round"/>
      </a:majorFont>
      <a:minorFont>
        <a:latin typeface="Varela Round"/>
        <a:ea typeface=""/>
        <a:cs typeface="Varela Round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5498</TotalTime>
  <Words>1618</Words>
  <Application>Microsoft Office PowerPoint</Application>
  <PresentationFormat>Widescreen</PresentationFormat>
  <Paragraphs>336</Paragraphs>
  <Slides>36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Courier New</vt:lpstr>
      <vt:lpstr>Varela Round</vt:lpstr>
      <vt:lpstr>ערכת נושא Office</vt:lpstr>
      <vt:lpstr>מערכת שידורים לאומית</vt:lpstr>
      <vt:lpstr>רקורסיה</vt:lpstr>
      <vt:lpstr>מה נלמד היום </vt:lpstr>
      <vt:lpstr>נתחיל בסיפור</vt:lpstr>
      <vt:lpstr>מי עבד יותר קשה? האם יש מישהו כזה בכלל?</vt:lpstr>
      <vt:lpstr>אז מה זה רקורסיה?</vt:lpstr>
      <vt:lpstr>אז מה זה רקורסיה?</vt:lpstr>
      <vt:lpstr>נכתוב אלגוריתם לחישוב עצרת  תזכורת:   5! = 5 * 4 * 3 * 2 * 1</vt:lpstr>
      <vt:lpstr>חישוב עצרת</vt:lpstr>
      <vt:lpstr>מעקב עבור n=4</vt:lpstr>
      <vt:lpstr>מעקב עבור n=4</vt:lpstr>
      <vt:lpstr>מעקב עבור n=4</vt:lpstr>
      <vt:lpstr>מעקב עבור n=4</vt:lpstr>
      <vt:lpstr>מעקב עבור n=4</vt:lpstr>
      <vt:lpstr>מעקב עבור n=4</vt:lpstr>
      <vt:lpstr>מעקב עבור n=4</vt:lpstr>
      <vt:lpstr>מה יוצג על המסך בכל אחת מהפעולות הבאות?</vt:lpstr>
      <vt:lpstr>רקורסיה כפולה</vt:lpstr>
      <vt:lpstr>רקורסיה כפולה</vt:lpstr>
      <vt:lpstr>מעקב אחר רקורסיה כפולה</vt:lpstr>
      <vt:lpstr>הקטנת הבעיה</vt:lpstr>
      <vt:lpstr>הקטנת הבעיה</vt:lpstr>
      <vt:lpstr>תרגול</vt:lpstr>
      <vt:lpstr>PowerPoint Presentation</vt:lpstr>
      <vt:lpstr>PowerPoint Presentation</vt:lpstr>
      <vt:lpstr>רקורסיה על מערך</vt:lpstr>
      <vt:lpstr>רקורסיה על מערך</vt:lpstr>
      <vt:lpstr>רקורסיה על מערך</vt:lpstr>
      <vt:lpstr>רקורסיה על מערך</vt:lpstr>
      <vt:lpstr>רקורסיה על מערך</vt:lpstr>
      <vt:lpstr>רקורסיה על מערך</vt:lpstr>
      <vt:lpstr>רקורסיה על מערך</vt:lpstr>
      <vt:lpstr>PowerPoint Presentation</vt:lpstr>
      <vt:lpstr>רקורסיה על מערך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</dc:creator>
  <cp:lastModifiedBy>Sivan Shimshila</cp:lastModifiedBy>
  <cp:revision>161</cp:revision>
  <dcterms:created xsi:type="dcterms:W3CDTF">2020-03-15T19:13:03Z</dcterms:created>
  <dcterms:modified xsi:type="dcterms:W3CDTF">2020-04-22T18:40:55Z</dcterms:modified>
</cp:coreProperties>
</file>