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2"/>
  </p:notesMasterIdLst>
  <p:sldIdLst>
    <p:sldId id="257" r:id="rId2"/>
    <p:sldId id="262" r:id="rId3"/>
    <p:sldId id="263" r:id="rId4"/>
    <p:sldId id="328" r:id="rId5"/>
    <p:sldId id="329" r:id="rId6"/>
    <p:sldId id="330" r:id="rId7"/>
    <p:sldId id="331" r:id="rId8"/>
    <p:sldId id="332" r:id="rId9"/>
    <p:sldId id="327" r:id="rId10"/>
    <p:sldId id="333" r:id="rId11"/>
    <p:sldId id="334" r:id="rId12"/>
    <p:sldId id="335" r:id="rId13"/>
    <p:sldId id="336" r:id="rId14"/>
    <p:sldId id="316" r:id="rId15"/>
    <p:sldId id="340" r:id="rId16"/>
    <p:sldId id="341" r:id="rId17"/>
    <p:sldId id="342" r:id="rId18"/>
    <p:sldId id="343" r:id="rId19"/>
    <p:sldId id="345" r:id="rId20"/>
    <p:sldId id="344" r:id="rId21"/>
    <p:sldId id="347" r:id="rId22"/>
    <p:sldId id="346" r:id="rId23"/>
    <p:sldId id="348" r:id="rId24"/>
    <p:sldId id="350" r:id="rId25"/>
    <p:sldId id="349" r:id="rId26"/>
    <p:sldId id="338" r:id="rId27"/>
    <p:sldId id="320" r:id="rId28"/>
    <p:sldId id="351" r:id="rId29"/>
    <p:sldId id="303" r:id="rId30"/>
    <p:sldId id="291" r:id="rId3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F0FF"/>
    <a:srgbClr val="192A72"/>
    <a:srgbClr val="92D050"/>
    <a:srgbClr val="E0E0E0"/>
    <a:srgbClr val="E6E6E6"/>
    <a:srgbClr val="11A4AB"/>
    <a:srgbClr val="12B4BC"/>
    <a:srgbClr val="8DD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796" autoAdjust="0"/>
    <p:restoredTop sz="93995" autoAdjust="0"/>
  </p:normalViewPr>
  <p:slideViewPr>
    <p:cSldViewPr snapToGrid="0" snapToObjects="1">
      <p:cViewPr varScale="1">
        <p:scale>
          <a:sx n="59" d="100"/>
          <a:sy n="59" d="100"/>
        </p:scale>
        <p:origin x="884" y="60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EC061A6-0796-4DA4-BCCF-C39215C865B3}" type="datetimeFigureOut">
              <a:rPr lang="he-IL" smtClean="0"/>
              <a:pPr/>
              <a:t>ג'/אלול/תש"פ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6DF83E7-A828-4E18-9E21-DA925548D1E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047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bb09f9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bb09f9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bb09f98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bb09f98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F83B4-4527-4147-AD95-DA0687FA723C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643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ער - מערכת שידורים לאומ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516000" y="2693989"/>
            <a:ext cx="11160000" cy="1470025"/>
          </a:xfrm>
        </p:spPr>
        <p:txBody>
          <a:bodyPr vert="horz" lIns="91440" tIns="45720" rIns="91440" bIns="45720" rtlCol="1" anchor="ctr">
            <a:normAutofit/>
          </a:bodyPr>
          <a:lstStyle>
            <a:lvl1pPr>
              <a:defRPr kumimoji="0" lang="he-IL" sz="6601" b="1" i="0" u="none" strike="noStrike" kern="1200" cap="none" spc="0" normalizeH="0" baseline="0" noProof="0" dirty="0" smtClean="0">
                <a:ln>
                  <a:noFill/>
                </a:ln>
                <a:solidFill>
                  <a:srgbClr val="192A72"/>
                </a:solidFill>
                <a:effectLst/>
                <a:uLnTx/>
                <a:uFillTx/>
                <a:latin typeface="Varela Round" panose="00000500000000000000" pitchFamily="2" charset="-79"/>
                <a:ea typeface="+mj-ea"/>
                <a:cs typeface="Varela Round" panose="00000500000000000000" pitchFamily="2" charset="-79"/>
              </a:defRPr>
            </a:lvl1pPr>
          </a:lstStyle>
          <a:p>
            <a:pPr marL="0" marR="0" lvl="0" indent="0" algn="ctr" defTabSz="914491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לחץ כדי לערוך סגנון כותרת</a:t>
            </a:r>
          </a:p>
        </p:txBody>
      </p:sp>
      <p:sp>
        <p:nvSpPr>
          <p:cNvPr id="7" name="מלבן מעוגל 6"/>
          <p:cNvSpPr/>
          <p:nvPr userDrawn="1"/>
        </p:nvSpPr>
        <p:spPr>
          <a:xfrm>
            <a:off x="-670069" y="6569428"/>
            <a:ext cx="2623961" cy="459108"/>
          </a:xfrm>
          <a:prstGeom prst="roundRect">
            <a:avLst>
              <a:gd name="adj" fmla="val 50000"/>
            </a:avLst>
          </a:prstGeom>
          <a:solidFill>
            <a:srgbClr val="6C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8" name="מלבן מעוגל 7"/>
          <p:cNvSpPr/>
          <p:nvPr userDrawn="1"/>
        </p:nvSpPr>
        <p:spPr>
          <a:xfrm>
            <a:off x="-1488810" y="6304086"/>
            <a:ext cx="3246400" cy="192925"/>
          </a:xfrm>
          <a:prstGeom prst="roundRect">
            <a:avLst>
              <a:gd name="adj" fmla="val 4935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9" name="מלבן מעוגל 8"/>
          <p:cNvSpPr/>
          <p:nvPr userDrawn="1"/>
        </p:nvSpPr>
        <p:spPr>
          <a:xfrm>
            <a:off x="9986482" y="-439221"/>
            <a:ext cx="4205647" cy="631862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0" name="מלבן מעוגל 9"/>
          <p:cNvSpPr/>
          <p:nvPr userDrawn="1"/>
        </p:nvSpPr>
        <p:spPr>
          <a:xfrm>
            <a:off x="8259471" y="6565100"/>
            <a:ext cx="4434214" cy="796532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pic>
        <p:nvPicPr>
          <p:cNvPr id="12" name="תמונה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8" r="33511" b="26248"/>
          <a:stretch/>
        </p:blipFill>
        <p:spPr>
          <a:xfrm>
            <a:off x="5445286" y="369916"/>
            <a:ext cx="1301430" cy="15974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2D798A-D3EB-4AD6-BA0D-6AF5A272CB65}"/>
              </a:ext>
            </a:extLst>
          </p:cNvPr>
          <p:cNvSpPr/>
          <p:nvPr userDrawn="1"/>
        </p:nvSpPr>
        <p:spPr>
          <a:xfrm>
            <a:off x="-1" y="-960120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61D397-1081-475E-877E-2C0275DD9CD7}"/>
              </a:ext>
            </a:extLst>
          </p:cNvPr>
          <p:cNvSpPr/>
          <p:nvPr userDrawn="1"/>
        </p:nvSpPr>
        <p:spPr>
          <a:xfrm>
            <a:off x="-1356361" y="6875979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C9C924-5BCF-44F6-9D2C-C85E4D329EC9}"/>
              </a:ext>
            </a:extLst>
          </p:cNvPr>
          <p:cNvSpPr/>
          <p:nvPr userDrawn="1"/>
        </p:nvSpPr>
        <p:spPr>
          <a:xfrm rot="5400000">
            <a:off x="10129568" y="1977381"/>
            <a:ext cx="6987520" cy="2819401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B07856-A797-4811-9A80-36465708097A}"/>
              </a:ext>
            </a:extLst>
          </p:cNvPr>
          <p:cNvSpPr/>
          <p:nvPr userDrawn="1"/>
        </p:nvSpPr>
        <p:spPr>
          <a:xfrm>
            <a:off x="-3261642" y="347118"/>
            <a:ext cx="3246401" cy="7304731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פרטי השיעור, מקצוע ומור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מעוגל 9"/>
          <p:cNvSpPr/>
          <p:nvPr userDrawn="1"/>
        </p:nvSpPr>
        <p:spPr>
          <a:xfrm>
            <a:off x="212943" y="1396870"/>
            <a:ext cx="14000014" cy="2978963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800" dirty="0"/>
              <a:t>  </a:t>
            </a:r>
          </a:p>
        </p:txBody>
      </p:sp>
      <p:sp>
        <p:nvSpPr>
          <p:cNvPr id="7" name="מלבן מעוגל 6"/>
          <p:cNvSpPr/>
          <p:nvPr userDrawn="1"/>
        </p:nvSpPr>
        <p:spPr>
          <a:xfrm>
            <a:off x="7329949" y="6240593"/>
            <a:ext cx="5333866" cy="557618"/>
          </a:xfrm>
          <a:prstGeom prst="roundRect">
            <a:avLst>
              <a:gd name="adj" fmla="val 50000"/>
            </a:avLst>
          </a:prstGeom>
          <a:solidFill>
            <a:srgbClr val="6C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1" name="מלבן מעוגל 10"/>
          <p:cNvSpPr/>
          <p:nvPr userDrawn="1"/>
        </p:nvSpPr>
        <p:spPr>
          <a:xfrm>
            <a:off x="-501113" y="87232"/>
            <a:ext cx="1428110" cy="322428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4" name="מלבן מעוגל 8">
            <a:extLst>
              <a:ext uri="{FF2B5EF4-FFF2-40B4-BE49-F238E27FC236}">
                <a16:creationId xmlns:a16="http://schemas.microsoft.com/office/drawing/2014/main" id="{404057E2-9B3D-4075-99B3-75AE757986D1}"/>
              </a:ext>
            </a:extLst>
          </p:cNvPr>
          <p:cNvSpPr/>
          <p:nvPr userDrawn="1"/>
        </p:nvSpPr>
        <p:spPr>
          <a:xfrm>
            <a:off x="10059465" y="87232"/>
            <a:ext cx="2768857" cy="451249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5" name="מלבן מעוגל 7">
            <a:extLst>
              <a:ext uri="{FF2B5EF4-FFF2-40B4-BE49-F238E27FC236}">
                <a16:creationId xmlns:a16="http://schemas.microsoft.com/office/drawing/2014/main" id="{F6801116-CC43-4B2A-8C30-E06B51438E5F}"/>
              </a:ext>
            </a:extLst>
          </p:cNvPr>
          <p:cNvSpPr/>
          <p:nvPr userDrawn="1"/>
        </p:nvSpPr>
        <p:spPr>
          <a:xfrm>
            <a:off x="9066088" y="5930032"/>
            <a:ext cx="5299429" cy="22162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3851AC-7C39-4D24-80F3-E23F47BEFFD4}"/>
              </a:ext>
            </a:extLst>
          </p:cNvPr>
          <p:cNvSpPr/>
          <p:nvPr userDrawn="1"/>
        </p:nvSpPr>
        <p:spPr>
          <a:xfrm>
            <a:off x="-1" y="-960120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AEE328-D2C3-444A-8724-BDAF608C4860}"/>
              </a:ext>
            </a:extLst>
          </p:cNvPr>
          <p:cNvSpPr/>
          <p:nvPr userDrawn="1"/>
        </p:nvSpPr>
        <p:spPr>
          <a:xfrm>
            <a:off x="-1356361" y="6875979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96B898-2CF0-49F5-BBD6-BB8ACC47A495}"/>
              </a:ext>
            </a:extLst>
          </p:cNvPr>
          <p:cNvSpPr/>
          <p:nvPr userDrawn="1"/>
        </p:nvSpPr>
        <p:spPr>
          <a:xfrm rot="5400000">
            <a:off x="10107939" y="1972518"/>
            <a:ext cx="6987520" cy="2819401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EA7E53-F4C8-4E78-8841-55D753889071}"/>
              </a:ext>
            </a:extLst>
          </p:cNvPr>
          <p:cNvSpPr/>
          <p:nvPr userDrawn="1"/>
        </p:nvSpPr>
        <p:spPr>
          <a:xfrm>
            <a:off x="-3246402" y="-426720"/>
            <a:ext cx="3246401" cy="8078569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כותרת 1">
            <a:extLst>
              <a:ext uri="{FF2B5EF4-FFF2-40B4-BE49-F238E27FC236}">
                <a16:creationId xmlns:a16="http://schemas.microsoft.com/office/drawing/2014/main" id="{6AF90618-5011-488D-8577-8090B2BE5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000" y="1400768"/>
            <a:ext cx="10800000" cy="1260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6600" b="1">
                <a:latin typeface="Varela Round" panose="00000500000000000000" pitchFamily="2" charset="-79"/>
                <a:cs typeface="Varela Round" panose="00000500000000000000" pitchFamily="2" charset="-79"/>
              </a:defRPr>
            </a:lvl1pPr>
          </a:lstStyle>
          <a:p>
            <a:r>
              <a:rPr lang="he-IL" dirty="0"/>
              <a:t>לחץ כדי לערוך סגנון כותרת</a:t>
            </a:r>
          </a:p>
        </p:txBody>
      </p:sp>
      <p:sp>
        <p:nvSpPr>
          <p:cNvPr id="23" name="Google Shape;11;p2">
            <a:extLst>
              <a:ext uri="{FF2B5EF4-FFF2-40B4-BE49-F238E27FC236}">
                <a16:creationId xmlns:a16="http://schemas.microsoft.com/office/drawing/2014/main" id="{60774046-55DB-47C4-8731-49E4A217CD4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6000" y="2798300"/>
            <a:ext cx="10800000" cy="720000"/>
          </a:xfrm>
          <a:prstGeom prst="rect">
            <a:avLst/>
          </a:prstGeom>
        </p:spPr>
        <p:txBody>
          <a:bodyPr spcFirstLastPara="1" wrap="square" lIns="36000" tIns="36000" rIns="36000" bIns="360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None/>
              <a:defRPr sz="3600" b="1">
                <a:solidFill>
                  <a:srgbClr val="002060"/>
                </a:solidFill>
                <a:latin typeface="Varela Round" pitchFamily="2" charset="-79"/>
                <a:cs typeface="Varela Round" pitchFamily="2" charset="-79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 dirty="0"/>
          </a:p>
        </p:txBody>
      </p:sp>
      <p:sp>
        <p:nvSpPr>
          <p:cNvPr id="24" name="מציין מיקום תוכן 2">
            <a:extLst>
              <a:ext uri="{FF2B5EF4-FFF2-40B4-BE49-F238E27FC236}">
                <a16:creationId xmlns:a16="http://schemas.microsoft.com/office/drawing/2014/main" id="{4EE53297-C04D-4B07-99F8-BCEC4E3B9EB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6000" y="3655832"/>
            <a:ext cx="10800000" cy="720000"/>
          </a:xfrm>
        </p:spPr>
        <p:txBody>
          <a:bodyPr anchor="ctr">
            <a:noAutofit/>
          </a:bodyPr>
          <a:lstStyle>
            <a:lvl1pPr marL="342900" indent="-342900" algn="ctr" defTabSz="914400" rtl="1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 pitchFamily="34" charset="0"/>
              <a:buNone/>
              <a:defRPr lang="he-IL" sz="2800" b="1" kern="1200" dirty="0" smtClean="0">
                <a:solidFill>
                  <a:srgbClr val="002060"/>
                </a:solidFill>
                <a:latin typeface="Varela Round" pitchFamily="2" charset="-79"/>
                <a:ea typeface="+mn-ea"/>
                <a:cs typeface="Varela Round" pitchFamily="2" charset="-79"/>
              </a:defRPr>
            </a:lvl1pPr>
            <a:lvl2pPr marL="342900" indent="-342900" algn="ctr" defTabSz="914400" rtl="1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 pitchFamily="34" charset="0"/>
              <a:buNone/>
              <a:defRPr lang="he-IL" sz="3200" b="1" kern="1200" dirty="0" smtClean="0">
                <a:solidFill>
                  <a:srgbClr val="002060"/>
                </a:solidFill>
                <a:latin typeface="Varela Round" pitchFamily="2" charset="-79"/>
                <a:ea typeface="+mn-ea"/>
                <a:cs typeface="Varela Round" pitchFamily="2" charset="-79"/>
              </a:defRPr>
            </a:lvl2pPr>
            <a:lvl3pPr>
              <a:lnSpc>
                <a:spcPct val="150000"/>
              </a:lnSpc>
              <a:defRPr>
                <a:solidFill>
                  <a:srgbClr val="002060"/>
                </a:solidFill>
                <a:latin typeface="Varela Round" pitchFamily="2" charset="-79"/>
                <a:cs typeface="Varela Round" pitchFamily="2" charset="-79"/>
              </a:defRPr>
            </a:lvl3pPr>
            <a:lvl4pPr>
              <a:lnSpc>
                <a:spcPct val="150000"/>
              </a:lnSpc>
              <a:defRPr>
                <a:solidFill>
                  <a:srgbClr val="002060"/>
                </a:solidFill>
                <a:latin typeface="Varela Round" pitchFamily="2" charset="-79"/>
                <a:cs typeface="Varela Round" pitchFamily="2" charset="-79"/>
              </a:defRPr>
            </a:lvl4pPr>
            <a:lvl5pPr>
              <a:lnSpc>
                <a:spcPct val="150000"/>
              </a:lnSpc>
              <a:defRPr>
                <a:solidFill>
                  <a:srgbClr val="002060"/>
                </a:solidFill>
                <a:latin typeface="Varela Round" pitchFamily="2" charset="-79"/>
                <a:cs typeface="Varela Round" pitchFamily="2" charset="-79"/>
              </a:defRPr>
            </a:lvl5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</p:txBody>
      </p:sp>
      <p:sp>
        <p:nvSpPr>
          <p:cNvPr id="20" name="מציין מיקום של מספר שקופית 22">
            <a:extLst>
              <a:ext uri="{FF2B5EF4-FFF2-40B4-BE49-F238E27FC236}">
                <a16:creationId xmlns:a16="http://schemas.microsoft.com/office/drawing/2014/main" id="{58C13A1B-004E-44B4-BBDC-E08548A96B81}"/>
              </a:ext>
            </a:extLst>
          </p:cNvPr>
          <p:cNvSpPr txBox="1">
            <a:spLocks/>
          </p:cNvSpPr>
          <p:nvPr userDrawn="1"/>
        </p:nvSpPr>
        <p:spPr>
          <a:xfrm>
            <a:off x="-162210" y="6389199"/>
            <a:ext cx="812800" cy="521208"/>
          </a:xfrm>
          <a:prstGeom prst="rect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D4E47C-59C5-4044-AEB3-F799ACC274F1}" type="slidenum">
              <a:rPr lang="he-IL" sz="1800" b="0" smtClean="0">
                <a:solidFill>
                  <a:schemeClr val="bg1">
                    <a:lumMod val="65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pPr/>
              <a:t>‹#›</a:t>
            </a:fld>
            <a:endParaRPr lang="he-IL" sz="1800" b="0" dirty="0">
              <a:solidFill>
                <a:schemeClr val="bg1">
                  <a:lumMod val="65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9659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 פריסה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מעוגל 10">
            <a:extLst>
              <a:ext uri="{FF2B5EF4-FFF2-40B4-BE49-F238E27FC236}">
                <a16:creationId xmlns:a16="http://schemas.microsoft.com/office/drawing/2014/main" id="{EAE132D4-D270-4859-A0A8-0EABA938935B}"/>
              </a:ext>
            </a:extLst>
          </p:cNvPr>
          <p:cNvSpPr/>
          <p:nvPr userDrawn="1"/>
        </p:nvSpPr>
        <p:spPr>
          <a:xfrm>
            <a:off x="6581228" y="6447542"/>
            <a:ext cx="5993234" cy="720000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4" name="מלבן מעוגל 6">
            <a:extLst>
              <a:ext uri="{FF2B5EF4-FFF2-40B4-BE49-F238E27FC236}">
                <a16:creationId xmlns:a16="http://schemas.microsoft.com/office/drawing/2014/main" id="{8A467694-CC08-4C30-BF05-885FCBD4CAB0}"/>
              </a:ext>
            </a:extLst>
          </p:cNvPr>
          <p:cNvSpPr/>
          <p:nvPr userDrawn="1"/>
        </p:nvSpPr>
        <p:spPr>
          <a:xfrm>
            <a:off x="9704146" y="5381191"/>
            <a:ext cx="3496396" cy="442359"/>
          </a:xfrm>
          <a:prstGeom prst="roundRect">
            <a:avLst>
              <a:gd name="adj" fmla="val 50000"/>
            </a:avLst>
          </a:prstGeom>
          <a:solidFill>
            <a:srgbClr val="6C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515273" y="998859"/>
            <a:ext cx="11161453" cy="4062435"/>
          </a:xfrm>
        </p:spPr>
        <p:txBody>
          <a:bodyPr>
            <a:normAutofit/>
          </a:bodyPr>
          <a:lstStyle>
            <a:lvl1pPr marL="268288" indent="-2682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he-IL" sz="2400" kern="1200" dirty="0" smtClean="0">
                <a:solidFill>
                  <a:srgbClr val="002060"/>
                </a:solidFill>
                <a:latin typeface="Varela Round" pitchFamily="2" charset="-79"/>
                <a:ea typeface="+mn-ea"/>
                <a:cs typeface="Varela Round" panose="00000500000000000000" pitchFamily="2" charset="-79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he-IL" sz="2400" kern="1200" dirty="0" smtClean="0">
                <a:solidFill>
                  <a:srgbClr val="002060"/>
                </a:solidFill>
                <a:latin typeface="Varela Round" pitchFamily="2" charset="-79"/>
                <a:ea typeface="+mn-ea"/>
                <a:cs typeface="Varela Round" panose="00000500000000000000" pitchFamily="2" charset="-79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lvl="0" indent="-342900" algn="r" defTabSz="914400" rtl="1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he-IL" dirty="0"/>
              <a:t>לחץ כדי לערוך סגנונות טקסט של תבנית בסיס</a:t>
            </a:r>
          </a:p>
          <a:p>
            <a:pPr marL="742950" lvl="1" indent="-285750" algn="r" defTabSz="914400" rtl="1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he-IL" dirty="0"/>
              <a:t>רמה שנייה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24128" y="155448"/>
            <a:ext cx="9802206" cy="720000"/>
          </a:xfrm>
          <a:noFill/>
        </p:spPr>
        <p:txBody>
          <a:bodyPr vert="horz" lIns="0" tIns="0" rIns="0" bIns="0" rtlCol="1" anchor="ctr">
            <a:noAutofit/>
          </a:bodyPr>
          <a:lstStyle>
            <a:lvl1pPr marL="0" marR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he-IL" sz="4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arela Round" pitchFamily="2" charset="-79"/>
                <a:ea typeface="+mj-ea"/>
                <a:cs typeface="Varela Round" panose="00000500000000000000" pitchFamily="2" charset="-79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לחץ כדי לערוך סגנון כותרת של תבנית</a:t>
            </a:r>
          </a:p>
        </p:txBody>
      </p:sp>
      <p:sp>
        <p:nvSpPr>
          <p:cNvPr id="9" name="מלבן מעוגל 7">
            <a:extLst>
              <a:ext uri="{FF2B5EF4-FFF2-40B4-BE49-F238E27FC236}">
                <a16:creationId xmlns:a16="http://schemas.microsoft.com/office/drawing/2014/main" id="{53A31BA8-BED7-4737-8AF6-AA655F116E85}"/>
              </a:ext>
            </a:extLst>
          </p:cNvPr>
          <p:cNvSpPr/>
          <p:nvPr userDrawn="1"/>
        </p:nvSpPr>
        <p:spPr>
          <a:xfrm>
            <a:off x="-1226982" y="101748"/>
            <a:ext cx="2160598" cy="216817"/>
          </a:xfrm>
          <a:prstGeom prst="roundRect">
            <a:avLst>
              <a:gd name="adj" fmla="val 50000"/>
            </a:avLst>
          </a:prstGeom>
          <a:solidFill>
            <a:srgbClr val="6C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13" name="מלבן מעוגל 8">
            <a:extLst>
              <a:ext uri="{FF2B5EF4-FFF2-40B4-BE49-F238E27FC236}">
                <a16:creationId xmlns:a16="http://schemas.microsoft.com/office/drawing/2014/main" id="{2CDE3276-7F45-4436-8F72-4AC18E7F0FC7}"/>
              </a:ext>
            </a:extLst>
          </p:cNvPr>
          <p:cNvSpPr/>
          <p:nvPr userDrawn="1"/>
        </p:nvSpPr>
        <p:spPr>
          <a:xfrm>
            <a:off x="-2054055" y="390797"/>
            <a:ext cx="2969302" cy="369516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10" name="מלבן מעוגל 6">
            <a:extLst>
              <a:ext uri="{FF2B5EF4-FFF2-40B4-BE49-F238E27FC236}">
                <a16:creationId xmlns:a16="http://schemas.microsoft.com/office/drawing/2014/main" id="{53219EEB-A406-4AC2-B87E-54A955D7D483}"/>
              </a:ext>
            </a:extLst>
          </p:cNvPr>
          <p:cNvSpPr/>
          <p:nvPr userDrawn="1"/>
        </p:nvSpPr>
        <p:spPr>
          <a:xfrm>
            <a:off x="7978665" y="5944772"/>
            <a:ext cx="4766811" cy="381549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5BA376-F667-4A43-9264-CB356AE2FBF1}"/>
              </a:ext>
            </a:extLst>
          </p:cNvPr>
          <p:cNvSpPr/>
          <p:nvPr userDrawn="1"/>
        </p:nvSpPr>
        <p:spPr>
          <a:xfrm rot="5400000">
            <a:off x="9936561" y="2157343"/>
            <a:ext cx="7357170" cy="2819401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ציין מיקום של מספר שקופית 22">
            <a:extLst>
              <a:ext uri="{FF2B5EF4-FFF2-40B4-BE49-F238E27FC236}">
                <a16:creationId xmlns:a16="http://schemas.microsoft.com/office/drawing/2014/main" id="{CE73A552-D52C-4EE0-9E7A-557CEB6CE479}"/>
              </a:ext>
            </a:extLst>
          </p:cNvPr>
          <p:cNvSpPr txBox="1">
            <a:spLocks/>
          </p:cNvSpPr>
          <p:nvPr userDrawn="1"/>
        </p:nvSpPr>
        <p:spPr>
          <a:xfrm>
            <a:off x="-162210" y="6389199"/>
            <a:ext cx="812800" cy="521208"/>
          </a:xfrm>
          <a:prstGeom prst="rect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D4E47C-59C5-4044-AEB3-F799ACC274F1}" type="slidenum">
              <a:rPr lang="he-IL" sz="1800" b="0" smtClean="0">
                <a:solidFill>
                  <a:schemeClr val="bg1">
                    <a:lumMod val="65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pPr/>
              <a:t>‹#›</a:t>
            </a:fld>
            <a:endParaRPr lang="he-IL" sz="1800" b="0" dirty="0">
              <a:solidFill>
                <a:schemeClr val="bg1">
                  <a:lumMod val="65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208D21-C13C-48D3-8634-05FCD1520B3D}"/>
              </a:ext>
            </a:extLst>
          </p:cNvPr>
          <p:cNvSpPr/>
          <p:nvPr userDrawn="1"/>
        </p:nvSpPr>
        <p:spPr>
          <a:xfrm>
            <a:off x="5903744" y="6876112"/>
            <a:ext cx="6894095" cy="149330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FA872-60FE-48B4-B509-3F90F2F53575}"/>
              </a:ext>
            </a:extLst>
          </p:cNvPr>
          <p:cNvSpPr/>
          <p:nvPr userDrawn="1"/>
        </p:nvSpPr>
        <p:spPr>
          <a:xfrm>
            <a:off x="-2191928" y="-31850"/>
            <a:ext cx="2165034" cy="7683699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2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 פריסה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24128" y="155448"/>
            <a:ext cx="9802368" cy="720000"/>
          </a:xfrm>
          <a:noFill/>
        </p:spPr>
        <p:txBody>
          <a:bodyPr vert="horz" lIns="0" tIns="0" rIns="0" bIns="0" rtlCol="1" anchor="ctr">
            <a:noAutofit/>
          </a:bodyPr>
          <a:lstStyle>
            <a:lvl1pPr marL="0" marR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he-IL" sz="4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arela Round" pitchFamily="2" charset="-79"/>
                <a:ea typeface="+mj-ea"/>
                <a:cs typeface="Varela Round" panose="00000500000000000000" pitchFamily="2" charset="-79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לחץ כדי לערוך סגנון כותרת של תבנית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515273" y="1024128"/>
            <a:ext cx="11161453" cy="457200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3000" b="1">
                <a:solidFill>
                  <a:srgbClr val="12B4BC"/>
                </a:solidFill>
                <a:latin typeface="Varela Round" pitchFamily="2" charset="-79"/>
                <a:cs typeface="Varela Round" panose="00000500000000000000" pitchFamily="2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515273" y="1567973"/>
            <a:ext cx="11161453" cy="3522187"/>
          </a:xfrm>
        </p:spPr>
        <p:txBody>
          <a:bodyPr>
            <a:normAutofit/>
          </a:bodyPr>
          <a:lstStyle>
            <a:lvl1pPr marL="268288" indent="-2682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he-IL" sz="2400" kern="1200" dirty="0" smtClean="0">
                <a:solidFill>
                  <a:srgbClr val="002060"/>
                </a:solidFill>
                <a:latin typeface="Varela Round" pitchFamily="2" charset="-79"/>
                <a:ea typeface="+mn-ea"/>
                <a:cs typeface="Varela Round" panose="00000500000000000000" pitchFamily="2" charset="-79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he-IL" sz="2400" kern="1200" dirty="0" smtClean="0">
                <a:solidFill>
                  <a:srgbClr val="002060"/>
                </a:solidFill>
                <a:latin typeface="Varela Round" pitchFamily="2" charset="-79"/>
                <a:ea typeface="+mn-ea"/>
                <a:cs typeface="Varela Round" panose="00000500000000000000" pitchFamily="2" charset="-79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lvl="0" indent="-342900" algn="r" defTabSz="914400" rtl="1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he-IL" dirty="0"/>
              <a:t>לחץ כדי לערוך סגנונות טקסט של תבנית בסיס</a:t>
            </a:r>
          </a:p>
          <a:p>
            <a:pPr marL="742950" lvl="1" indent="-285750" algn="r" defTabSz="914400" rtl="1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he-IL" dirty="0"/>
              <a:t>רמה שנייה</a:t>
            </a:r>
          </a:p>
        </p:txBody>
      </p:sp>
      <p:sp>
        <p:nvSpPr>
          <p:cNvPr id="9" name="מלבן מעוגל 7">
            <a:extLst>
              <a:ext uri="{FF2B5EF4-FFF2-40B4-BE49-F238E27FC236}">
                <a16:creationId xmlns:a16="http://schemas.microsoft.com/office/drawing/2014/main" id="{53A31BA8-BED7-4737-8AF6-AA655F116E85}"/>
              </a:ext>
            </a:extLst>
          </p:cNvPr>
          <p:cNvSpPr/>
          <p:nvPr userDrawn="1"/>
        </p:nvSpPr>
        <p:spPr>
          <a:xfrm>
            <a:off x="-1377633" y="110284"/>
            <a:ext cx="2105524" cy="216817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13" name="מלבן מעוגל 8">
            <a:extLst>
              <a:ext uri="{FF2B5EF4-FFF2-40B4-BE49-F238E27FC236}">
                <a16:creationId xmlns:a16="http://schemas.microsoft.com/office/drawing/2014/main" id="{2CDE3276-7F45-4436-8F72-4AC18E7F0FC7}"/>
              </a:ext>
            </a:extLst>
          </p:cNvPr>
          <p:cNvSpPr/>
          <p:nvPr userDrawn="1"/>
        </p:nvSpPr>
        <p:spPr>
          <a:xfrm>
            <a:off x="-1729189" y="435139"/>
            <a:ext cx="2615798" cy="321877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10" name="מלבן מעוגל 6">
            <a:extLst>
              <a:ext uri="{FF2B5EF4-FFF2-40B4-BE49-F238E27FC236}">
                <a16:creationId xmlns:a16="http://schemas.microsoft.com/office/drawing/2014/main" id="{8A91BCC4-EC47-43E2-9595-B89F757E1A7A}"/>
              </a:ext>
            </a:extLst>
          </p:cNvPr>
          <p:cNvSpPr/>
          <p:nvPr userDrawn="1"/>
        </p:nvSpPr>
        <p:spPr>
          <a:xfrm>
            <a:off x="9323387" y="5555326"/>
            <a:ext cx="4766811" cy="357667"/>
          </a:xfrm>
          <a:prstGeom prst="roundRect">
            <a:avLst>
              <a:gd name="adj" fmla="val 50000"/>
            </a:avLst>
          </a:prstGeom>
          <a:solidFill>
            <a:srgbClr val="6C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1" name="מלבן מעוגל 10">
            <a:extLst>
              <a:ext uri="{FF2B5EF4-FFF2-40B4-BE49-F238E27FC236}">
                <a16:creationId xmlns:a16="http://schemas.microsoft.com/office/drawing/2014/main" id="{238EE3F7-5012-4191-9ABD-A8E69370622E}"/>
              </a:ext>
            </a:extLst>
          </p:cNvPr>
          <p:cNvSpPr/>
          <p:nvPr userDrawn="1"/>
        </p:nvSpPr>
        <p:spPr>
          <a:xfrm>
            <a:off x="8679109" y="6024163"/>
            <a:ext cx="4127100" cy="720000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5" name="מציין מיקום של מספר שקופית 22">
            <a:extLst>
              <a:ext uri="{FF2B5EF4-FFF2-40B4-BE49-F238E27FC236}">
                <a16:creationId xmlns:a16="http://schemas.microsoft.com/office/drawing/2014/main" id="{31BF6EDC-D21A-4961-802C-6C57056DED88}"/>
              </a:ext>
            </a:extLst>
          </p:cNvPr>
          <p:cNvSpPr txBox="1">
            <a:spLocks/>
          </p:cNvSpPr>
          <p:nvPr userDrawn="1"/>
        </p:nvSpPr>
        <p:spPr>
          <a:xfrm>
            <a:off x="-162210" y="6389199"/>
            <a:ext cx="812800" cy="521208"/>
          </a:xfrm>
          <a:prstGeom prst="rect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D4E47C-59C5-4044-AEB3-F799ACC274F1}" type="slidenum">
              <a:rPr lang="he-IL" sz="1800" b="0" smtClean="0">
                <a:solidFill>
                  <a:schemeClr val="bg1">
                    <a:lumMod val="65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pPr/>
              <a:t>‹#›</a:t>
            </a:fld>
            <a:endParaRPr lang="he-IL" sz="1800" b="0" dirty="0">
              <a:solidFill>
                <a:schemeClr val="bg1">
                  <a:lumMod val="65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14" name="מלבן מעוגל 6">
            <a:extLst>
              <a:ext uri="{FF2B5EF4-FFF2-40B4-BE49-F238E27FC236}">
                <a16:creationId xmlns:a16="http://schemas.microsoft.com/office/drawing/2014/main" id="{09765D6C-4312-45BD-AEDC-93B641915820}"/>
              </a:ext>
            </a:extLst>
          </p:cNvPr>
          <p:cNvSpPr/>
          <p:nvPr userDrawn="1"/>
        </p:nvSpPr>
        <p:spPr>
          <a:xfrm>
            <a:off x="11005702" y="5213334"/>
            <a:ext cx="2372591" cy="25130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0EF58C-1955-4299-80B8-7931E9453E0B}"/>
              </a:ext>
            </a:extLst>
          </p:cNvPr>
          <p:cNvSpPr/>
          <p:nvPr userDrawn="1"/>
        </p:nvSpPr>
        <p:spPr>
          <a:xfrm rot="5400000">
            <a:off x="10107939" y="1954539"/>
            <a:ext cx="6987520" cy="2819401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CE651A-F01C-47F6-93CB-FED077AFFFB4}"/>
              </a:ext>
            </a:extLst>
          </p:cNvPr>
          <p:cNvSpPr/>
          <p:nvPr userDrawn="1"/>
        </p:nvSpPr>
        <p:spPr>
          <a:xfrm>
            <a:off x="-3273296" y="-31850"/>
            <a:ext cx="3246401" cy="7683699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 פריסה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24128" y="152134"/>
            <a:ext cx="9802368" cy="720000"/>
          </a:xfrm>
        </p:spPr>
        <p:txBody>
          <a:bodyPr lIns="36000" tIns="0" rIns="36000" bIns="0">
            <a:noAutofit/>
          </a:bodyPr>
          <a:lstStyle>
            <a:lvl1pPr marL="0" indent="0">
              <a:tabLst>
                <a:tab pos="11659766" algn="l"/>
              </a:tabLst>
              <a:defRPr sz="4400" b="1">
                <a:solidFill>
                  <a:srgbClr val="002060"/>
                </a:solidFill>
                <a:latin typeface="Varela Round" pitchFamily="2" charset="-79"/>
                <a:cs typeface="Varela Round" pitchFamily="2" charset="-79"/>
              </a:defRPr>
            </a:lvl1pPr>
          </a:lstStyle>
          <a:p>
            <a:r>
              <a:rPr lang="he-IL" dirty="0"/>
              <a:t>לחץ כדי לערוך סגנון כותרת של תבנית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24128" y="1049185"/>
            <a:ext cx="8031962" cy="461155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2400">
                <a:solidFill>
                  <a:srgbClr val="002060"/>
                </a:solidFill>
                <a:latin typeface="Varela Round" pitchFamily="2" charset="-79"/>
                <a:cs typeface="Varela Round" pitchFamily="2" charset="-79"/>
              </a:defRPr>
            </a:lvl1pPr>
            <a:lvl2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2400">
                <a:solidFill>
                  <a:srgbClr val="002060"/>
                </a:solidFill>
                <a:latin typeface="Varela Round" pitchFamily="2" charset="-79"/>
                <a:cs typeface="Varela Round" pitchFamily="2" charset="-79"/>
              </a:defRPr>
            </a:lvl2pPr>
            <a:lvl3pPr>
              <a:lnSpc>
                <a:spcPct val="150000"/>
              </a:lnSpc>
              <a:defRPr>
                <a:solidFill>
                  <a:srgbClr val="002060"/>
                </a:solidFill>
                <a:latin typeface="Varela Round" pitchFamily="2" charset="-79"/>
                <a:cs typeface="Varela Round" pitchFamily="2" charset="-79"/>
              </a:defRPr>
            </a:lvl3pPr>
            <a:lvl4pPr>
              <a:lnSpc>
                <a:spcPct val="150000"/>
              </a:lnSpc>
              <a:defRPr>
                <a:solidFill>
                  <a:srgbClr val="002060"/>
                </a:solidFill>
                <a:latin typeface="Varela Round" pitchFamily="2" charset="-79"/>
                <a:cs typeface="Varela Round" pitchFamily="2" charset="-79"/>
              </a:defRPr>
            </a:lvl4pPr>
            <a:lvl5pPr>
              <a:lnSpc>
                <a:spcPct val="150000"/>
              </a:lnSpc>
              <a:defRPr>
                <a:solidFill>
                  <a:srgbClr val="002060"/>
                </a:solidFill>
                <a:latin typeface="Varela Round" pitchFamily="2" charset="-79"/>
                <a:cs typeface="Varela Round" pitchFamily="2" charset="-79"/>
              </a:defRPr>
            </a:lvl5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</p:txBody>
      </p:sp>
      <p:sp>
        <p:nvSpPr>
          <p:cNvPr id="7" name="מלבן מעוגל 6"/>
          <p:cNvSpPr/>
          <p:nvPr userDrawn="1"/>
        </p:nvSpPr>
        <p:spPr>
          <a:xfrm>
            <a:off x="-234936" y="5807316"/>
            <a:ext cx="4766191" cy="357667"/>
          </a:xfrm>
          <a:prstGeom prst="roundRect">
            <a:avLst>
              <a:gd name="adj" fmla="val 50000"/>
            </a:avLst>
          </a:prstGeom>
          <a:solidFill>
            <a:srgbClr val="6C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8" name="מלבן מעוגל 7"/>
          <p:cNvSpPr/>
          <p:nvPr userDrawn="1"/>
        </p:nvSpPr>
        <p:spPr>
          <a:xfrm>
            <a:off x="11218431" y="239177"/>
            <a:ext cx="1706880" cy="458399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9" name="מלבן מעוגל 8"/>
          <p:cNvSpPr/>
          <p:nvPr userDrawn="1"/>
        </p:nvSpPr>
        <p:spPr>
          <a:xfrm>
            <a:off x="-388620" y="6235866"/>
            <a:ext cx="7724431" cy="674541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C6E834-92B3-4A32-920C-9FA2D6987411}"/>
              </a:ext>
            </a:extLst>
          </p:cNvPr>
          <p:cNvSpPr/>
          <p:nvPr userDrawn="1"/>
        </p:nvSpPr>
        <p:spPr>
          <a:xfrm>
            <a:off x="-1" y="-960120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D60292-D9F7-4A35-9D0A-68A9095BDE1E}"/>
              </a:ext>
            </a:extLst>
          </p:cNvPr>
          <p:cNvSpPr/>
          <p:nvPr userDrawn="1"/>
        </p:nvSpPr>
        <p:spPr>
          <a:xfrm>
            <a:off x="-1356361" y="6889426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53CA14-A360-48A3-A071-94DFC2B62EDC}"/>
              </a:ext>
            </a:extLst>
          </p:cNvPr>
          <p:cNvSpPr/>
          <p:nvPr userDrawn="1"/>
        </p:nvSpPr>
        <p:spPr>
          <a:xfrm rot="5400000">
            <a:off x="10121386" y="1972518"/>
            <a:ext cx="6987520" cy="2819401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536A81-6863-4B7C-BB9A-6F6DBBAB87E2}"/>
              </a:ext>
            </a:extLst>
          </p:cNvPr>
          <p:cNvSpPr/>
          <p:nvPr userDrawn="1"/>
        </p:nvSpPr>
        <p:spPr>
          <a:xfrm>
            <a:off x="-3273296" y="-31850"/>
            <a:ext cx="3246401" cy="7683699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ציין מיקום של מספר שקופית 22">
            <a:extLst>
              <a:ext uri="{FF2B5EF4-FFF2-40B4-BE49-F238E27FC236}">
                <a16:creationId xmlns:a16="http://schemas.microsoft.com/office/drawing/2014/main" id="{6A93F88D-0694-4107-9D3A-245864065D84}"/>
              </a:ext>
            </a:extLst>
          </p:cNvPr>
          <p:cNvSpPr txBox="1">
            <a:spLocks/>
          </p:cNvSpPr>
          <p:nvPr userDrawn="1"/>
        </p:nvSpPr>
        <p:spPr>
          <a:xfrm>
            <a:off x="-162210" y="6389199"/>
            <a:ext cx="812800" cy="521208"/>
          </a:xfrm>
          <a:prstGeom prst="rect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D4E47C-59C5-4044-AEB3-F799ACC274F1}" type="slidenum">
              <a:rPr lang="he-IL" sz="1800" b="0" smtClean="0">
                <a:solidFill>
                  <a:schemeClr val="bg1">
                    <a:lumMod val="85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pPr/>
              <a:t>‹#›</a:t>
            </a:fld>
            <a:endParaRPr lang="he-IL" sz="1800" b="0" dirty="0">
              <a:solidFill>
                <a:schemeClr val="bg1">
                  <a:lumMod val="85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בלבד פריסה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24128" y="155448"/>
            <a:ext cx="9802368" cy="720000"/>
          </a:xfrm>
          <a:noFill/>
        </p:spPr>
        <p:txBody>
          <a:bodyPr vert="horz" lIns="0" tIns="0" rIns="0" bIns="0" rtlCol="1" anchor="ctr">
            <a:noAutofit/>
          </a:bodyPr>
          <a:lstStyle>
            <a:lvl1pPr marL="0" marR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he-IL" sz="4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arela Round" pitchFamily="2" charset="-79"/>
                <a:ea typeface="+mj-ea"/>
                <a:cs typeface="Varela Round" panose="00000500000000000000" pitchFamily="2" charset="-79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לחץ כדי לערוך סגנון כותרת של תבנית</a:t>
            </a:r>
          </a:p>
        </p:txBody>
      </p:sp>
      <p:sp>
        <p:nvSpPr>
          <p:cNvPr id="9" name="מלבן מעוגל 7">
            <a:extLst>
              <a:ext uri="{FF2B5EF4-FFF2-40B4-BE49-F238E27FC236}">
                <a16:creationId xmlns:a16="http://schemas.microsoft.com/office/drawing/2014/main" id="{53A31BA8-BED7-4737-8AF6-AA655F116E85}"/>
              </a:ext>
            </a:extLst>
          </p:cNvPr>
          <p:cNvSpPr/>
          <p:nvPr userDrawn="1"/>
        </p:nvSpPr>
        <p:spPr>
          <a:xfrm>
            <a:off x="11497481" y="487099"/>
            <a:ext cx="1576672" cy="289443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13" name="מלבן מעוגל 8">
            <a:extLst>
              <a:ext uri="{FF2B5EF4-FFF2-40B4-BE49-F238E27FC236}">
                <a16:creationId xmlns:a16="http://schemas.microsoft.com/office/drawing/2014/main" id="{2CDE3276-7F45-4436-8F72-4AC18E7F0FC7}"/>
              </a:ext>
            </a:extLst>
          </p:cNvPr>
          <p:cNvSpPr/>
          <p:nvPr userDrawn="1"/>
        </p:nvSpPr>
        <p:spPr>
          <a:xfrm>
            <a:off x="11150538" y="127099"/>
            <a:ext cx="1879662" cy="28944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7" name="מלבן מעוגל 6">
            <a:extLst>
              <a:ext uri="{FF2B5EF4-FFF2-40B4-BE49-F238E27FC236}">
                <a16:creationId xmlns:a16="http://schemas.microsoft.com/office/drawing/2014/main" id="{469E9F25-935E-4A65-8AF2-C1B8F105C612}"/>
              </a:ext>
            </a:extLst>
          </p:cNvPr>
          <p:cNvSpPr/>
          <p:nvPr userDrawn="1"/>
        </p:nvSpPr>
        <p:spPr>
          <a:xfrm>
            <a:off x="-487680" y="5923581"/>
            <a:ext cx="3133018" cy="357667"/>
          </a:xfrm>
          <a:prstGeom prst="roundRect">
            <a:avLst>
              <a:gd name="adj" fmla="val 50000"/>
            </a:avLst>
          </a:prstGeom>
          <a:solidFill>
            <a:srgbClr val="6C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0" name="מלבן מעוגל 10">
            <a:extLst>
              <a:ext uri="{FF2B5EF4-FFF2-40B4-BE49-F238E27FC236}">
                <a16:creationId xmlns:a16="http://schemas.microsoft.com/office/drawing/2014/main" id="{DD33049F-8FB3-46DC-B84B-8E763BCBCAC1}"/>
              </a:ext>
            </a:extLst>
          </p:cNvPr>
          <p:cNvSpPr/>
          <p:nvPr userDrawn="1"/>
        </p:nvSpPr>
        <p:spPr>
          <a:xfrm>
            <a:off x="-976438" y="6359813"/>
            <a:ext cx="7301038" cy="658080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761EC8D2-662F-4FBE-BF29-06100D51DE7E}"/>
              </a:ext>
            </a:extLst>
          </p:cNvPr>
          <p:cNvSpPr/>
          <p:nvPr userDrawn="1"/>
        </p:nvSpPr>
        <p:spPr>
          <a:xfrm rot="5400000">
            <a:off x="9360283" y="2733622"/>
            <a:ext cx="6987520" cy="1297194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ציין מיקום של מספר שקופית 22">
            <a:extLst>
              <a:ext uri="{FF2B5EF4-FFF2-40B4-BE49-F238E27FC236}">
                <a16:creationId xmlns:a16="http://schemas.microsoft.com/office/drawing/2014/main" id="{23075256-456E-41D8-BDFD-8C3A8EA654D2}"/>
              </a:ext>
            </a:extLst>
          </p:cNvPr>
          <p:cNvSpPr txBox="1">
            <a:spLocks/>
          </p:cNvSpPr>
          <p:nvPr userDrawn="1"/>
        </p:nvSpPr>
        <p:spPr>
          <a:xfrm>
            <a:off x="-131730" y="6361368"/>
            <a:ext cx="812800" cy="521208"/>
          </a:xfrm>
          <a:prstGeom prst="rect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D4E47C-59C5-4044-AEB3-F799ACC274F1}" type="slidenum">
              <a:rPr lang="he-IL" sz="1800" b="0" smtClean="0">
                <a:solidFill>
                  <a:schemeClr val="bg1">
                    <a:lumMod val="85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pPr/>
              <a:t>‹#›</a:t>
            </a:fld>
            <a:endParaRPr lang="he-IL" sz="1800" b="0" dirty="0">
              <a:solidFill>
                <a:schemeClr val="bg1">
                  <a:lumMod val="85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B42163-9C8B-4AEB-9C50-F5529BD5C36B}"/>
              </a:ext>
            </a:extLst>
          </p:cNvPr>
          <p:cNvSpPr/>
          <p:nvPr userDrawn="1"/>
        </p:nvSpPr>
        <p:spPr>
          <a:xfrm rot="16200000">
            <a:off x="5821949" y="1027133"/>
            <a:ext cx="521207" cy="12218895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26CB3A-BCA5-4171-BE99-1D6F46911786}"/>
              </a:ext>
            </a:extLst>
          </p:cNvPr>
          <p:cNvSpPr/>
          <p:nvPr userDrawn="1"/>
        </p:nvSpPr>
        <p:spPr>
          <a:xfrm rot="5400000">
            <a:off x="5683838" y="-6805249"/>
            <a:ext cx="947627" cy="12639719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964ABF-EE59-4E45-BC5F-A3665732FD21}"/>
              </a:ext>
            </a:extLst>
          </p:cNvPr>
          <p:cNvSpPr/>
          <p:nvPr userDrawn="1"/>
        </p:nvSpPr>
        <p:spPr>
          <a:xfrm>
            <a:off x="-2001567" y="-416688"/>
            <a:ext cx="1974672" cy="8068538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96A93-68B7-48E8-8354-9EAE3F8183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51578" y="1212161"/>
            <a:ext cx="7885112" cy="40909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104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 פריסה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לבן מעוגל 8">
            <a:extLst>
              <a:ext uri="{FF2B5EF4-FFF2-40B4-BE49-F238E27FC236}">
                <a16:creationId xmlns:a16="http://schemas.microsoft.com/office/drawing/2014/main" id="{820BD794-101C-426F-8015-9C33A0E995FA}"/>
              </a:ext>
            </a:extLst>
          </p:cNvPr>
          <p:cNvSpPr/>
          <p:nvPr userDrawn="1"/>
        </p:nvSpPr>
        <p:spPr>
          <a:xfrm>
            <a:off x="-2429707" y="195047"/>
            <a:ext cx="2969302" cy="247597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26926" y="155448"/>
            <a:ext cx="9802368" cy="720000"/>
          </a:xfrm>
          <a:noFill/>
        </p:spPr>
        <p:txBody>
          <a:bodyPr vert="horz" lIns="91440" tIns="45720" rIns="91440" bIns="45720" rtlCol="1" anchor="ctr">
            <a:noAutofit/>
          </a:bodyPr>
          <a:lstStyle>
            <a:lvl1pPr marL="0" marR="0" indent="0" algn="ctr" defTabSz="914491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he-IL" sz="4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arela Round" pitchFamily="2" charset="-79"/>
                <a:ea typeface="+mj-ea"/>
                <a:cs typeface="Varela Round" pitchFamily="2" charset="-79"/>
              </a:defRPr>
            </a:lvl1pPr>
          </a:lstStyle>
          <a:p>
            <a:pPr marL="0" marR="0" lvl="0" indent="0" algn="ctr" defTabSz="914491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לחץ כדי לערוך סגנון כותרת של תבנית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1026926" y="1025601"/>
            <a:ext cx="9802368" cy="431447"/>
          </a:xfrm>
        </p:spPr>
        <p:txBody>
          <a:bodyPr anchor="ctr">
            <a:noAutofit/>
          </a:bodyPr>
          <a:lstStyle>
            <a:lvl1pPr marL="185757" indent="0" algn="r">
              <a:buNone/>
              <a:defRPr sz="3000" b="1">
                <a:solidFill>
                  <a:srgbClr val="12B4BC"/>
                </a:solidFill>
                <a:latin typeface="Varela Round" pitchFamily="2" charset="-79"/>
                <a:cs typeface="Varela Round" pitchFamily="2" charset="-79"/>
              </a:defRPr>
            </a:lvl1pPr>
            <a:lvl2pPr marL="457246" indent="0">
              <a:buNone/>
              <a:defRPr sz="2000" b="1"/>
            </a:lvl2pPr>
            <a:lvl3pPr marL="914491" indent="0">
              <a:buNone/>
              <a:defRPr sz="1800" b="1"/>
            </a:lvl3pPr>
            <a:lvl4pPr marL="1371737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9" indent="0">
              <a:buNone/>
              <a:defRPr sz="1600" b="1"/>
            </a:lvl6pPr>
            <a:lvl7pPr marL="2743474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1026927" y="1710442"/>
            <a:ext cx="8212766" cy="4152517"/>
          </a:xfrm>
        </p:spPr>
        <p:txBody>
          <a:bodyPr>
            <a:normAutofit/>
          </a:bodyPr>
          <a:lstStyle>
            <a:lvl1pPr marL="439782" indent="-342934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he-IL" sz="2400" kern="1200" dirty="0" smtClean="0">
                <a:solidFill>
                  <a:srgbClr val="002060"/>
                </a:solidFill>
                <a:latin typeface="Varela Round" pitchFamily="2" charset="-79"/>
                <a:ea typeface="+mn-ea"/>
                <a:cs typeface="Varela Round" pitchFamily="2" charset="-79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he-IL" sz="2400" kern="1200" dirty="0" smtClean="0">
                <a:solidFill>
                  <a:srgbClr val="002060"/>
                </a:solidFill>
                <a:latin typeface="Varela Round" pitchFamily="2" charset="-79"/>
                <a:ea typeface="+mn-ea"/>
                <a:cs typeface="Varela Round" pitchFamily="2" charset="-79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34" lvl="0" indent="-342934" algn="r" defTabSz="914491" rtl="1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he-IL" dirty="0"/>
              <a:t>לחץ כדי לערוך סגנונות טקסט של תבנית בסיס</a:t>
            </a:r>
          </a:p>
          <a:p>
            <a:pPr marL="743024" lvl="1" indent="-285779" algn="r" defTabSz="914491" rtl="1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he-IL" dirty="0"/>
              <a:t>רמה שנייה</a:t>
            </a:r>
          </a:p>
        </p:txBody>
      </p:sp>
      <p:sp>
        <p:nvSpPr>
          <p:cNvPr id="8" name="מלבן מעוגל 6">
            <a:extLst>
              <a:ext uri="{FF2B5EF4-FFF2-40B4-BE49-F238E27FC236}">
                <a16:creationId xmlns:a16="http://schemas.microsoft.com/office/drawing/2014/main" id="{E6F50987-5C32-40D2-A5FB-79D9E0819C00}"/>
              </a:ext>
            </a:extLst>
          </p:cNvPr>
          <p:cNvSpPr/>
          <p:nvPr userDrawn="1"/>
        </p:nvSpPr>
        <p:spPr>
          <a:xfrm>
            <a:off x="9974795" y="5878199"/>
            <a:ext cx="4766811" cy="357667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 dirty="0"/>
          </a:p>
        </p:txBody>
      </p:sp>
      <p:sp>
        <p:nvSpPr>
          <p:cNvPr id="13" name="מלבן מעוגל 8">
            <a:extLst>
              <a:ext uri="{FF2B5EF4-FFF2-40B4-BE49-F238E27FC236}">
                <a16:creationId xmlns:a16="http://schemas.microsoft.com/office/drawing/2014/main" id="{2CDE3276-7F45-4436-8F72-4AC18E7F0FC7}"/>
              </a:ext>
            </a:extLst>
          </p:cNvPr>
          <p:cNvSpPr/>
          <p:nvPr userDrawn="1"/>
        </p:nvSpPr>
        <p:spPr>
          <a:xfrm>
            <a:off x="-2017472" y="518276"/>
            <a:ext cx="2969302" cy="369516"/>
          </a:xfrm>
          <a:prstGeom prst="roundRect">
            <a:avLst>
              <a:gd name="adj" fmla="val 50000"/>
            </a:avLst>
          </a:prstGeom>
          <a:solidFill>
            <a:srgbClr val="6C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4" name="מלבן מעוגל 10">
            <a:extLst>
              <a:ext uri="{FF2B5EF4-FFF2-40B4-BE49-F238E27FC236}">
                <a16:creationId xmlns:a16="http://schemas.microsoft.com/office/drawing/2014/main" id="{1C8AF664-98DE-433F-9B61-94366E98BCDF}"/>
              </a:ext>
            </a:extLst>
          </p:cNvPr>
          <p:cNvSpPr/>
          <p:nvPr userDrawn="1"/>
        </p:nvSpPr>
        <p:spPr>
          <a:xfrm>
            <a:off x="8144699" y="6307826"/>
            <a:ext cx="5175721" cy="720000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84947B-AFA4-410D-A793-689C573D144E}"/>
              </a:ext>
            </a:extLst>
          </p:cNvPr>
          <p:cNvSpPr/>
          <p:nvPr userDrawn="1"/>
        </p:nvSpPr>
        <p:spPr>
          <a:xfrm>
            <a:off x="-1" y="-960120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D4F41F-EAD8-495C-A662-C4F40F404DB3}"/>
              </a:ext>
            </a:extLst>
          </p:cNvPr>
          <p:cNvSpPr/>
          <p:nvPr userDrawn="1"/>
        </p:nvSpPr>
        <p:spPr>
          <a:xfrm>
            <a:off x="-1356361" y="6889426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A1181A-6B49-4EE5-AE44-1B5B124FA758}"/>
              </a:ext>
            </a:extLst>
          </p:cNvPr>
          <p:cNvSpPr/>
          <p:nvPr userDrawn="1"/>
        </p:nvSpPr>
        <p:spPr>
          <a:xfrm rot="5400000">
            <a:off x="10121386" y="1972518"/>
            <a:ext cx="6987520" cy="2819401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13178B-7D7E-4A10-9724-453DF758F663}"/>
              </a:ext>
            </a:extLst>
          </p:cNvPr>
          <p:cNvSpPr/>
          <p:nvPr userDrawn="1"/>
        </p:nvSpPr>
        <p:spPr>
          <a:xfrm>
            <a:off x="-3273296" y="-31850"/>
            <a:ext cx="3246401" cy="7683699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מציין מיקום של מספר שקופית 22">
            <a:extLst>
              <a:ext uri="{FF2B5EF4-FFF2-40B4-BE49-F238E27FC236}">
                <a16:creationId xmlns:a16="http://schemas.microsoft.com/office/drawing/2014/main" id="{7947FE0C-D7CF-4209-91A5-93564F2C3543}"/>
              </a:ext>
            </a:extLst>
          </p:cNvPr>
          <p:cNvSpPr txBox="1">
            <a:spLocks/>
          </p:cNvSpPr>
          <p:nvPr userDrawn="1"/>
        </p:nvSpPr>
        <p:spPr>
          <a:xfrm>
            <a:off x="-162210" y="6389199"/>
            <a:ext cx="812800" cy="521208"/>
          </a:xfrm>
          <a:prstGeom prst="rect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D4E47C-59C5-4044-AEB3-F799ACC274F1}" type="slidenum">
              <a:rPr lang="he-IL" sz="1800" b="0" smtClean="0">
                <a:solidFill>
                  <a:schemeClr val="bg1">
                    <a:lumMod val="65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pPr/>
              <a:t>‹#›</a:t>
            </a:fld>
            <a:endParaRPr lang="he-IL" sz="1800" b="0" dirty="0">
              <a:solidFill>
                <a:schemeClr val="bg1">
                  <a:lumMod val="65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וידאו על מסך מל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מעוגל 7"/>
          <p:cNvSpPr/>
          <p:nvPr userDrawn="1"/>
        </p:nvSpPr>
        <p:spPr>
          <a:xfrm>
            <a:off x="8667715" y="-161750"/>
            <a:ext cx="5300119" cy="38235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4" name="מציין מיקום של מדיה 3">
            <a:extLst>
              <a:ext uri="{FF2B5EF4-FFF2-40B4-BE49-F238E27FC236}">
                <a16:creationId xmlns:a16="http://schemas.microsoft.com/office/drawing/2014/main" id="{DD834E78-91D0-4CCC-9C3F-C5C504CFBE1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363416" y="639717"/>
            <a:ext cx="11465168" cy="6122933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192A72"/>
                </a:solidFill>
                <a:latin typeface="Varela Round" panose="00000500000000000000" pitchFamily="2" charset="-79"/>
                <a:cs typeface="Varela Round" panose="00000500000000000000" pitchFamily="2" charset="-79"/>
              </a:defRPr>
            </a:lvl1pPr>
          </a:lstStyle>
          <a:p>
            <a:r>
              <a:rPr lang="he-IL" dirty="0"/>
              <a:t>מיועד לסרטים</a:t>
            </a:r>
          </a:p>
        </p:txBody>
      </p:sp>
      <p:sp>
        <p:nvSpPr>
          <p:cNvPr id="11" name="מציין מיקום תוכן 10">
            <a:extLst>
              <a:ext uri="{FF2B5EF4-FFF2-40B4-BE49-F238E27FC236}">
                <a16:creationId xmlns:a16="http://schemas.microsoft.com/office/drawing/2014/main" id="{2A86C914-3EB6-4303-93FB-203A29FA2E3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3416" y="95349"/>
            <a:ext cx="8074879" cy="400050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sz="2400">
                <a:solidFill>
                  <a:srgbClr val="192A72"/>
                </a:solidFill>
                <a:latin typeface="Varela Round" panose="00000500000000000000" pitchFamily="2" charset="-79"/>
                <a:cs typeface="Varela Round" panose="00000500000000000000" pitchFamily="2" charset="-79"/>
              </a:defRPr>
            </a:lvl1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226196-3340-4F6C-9B09-34934599BAD7}"/>
              </a:ext>
            </a:extLst>
          </p:cNvPr>
          <p:cNvSpPr/>
          <p:nvPr userDrawn="1"/>
        </p:nvSpPr>
        <p:spPr>
          <a:xfrm>
            <a:off x="-1" y="-960120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91965B-48C3-4AD9-9066-E67195630BFD}"/>
              </a:ext>
            </a:extLst>
          </p:cNvPr>
          <p:cNvSpPr/>
          <p:nvPr userDrawn="1"/>
        </p:nvSpPr>
        <p:spPr>
          <a:xfrm>
            <a:off x="-1356361" y="6875979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CB16E1-D93B-440E-81F5-6366FDB428B8}"/>
              </a:ext>
            </a:extLst>
          </p:cNvPr>
          <p:cNvSpPr/>
          <p:nvPr userDrawn="1"/>
        </p:nvSpPr>
        <p:spPr>
          <a:xfrm rot="5400000">
            <a:off x="10129568" y="1977381"/>
            <a:ext cx="6987520" cy="2819401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020DF7-29CF-4A0A-BC0A-7568981BF8AD}"/>
              </a:ext>
            </a:extLst>
          </p:cNvPr>
          <p:cNvSpPr/>
          <p:nvPr userDrawn="1"/>
        </p:nvSpPr>
        <p:spPr>
          <a:xfrm>
            <a:off x="-3948180" y="347118"/>
            <a:ext cx="3246401" cy="7304731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F0C566-C47D-446F-9E8E-EC9B0F5F1BF0}"/>
              </a:ext>
            </a:extLst>
          </p:cNvPr>
          <p:cNvSpPr/>
          <p:nvPr userDrawn="1"/>
        </p:nvSpPr>
        <p:spPr>
          <a:xfrm>
            <a:off x="-1" y="-960120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63A8D2-0547-47E3-84C0-5D60CFDB7CB1}"/>
              </a:ext>
            </a:extLst>
          </p:cNvPr>
          <p:cNvSpPr/>
          <p:nvPr userDrawn="1"/>
        </p:nvSpPr>
        <p:spPr>
          <a:xfrm>
            <a:off x="-1356361" y="6889426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0104F3-C98B-4790-842F-F7B1B2FBDE13}"/>
              </a:ext>
            </a:extLst>
          </p:cNvPr>
          <p:cNvSpPr/>
          <p:nvPr userDrawn="1"/>
        </p:nvSpPr>
        <p:spPr>
          <a:xfrm rot="5400000">
            <a:off x="10121386" y="1972518"/>
            <a:ext cx="6987520" cy="2819401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7C576E-38DA-426A-9C16-921DE9A0835B}"/>
              </a:ext>
            </a:extLst>
          </p:cNvPr>
          <p:cNvSpPr/>
          <p:nvPr userDrawn="1"/>
        </p:nvSpPr>
        <p:spPr>
          <a:xfrm>
            <a:off x="-3273296" y="-31850"/>
            <a:ext cx="3246401" cy="7683699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ציין מיקום של מספר שקופית 22">
            <a:extLst>
              <a:ext uri="{FF2B5EF4-FFF2-40B4-BE49-F238E27FC236}">
                <a16:creationId xmlns:a16="http://schemas.microsoft.com/office/drawing/2014/main" id="{5F1A13CD-CEB6-4958-B99A-46020ADA9375}"/>
              </a:ext>
            </a:extLst>
          </p:cNvPr>
          <p:cNvSpPr txBox="1">
            <a:spLocks/>
          </p:cNvSpPr>
          <p:nvPr userDrawn="1"/>
        </p:nvSpPr>
        <p:spPr>
          <a:xfrm>
            <a:off x="-231414" y="6409126"/>
            <a:ext cx="812800" cy="521208"/>
          </a:xfrm>
          <a:prstGeom prst="rect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D4E47C-59C5-4044-AEB3-F799ACC274F1}" type="slidenum">
              <a:rPr lang="he-IL" sz="1600" b="0" smtClean="0">
                <a:solidFill>
                  <a:schemeClr val="bg1">
                    <a:lumMod val="65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pPr/>
              <a:t>‹#›</a:t>
            </a:fld>
            <a:endParaRPr lang="he-IL" sz="1600" b="0" dirty="0">
              <a:solidFill>
                <a:schemeClr val="bg1">
                  <a:lumMod val="65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87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ראשית ושתי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FEA3643-4251-43C2-A891-4C9664978E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4360" y="1310640"/>
            <a:ext cx="4511040" cy="42672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C304FB8B-5E14-469F-8BA4-BF0F011B9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926" y="155448"/>
            <a:ext cx="9802368" cy="720000"/>
          </a:xfrm>
          <a:noFill/>
        </p:spPr>
        <p:txBody>
          <a:bodyPr vert="horz" lIns="91440" tIns="45720" rIns="91440" bIns="45720" rtlCol="1" anchor="ctr">
            <a:noAutofit/>
          </a:bodyPr>
          <a:lstStyle>
            <a:lvl1pPr marL="0" marR="0" indent="0" algn="ctr" defTabSz="914491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he-IL" sz="4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arela Round" pitchFamily="2" charset="-79"/>
                <a:ea typeface="+mj-ea"/>
                <a:cs typeface="Varela Round" pitchFamily="2" charset="-79"/>
              </a:defRPr>
            </a:lvl1pPr>
          </a:lstStyle>
          <a:p>
            <a:pPr marL="0" marR="0" lvl="0" indent="0" algn="ctr" defTabSz="914491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לחץ כדי לערוך סגנון כותרת של תבנית</a:t>
            </a:r>
          </a:p>
        </p:txBody>
      </p:sp>
      <p:sp>
        <p:nvSpPr>
          <p:cNvPr id="9" name="מלבן מעוגל 8">
            <a:extLst>
              <a:ext uri="{FF2B5EF4-FFF2-40B4-BE49-F238E27FC236}">
                <a16:creationId xmlns:a16="http://schemas.microsoft.com/office/drawing/2014/main" id="{B712628B-0991-4441-8324-4563256F9B32}"/>
              </a:ext>
            </a:extLst>
          </p:cNvPr>
          <p:cNvSpPr/>
          <p:nvPr userDrawn="1"/>
        </p:nvSpPr>
        <p:spPr>
          <a:xfrm>
            <a:off x="-2429707" y="195047"/>
            <a:ext cx="2969302" cy="247597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0" name="מלבן מעוגל 6">
            <a:extLst>
              <a:ext uri="{FF2B5EF4-FFF2-40B4-BE49-F238E27FC236}">
                <a16:creationId xmlns:a16="http://schemas.microsoft.com/office/drawing/2014/main" id="{26E72AF6-8AD0-4AAD-B906-30424D022CD1}"/>
              </a:ext>
            </a:extLst>
          </p:cNvPr>
          <p:cNvSpPr/>
          <p:nvPr userDrawn="1"/>
        </p:nvSpPr>
        <p:spPr>
          <a:xfrm>
            <a:off x="9974795" y="5878199"/>
            <a:ext cx="4766811" cy="357667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 dirty="0"/>
          </a:p>
        </p:txBody>
      </p:sp>
      <p:sp>
        <p:nvSpPr>
          <p:cNvPr id="11" name="מלבן מעוגל 8">
            <a:extLst>
              <a:ext uri="{FF2B5EF4-FFF2-40B4-BE49-F238E27FC236}">
                <a16:creationId xmlns:a16="http://schemas.microsoft.com/office/drawing/2014/main" id="{68D073A7-D8C0-45AA-A5E4-B6122A52E8F5}"/>
              </a:ext>
            </a:extLst>
          </p:cNvPr>
          <p:cNvSpPr/>
          <p:nvPr userDrawn="1"/>
        </p:nvSpPr>
        <p:spPr>
          <a:xfrm>
            <a:off x="-2017472" y="518276"/>
            <a:ext cx="2969302" cy="369516"/>
          </a:xfrm>
          <a:prstGeom prst="roundRect">
            <a:avLst>
              <a:gd name="adj" fmla="val 50000"/>
            </a:avLst>
          </a:prstGeom>
          <a:solidFill>
            <a:srgbClr val="6C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2" name="מלבן מעוגל 10">
            <a:extLst>
              <a:ext uri="{FF2B5EF4-FFF2-40B4-BE49-F238E27FC236}">
                <a16:creationId xmlns:a16="http://schemas.microsoft.com/office/drawing/2014/main" id="{DF89C8AF-9EDF-46EF-BAB7-2D35F683552B}"/>
              </a:ext>
            </a:extLst>
          </p:cNvPr>
          <p:cNvSpPr/>
          <p:nvPr userDrawn="1"/>
        </p:nvSpPr>
        <p:spPr>
          <a:xfrm>
            <a:off x="8144699" y="6307826"/>
            <a:ext cx="5175721" cy="720000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52FC1393-B378-4A8A-8716-61E038E3D6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72315" y="1310640"/>
            <a:ext cx="4511040" cy="42672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01DEB-EE2D-463E-B92D-20469AC2DACB}"/>
              </a:ext>
            </a:extLst>
          </p:cNvPr>
          <p:cNvSpPr/>
          <p:nvPr userDrawn="1"/>
        </p:nvSpPr>
        <p:spPr>
          <a:xfrm>
            <a:off x="-1" y="-960120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DC8B5D-6FF7-4E76-819C-95A4A6017B9C}"/>
              </a:ext>
            </a:extLst>
          </p:cNvPr>
          <p:cNvSpPr/>
          <p:nvPr userDrawn="1"/>
        </p:nvSpPr>
        <p:spPr>
          <a:xfrm>
            <a:off x="-1356361" y="6889426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0F30E8-13B7-4C55-A126-67529F765268}"/>
              </a:ext>
            </a:extLst>
          </p:cNvPr>
          <p:cNvSpPr/>
          <p:nvPr userDrawn="1"/>
        </p:nvSpPr>
        <p:spPr>
          <a:xfrm rot="5400000">
            <a:off x="10092700" y="2084060"/>
            <a:ext cx="6987520" cy="2819401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7D38CE-7F73-4533-B25A-F628D3EBA7C1}"/>
              </a:ext>
            </a:extLst>
          </p:cNvPr>
          <p:cNvSpPr/>
          <p:nvPr userDrawn="1"/>
        </p:nvSpPr>
        <p:spPr>
          <a:xfrm>
            <a:off x="-3273296" y="-31850"/>
            <a:ext cx="3246401" cy="7683699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4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601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F552B-607E-4869-A917-C44959BDCB12}" type="datetimeFigureOut">
              <a:rPr lang="he-IL" smtClean="0"/>
              <a:pPr/>
              <a:t>ג'/אלול/תש"פ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78A40-4CDB-4A89-A7AB-ED0E5AEAC786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1A36FD-4A58-4EC2-B769-2CB4558CD860}"/>
              </a:ext>
            </a:extLst>
          </p:cNvPr>
          <p:cNvSpPr/>
          <p:nvPr userDrawn="1"/>
        </p:nvSpPr>
        <p:spPr>
          <a:xfrm>
            <a:off x="-1" y="-960120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A89C66-91F2-409B-AE3C-970820728814}"/>
              </a:ext>
            </a:extLst>
          </p:cNvPr>
          <p:cNvSpPr/>
          <p:nvPr userDrawn="1"/>
        </p:nvSpPr>
        <p:spPr>
          <a:xfrm>
            <a:off x="-1356361" y="6889426"/>
            <a:ext cx="14676781" cy="928270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AF9B00-5AF6-47AB-81E5-2BE048851E3E}"/>
              </a:ext>
            </a:extLst>
          </p:cNvPr>
          <p:cNvSpPr/>
          <p:nvPr userDrawn="1"/>
        </p:nvSpPr>
        <p:spPr>
          <a:xfrm rot="5400000">
            <a:off x="10121386" y="1972518"/>
            <a:ext cx="6987520" cy="2819401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3C55C6-DFDE-44BF-BB37-E582014C2D44}"/>
              </a:ext>
            </a:extLst>
          </p:cNvPr>
          <p:cNvSpPr/>
          <p:nvPr userDrawn="1"/>
        </p:nvSpPr>
        <p:spPr>
          <a:xfrm>
            <a:off x="-3273296" y="-31850"/>
            <a:ext cx="3246401" cy="7683699"/>
          </a:xfrm>
          <a:prstGeom prst="rect">
            <a:avLst/>
          </a:prstGeom>
          <a:solidFill>
            <a:srgbClr val="E6E6E6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74" r:id="rId3"/>
    <p:sldLayoutId id="2147483675" r:id="rId4"/>
    <p:sldLayoutId id="2147483650" r:id="rId5"/>
    <p:sldLayoutId id="2147483676" r:id="rId6"/>
    <p:sldLayoutId id="2147483653" r:id="rId7"/>
    <p:sldLayoutId id="2147483666" r:id="rId8"/>
    <p:sldLayoutId id="2147483677" r:id="rId9"/>
  </p:sldLayoutIdLst>
  <p:txStyles>
    <p:titleStyle>
      <a:lvl1pPr algn="ctr" defTabSz="914491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4" indent="-342934" algn="r" defTabSz="914491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24" indent="-285779" algn="r" defTabSz="914491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14" indent="-228623" algn="r" defTabSz="914491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60" indent="-228623" algn="r" defTabSz="914491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06" indent="-228623" algn="r" defTabSz="914491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51" indent="-228623" algn="r" defTabSz="914491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7" indent="-228623" algn="r" defTabSz="914491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43" indent="-228623" algn="r" defTabSz="914491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89" indent="-228623" algn="r" defTabSz="914491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91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r" defTabSz="914491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r" defTabSz="914491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r" defTabSz="914491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r" defTabSz="914491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r" defTabSz="914491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r" defTabSz="914491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r" defTabSz="914491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r" defTabSz="914491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N9IgGTwbF0&amp;feature=youtu.be" TargetMode="External"/><Relationship Id="rId2" Type="http://schemas.openxmlformats.org/officeDocument/2006/relationships/hyperlink" Target="https://youtu.be/NN9IgGTwbF0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open?id=1825Jnh59ECpyLkwk_TBAzvosMxiEoCG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jpeg"/><Relationship Id="rId7" Type="http://schemas.openxmlformats.org/officeDocument/2006/relationships/hyperlink" Target="https://www.the-qrcode-generator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youtu.be/xODFEFLQ8PQ" TargetMode="External"/><Relationship Id="rId5" Type="http://schemas.openxmlformats.org/officeDocument/2006/relationships/hyperlink" Target="https://youtu.be/NN9IgGTwbF0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ctrTitle"/>
          </p:nvPr>
        </p:nvSpPr>
        <p:spPr>
          <a:xfrm>
            <a:off x="1" y="2693893"/>
            <a:ext cx="12192001" cy="1470216"/>
          </a:xfrm>
        </p:spPr>
        <p:txBody>
          <a:bodyPr>
            <a:normAutofit/>
          </a:bodyPr>
          <a:lstStyle/>
          <a:p>
            <a:r>
              <a:rPr lang="he-IL" dirty="0"/>
              <a:t>מערכת שידורים לאומית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096B80-AF29-435E-8795-1A387C87F6BD}"/>
              </a:ext>
            </a:extLst>
          </p:cNvPr>
          <p:cNvSpPr/>
          <p:nvPr/>
        </p:nvSpPr>
        <p:spPr>
          <a:xfrm>
            <a:off x="12279398" y="6653"/>
            <a:ext cx="2404790" cy="663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rgbClr val="002060"/>
                </a:solidFill>
              </a:rPr>
              <a:t>שקופית זו היא חובה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94B9A1-1541-45E7-9ACE-02721554E39F}"/>
              </a:ext>
            </a:extLst>
          </p:cNvPr>
          <p:cNvSpPr/>
          <p:nvPr/>
        </p:nvSpPr>
        <p:spPr>
          <a:xfrm>
            <a:off x="12279398" y="746985"/>
            <a:ext cx="2404790" cy="4239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dirty="0">
              <a:solidFill>
                <a:srgbClr val="002060"/>
              </a:solidFill>
            </a:endParaRPr>
          </a:p>
          <a:p>
            <a:pPr algn="ctr"/>
            <a:r>
              <a:rPr lang="he-IL" b="1" dirty="0">
                <a:solidFill>
                  <a:srgbClr val="002060"/>
                </a:solidFill>
              </a:rPr>
              <a:t>עליכם להתקין את הפונט </a:t>
            </a:r>
            <a:r>
              <a:rPr lang="en-US" b="1" dirty="0">
                <a:solidFill>
                  <a:srgbClr val="002060"/>
                </a:solidFill>
              </a:rPr>
              <a:t>Varela</a:t>
            </a:r>
            <a:r>
              <a:rPr lang="he-IL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Round</a:t>
            </a:r>
            <a:r>
              <a:rPr lang="he-IL" b="1" dirty="0">
                <a:solidFill>
                  <a:srgbClr val="002060"/>
                </a:solidFill>
              </a:rPr>
              <a:t> לפני תחילת העבודה.</a:t>
            </a:r>
          </a:p>
          <a:p>
            <a:pPr algn="ctr"/>
            <a:r>
              <a:rPr lang="he-IL" dirty="0">
                <a:solidFill>
                  <a:srgbClr val="002060"/>
                </a:solidFill>
              </a:rPr>
              <a:t>אם ברצונכם לצפות בהנחיות להתקנת פונט </a:t>
            </a:r>
            <a:r>
              <a:rPr lang="en-US" dirty="0">
                <a:solidFill>
                  <a:srgbClr val="002060"/>
                </a:solidFill>
              </a:rPr>
              <a:t>Varela Round</a:t>
            </a:r>
            <a:r>
              <a:rPr lang="he-IL" dirty="0">
                <a:solidFill>
                  <a:srgbClr val="002060"/>
                </a:solidFill>
              </a:rPr>
              <a:t>, תוכלו לעשות זאת בקלות. </a:t>
            </a:r>
          </a:p>
          <a:p>
            <a:pPr algn="ctr"/>
            <a:r>
              <a:rPr lang="he-IL" dirty="0">
                <a:solidFill>
                  <a:srgbClr val="002060"/>
                </a:solidFill>
              </a:rPr>
              <a:t>צפו בסרטון הבא:</a:t>
            </a:r>
            <a:r>
              <a:rPr lang="en-US" dirty="0">
                <a:solidFill>
                  <a:srgbClr val="002060"/>
                </a:solidFill>
              </a:rPr>
              <a:t> </a:t>
            </a:r>
            <a:endParaRPr lang="he-IL" dirty="0">
              <a:solidFill>
                <a:srgbClr val="002060"/>
              </a:solidFill>
            </a:endParaRPr>
          </a:p>
          <a:p>
            <a:pPr algn="ctr"/>
            <a:r>
              <a:rPr lang="en-US" dirty="0">
                <a:solidFill>
                  <a:srgbClr val="002060"/>
                </a:solidFill>
                <a:hlinkClick r:id="rId2"/>
              </a:rPr>
              <a:t/>
            </a:r>
            <a:br>
              <a:rPr lang="en-US" dirty="0">
                <a:solidFill>
                  <a:srgbClr val="002060"/>
                </a:solidFill>
                <a:hlinkClick r:id="rId2"/>
              </a:rPr>
            </a:br>
            <a:r>
              <a:rPr lang="en-US" dirty="0">
                <a:solidFill>
                  <a:srgbClr val="002060"/>
                </a:solidFill>
                <a:hlinkClick r:id="rId3"/>
              </a:rPr>
              <a:t>https://www.youtube.com/watch?v=NN9IgGTwbF0&amp;feature=youtu.be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336567-3BEF-48E7-A00C-1582E175DD05}"/>
              </a:ext>
            </a:extLst>
          </p:cNvPr>
          <p:cNvSpPr/>
          <p:nvPr/>
        </p:nvSpPr>
        <p:spPr>
          <a:xfrm>
            <a:off x="12279398" y="5063135"/>
            <a:ext cx="2404790" cy="1156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rgbClr val="002060"/>
                </a:solidFill>
                <a:hlinkClick r:id="rId4"/>
              </a:rPr>
              <a:t>קישור</a:t>
            </a:r>
            <a:r>
              <a:rPr lang="he-IL" dirty="0">
                <a:solidFill>
                  <a:srgbClr val="002060"/>
                </a:solidFill>
              </a:rPr>
              <a:t> להורדת הפונט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he-IL" dirty="0">
                <a:solidFill>
                  <a:srgbClr val="002060"/>
                </a:solidFill>
              </a:rPr>
              <a:t>(אשרו את הודעת האבטחה)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990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26926" y="26362"/>
            <a:ext cx="9802368" cy="720000"/>
          </a:xfrm>
        </p:spPr>
        <p:txBody>
          <a:bodyPr/>
          <a:lstStyle/>
          <a:p>
            <a:r>
              <a:rPr lang="he-IL" dirty="0" smtClean="0"/>
              <a:t>ניתוח הבעיה: 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4"/>
          </p:nvPr>
        </p:nvSpPr>
        <p:spPr>
          <a:xfrm>
            <a:off x="867095" y="604840"/>
            <a:ext cx="10840488" cy="4152517"/>
          </a:xfrm>
        </p:spPr>
        <p:txBody>
          <a:bodyPr/>
          <a:lstStyle/>
          <a:p>
            <a:r>
              <a:rPr lang="he-IL" dirty="0" smtClean="0"/>
              <a:t>סכום סידרה חוליות באורך  </a:t>
            </a:r>
            <a:r>
              <a:rPr lang="en-US" dirty="0" err="1" smtClean="0"/>
              <a:t>num</a:t>
            </a:r>
            <a:r>
              <a:rPr lang="he-IL" dirty="0" smtClean="0"/>
              <a:t> –   נדרש </a:t>
            </a:r>
            <a:r>
              <a:rPr lang="en-US" dirty="0" smtClean="0"/>
              <a:t> </a:t>
            </a:r>
            <a:r>
              <a:rPr lang="he-IL" dirty="0" smtClean="0"/>
              <a:t> משתנה  </a:t>
            </a:r>
            <a:r>
              <a:rPr lang="en-US" dirty="0" smtClean="0"/>
              <a:t>sum</a:t>
            </a:r>
            <a:r>
              <a:rPr lang="he-IL" dirty="0" smtClean="0"/>
              <a:t> ומונה </a:t>
            </a:r>
          </a:p>
          <a:p>
            <a:r>
              <a:rPr lang="he-IL" dirty="0" smtClean="0"/>
              <a:t>בדיקה אם גבוה מהמקסימום  -   נדרש  משתנה </a:t>
            </a:r>
            <a:r>
              <a:rPr lang="en-US" dirty="0" smtClean="0"/>
              <a:t>max </a:t>
            </a:r>
            <a:r>
              <a:rPr lang="he-IL" dirty="0" smtClean="0"/>
              <a:t> מאותחל ל </a:t>
            </a:r>
            <a:r>
              <a:rPr lang="en-US" dirty="0" err="1" smtClean="0"/>
              <a:t>minValue</a:t>
            </a:r>
            <a:r>
              <a:rPr lang="he-IL" dirty="0" smtClean="0"/>
              <a:t>)</a:t>
            </a:r>
          </a:p>
          <a:p>
            <a:r>
              <a:rPr lang="he-IL" dirty="0"/>
              <a:t> </a:t>
            </a:r>
            <a:r>
              <a:rPr lang="he-IL" dirty="0" smtClean="0"/>
              <a:t> אם כן </a:t>
            </a:r>
          </a:p>
          <a:p>
            <a:r>
              <a:rPr lang="he-IL" dirty="0"/>
              <a:t> </a:t>
            </a:r>
            <a:r>
              <a:rPr lang="he-IL" dirty="0" smtClean="0"/>
              <a:t>           שמור סכום במקסימום </a:t>
            </a:r>
          </a:p>
          <a:p>
            <a:r>
              <a:rPr lang="he-IL" dirty="0"/>
              <a:t> </a:t>
            </a:r>
            <a:r>
              <a:rPr lang="he-IL" dirty="0" smtClean="0"/>
              <a:t>            שמור הפניה לתחילת </a:t>
            </a:r>
            <a:r>
              <a:rPr lang="he-IL" dirty="0" err="1" smtClean="0"/>
              <a:t>הסידרה</a:t>
            </a:r>
            <a:r>
              <a:rPr lang="he-IL" dirty="0" smtClean="0"/>
              <a:t> – נדרשת הפניה מטיפוס חוליה </a:t>
            </a:r>
            <a:r>
              <a:rPr lang="en-US" dirty="0" smtClean="0"/>
              <a:t>place </a:t>
            </a:r>
            <a:r>
              <a:rPr lang="he-IL" dirty="0" smtClean="0"/>
              <a:t> </a:t>
            </a:r>
          </a:p>
          <a:p>
            <a:r>
              <a:rPr lang="he-IL" dirty="0" smtClean="0"/>
              <a:t>אפס סכום סידרה (</a:t>
            </a:r>
            <a:r>
              <a:rPr lang="en-US" dirty="0" smtClean="0"/>
              <a:t>sum</a:t>
            </a:r>
            <a:r>
              <a:rPr lang="he-IL" dirty="0" smtClean="0"/>
              <a:t>)</a:t>
            </a:r>
          </a:p>
          <a:p>
            <a:r>
              <a:rPr lang="he-IL" dirty="0" smtClean="0"/>
              <a:t>עבור </a:t>
            </a:r>
            <a:r>
              <a:rPr lang="he-IL" dirty="0" err="1" smtClean="0"/>
              <a:t>לסידרה</a:t>
            </a:r>
            <a:r>
              <a:rPr lang="he-IL" dirty="0" smtClean="0"/>
              <a:t> הבאה.  </a:t>
            </a:r>
          </a:p>
          <a:p>
            <a:r>
              <a:rPr lang="he-IL" dirty="0" smtClean="0"/>
              <a:t>משתנה לתחילת סידרה </a:t>
            </a:r>
            <a:r>
              <a:rPr lang="en-US" dirty="0" smtClean="0"/>
              <a:t>start</a:t>
            </a:r>
            <a:r>
              <a:rPr lang="he-IL" dirty="0" smtClean="0"/>
              <a:t>  ומשתנה לסריקת סידרה –</a:t>
            </a:r>
            <a:r>
              <a:rPr lang="en-US" dirty="0" smtClean="0"/>
              <a:t>temp </a:t>
            </a:r>
            <a:endParaRPr lang="he-IL" dirty="0"/>
          </a:p>
        </p:txBody>
      </p:sp>
      <p:grpSp>
        <p:nvGrpSpPr>
          <p:cNvPr id="6" name="קבוצה 5"/>
          <p:cNvGrpSpPr/>
          <p:nvPr/>
        </p:nvGrpSpPr>
        <p:grpSpPr>
          <a:xfrm>
            <a:off x="902919" y="4757357"/>
            <a:ext cx="5497288" cy="530884"/>
            <a:chOff x="664020" y="3403077"/>
            <a:chExt cx="5497288" cy="530884"/>
          </a:xfrm>
        </p:grpSpPr>
        <p:sp>
          <p:nvSpPr>
            <p:cNvPr id="7" name="מלבן 6"/>
            <p:cNvSpPr/>
            <p:nvPr/>
          </p:nvSpPr>
          <p:spPr>
            <a:xfrm>
              <a:off x="1752594" y="3403077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8</a:t>
              </a:r>
              <a:endParaRPr lang="he-IL" dirty="0"/>
            </a:p>
          </p:txBody>
        </p:sp>
        <p:cxnSp>
          <p:nvCxnSpPr>
            <p:cNvPr id="8" name="מחבר חץ ישר 7"/>
            <p:cNvCxnSpPr>
              <a:stCxn id="7" idx="3"/>
            </p:cNvCxnSpPr>
            <p:nvPr/>
          </p:nvCxnSpPr>
          <p:spPr>
            <a:xfrm>
              <a:off x="2275109" y="3653449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מלבן 8"/>
            <p:cNvSpPr/>
            <p:nvPr/>
          </p:nvSpPr>
          <p:spPr>
            <a:xfrm>
              <a:off x="4800589" y="3413123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</a:t>
              </a:r>
              <a:endParaRPr lang="he-IL" dirty="0"/>
            </a:p>
          </p:txBody>
        </p:sp>
        <p:sp>
          <p:nvSpPr>
            <p:cNvPr id="10" name="מלבן 9"/>
            <p:cNvSpPr/>
            <p:nvPr/>
          </p:nvSpPr>
          <p:spPr>
            <a:xfrm>
              <a:off x="5638793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8</a:t>
              </a:r>
              <a:endParaRPr lang="he-IL" dirty="0"/>
            </a:p>
          </p:txBody>
        </p:sp>
        <p:cxnSp>
          <p:nvCxnSpPr>
            <p:cNvPr id="11" name="מחבר חץ ישר 10"/>
            <p:cNvCxnSpPr>
              <a:stCxn id="9" idx="3"/>
              <a:endCxn id="10" idx="1"/>
            </p:cNvCxnSpPr>
            <p:nvPr/>
          </p:nvCxnSpPr>
          <p:spPr>
            <a:xfrm>
              <a:off x="5323104" y="3663495"/>
              <a:ext cx="315689" cy="200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מלבן 11"/>
            <p:cNvSpPr/>
            <p:nvPr/>
          </p:nvSpPr>
          <p:spPr>
            <a:xfrm>
              <a:off x="4060363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6</a:t>
              </a:r>
              <a:endParaRPr lang="he-IL" dirty="0"/>
            </a:p>
          </p:txBody>
        </p:sp>
        <p:cxnSp>
          <p:nvCxnSpPr>
            <p:cNvPr id="13" name="מחבר חץ ישר 12"/>
            <p:cNvCxnSpPr>
              <a:stCxn id="12" idx="3"/>
            </p:cNvCxnSpPr>
            <p:nvPr/>
          </p:nvCxnSpPr>
          <p:spPr>
            <a:xfrm>
              <a:off x="4582878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מלבן 13"/>
            <p:cNvSpPr/>
            <p:nvPr/>
          </p:nvSpPr>
          <p:spPr>
            <a:xfrm>
              <a:off x="3254829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9</a:t>
              </a:r>
              <a:endParaRPr lang="he-IL" dirty="0"/>
            </a:p>
          </p:txBody>
        </p:sp>
        <p:cxnSp>
          <p:nvCxnSpPr>
            <p:cNvPr id="15" name="מחבר חץ ישר 14"/>
            <p:cNvCxnSpPr>
              <a:stCxn id="14" idx="3"/>
            </p:cNvCxnSpPr>
            <p:nvPr/>
          </p:nvCxnSpPr>
          <p:spPr>
            <a:xfrm>
              <a:off x="3777344" y="3683590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מלבן 15"/>
            <p:cNvSpPr/>
            <p:nvPr/>
          </p:nvSpPr>
          <p:spPr>
            <a:xfrm>
              <a:off x="2481932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</a:t>
              </a:r>
              <a:endParaRPr lang="he-IL" dirty="0"/>
            </a:p>
          </p:txBody>
        </p:sp>
        <p:cxnSp>
          <p:nvCxnSpPr>
            <p:cNvPr id="17" name="מחבר חץ ישר 16"/>
            <p:cNvCxnSpPr>
              <a:stCxn id="16" idx="3"/>
            </p:cNvCxnSpPr>
            <p:nvPr/>
          </p:nvCxnSpPr>
          <p:spPr>
            <a:xfrm>
              <a:off x="3004447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אליפסה 17"/>
            <p:cNvSpPr/>
            <p:nvPr/>
          </p:nvSpPr>
          <p:spPr>
            <a:xfrm>
              <a:off x="664020" y="3403916"/>
              <a:ext cx="751114" cy="520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lst</a:t>
              </a:r>
              <a:endParaRPr lang="he-IL" dirty="0"/>
            </a:p>
          </p:txBody>
        </p:sp>
        <p:cxnSp>
          <p:nvCxnSpPr>
            <p:cNvPr id="19" name="מחבר חץ ישר 18"/>
            <p:cNvCxnSpPr>
              <a:stCxn id="18" idx="6"/>
              <a:endCxn id="7" idx="1"/>
            </p:cNvCxnSpPr>
            <p:nvPr/>
          </p:nvCxnSpPr>
          <p:spPr>
            <a:xfrm flipV="1">
              <a:off x="1415134" y="3653449"/>
              <a:ext cx="337460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קבוצה 21"/>
          <p:cNvGrpSpPr/>
          <p:nvPr/>
        </p:nvGrpSpPr>
        <p:grpSpPr>
          <a:xfrm>
            <a:off x="1567828" y="5268146"/>
            <a:ext cx="1082251" cy="835807"/>
            <a:chOff x="7661253" y="4080681"/>
            <a:chExt cx="1082251" cy="835807"/>
          </a:xfrm>
        </p:grpSpPr>
        <p:sp>
          <p:nvSpPr>
            <p:cNvPr id="23" name="אליפסה 22"/>
            <p:cNvSpPr/>
            <p:nvPr/>
          </p:nvSpPr>
          <p:spPr>
            <a:xfrm>
              <a:off x="7661253" y="4412453"/>
              <a:ext cx="1082251" cy="50403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2000" b="1" dirty="0" smtClean="0"/>
                <a:t>start</a:t>
              </a:r>
              <a:endParaRPr lang="he-IL" sz="2000" b="1" dirty="0"/>
            </a:p>
          </p:txBody>
        </p:sp>
        <p:cxnSp>
          <p:nvCxnSpPr>
            <p:cNvPr id="24" name="מחבר חץ ישר 23"/>
            <p:cNvCxnSpPr>
              <a:stCxn id="23" idx="0"/>
            </p:cNvCxnSpPr>
            <p:nvPr/>
          </p:nvCxnSpPr>
          <p:spPr>
            <a:xfrm flipH="1" flipV="1">
              <a:off x="8202378" y="4080681"/>
              <a:ext cx="1" cy="33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5" name="קבוצה 24"/>
          <p:cNvGrpSpPr/>
          <p:nvPr/>
        </p:nvGrpSpPr>
        <p:grpSpPr>
          <a:xfrm>
            <a:off x="199894" y="2775403"/>
            <a:ext cx="1082251" cy="835807"/>
            <a:chOff x="7661253" y="4080681"/>
            <a:chExt cx="1082251" cy="835807"/>
          </a:xfrm>
        </p:grpSpPr>
        <p:sp>
          <p:nvSpPr>
            <p:cNvPr id="26" name="אליפסה 25"/>
            <p:cNvSpPr/>
            <p:nvPr/>
          </p:nvSpPr>
          <p:spPr>
            <a:xfrm>
              <a:off x="7661253" y="4412453"/>
              <a:ext cx="1082251" cy="5040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2000" b="1" dirty="0" smtClean="0"/>
                <a:t>place</a:t>
              </a:r>
              <a:endParaRPr lang="he-IL" sz="2000" b="1" dirty="0"/>
            </a:p>
          </p:txBody>
        </p:sp>
        <p:cxnSp>
          <p:nvCxnSpPr>
            <p:cNvPr id="27" name="מחבר חץ ישר 26"/>
            <p:cNvCxnSpPr>
              <a:stCxn id="26" idx="0"/>
            </p:cNvCxnSpPr>
            <p:nvPr/>
          </p:nvCxnSpPr>
          <p:spPr>
            <a:xfrm flipH="1" flipV="1">
              <a:off x="8202378" y="4080681"/>
              <a:ext cx="1" cy="33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8" name="קבוצה 27"/>
          <p:cNvGrpSpPr/>
          <p:nvPr/>
        </p:nvGrpSpPr>
        <p:grpSpPr>
          <a:xfrm>
            <a:off x="1689844" y="3999342"/>
            <a:ext cx="1096306" cy="752992"/>
            <a:chOff x="7421341" y="4534055"/>
            <a:chExt cx="1271669" cy="878334"/>
          </a:xfrm>
        </p:grpSpPr>
        <p:sp>
          <p:nvSpPr>
            <p:cNvPr id="29" name="אליפסה 28"/>
            <p:cNvSpPr/>
            <p:nvPr/>
          </p:nvSpPr>
          <p:spPr>
            <a:xfrm>
              <a:off x="7421341" y="4534055"/>
              <a:ext cx="1271669" cy="50403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2000" b="1" dirty="0" smtClean="0"/>
                <a:t>temp</a:t>
              </a:r>
              <a:endParaRPr lang="he-IL" sz="2000" b="1" dirty="0"/>
            </a:p>
          </p:txBody>
        </p:sp>
        <p:cxnSp>
          <p:nvCxnSpPr>
            <p:cNvPr id="30" name="מחבר חץ ישר 29"/>
            <p:cNvCxnSpPr/>
            <p:nvPr/>
          </p:nvCxnSpPr>
          <p:spPr>
            <a:xfrm>
              <a:off x="8018612" y="5102539"/>
              <a:ext cx="0" cy="30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</p:grpSp>
      <p:sp>
        <p:nvSpPr>
          <p:cNvPr id="35" name="פינה מקופלת 34"/>
          <p:cNvSpPr/>
          <p:nvPr/>
        </p:nvSpPr>
        <p:spPr>
          <a:xfrm>
            <a:off x="1028106" y="285432"/>
            <a:ext cx="794657" cy="61872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en-US" b="1" dirty="0" smtClean="0"/>
              <a:t>Sum</a:t>
            </a:r>
          </a:p>
          <a:p>
            <a:pPr algn="ctr"/>
            <a:r>
              <a:rPr lang="en-US" b="1" dirty="0"/>
              <a:t>0</a:t>
            </a:r>
            <a:endParaRPr lang="he-IL" b="1" dirty="0"/>
          </a:p>
        </p:txBody>
      </p:sp>
      <p:sp>
        <p:nvSpPr>
          <p:cNvPr id="36" name="מסגרת משופעת 35"/>
          <p:cNvSpPr/>
          <p:nvPr/>
        </p:nvSpPr>
        <p:spPr>
          <a:xfrm>
            <a:off x="338542" y="1339744"/>
            <a:ext cx="1057105" cy="877043"/>
          </a:xfrm>
          <a:prstGeom prst="beve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Max</a:t>
            </a:r>
          </a:p>
          <a:p>
            <a:pPr algn="ctr"/>
            <a:r>
              <a:rPr lang="en-US" dirty="0" smtClean="0"/>
              <a:t>-1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4170924" y="4095557"/>
            <a:ext cx="723215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מהי החוליה האחרונה ש </a:t>
            </a:r>
            <a:r>
              <a:rPr lang="en-US" sz="2400" dirty="0" smtClean="0"/>
              <a:t>start</a:t>
            </a:r>
            <a:r>
              <a:rPr lang="he-IL" sz="2400" dirty="0" smtClean="0"/>
              <a:t> יגיע אליה  וידע שסיים ?  </a:t>
            </a:r>
            <a:endParaRPr lang="he-IL" sz="2400" dirty="0"/>
          </a:p>
        </p:txBody>
      </p:sp>
      <p:sp>
        <p:nvSpPr>
          <p:cNvPr id="38" name="חץ למעלה 37"/>
          <p:cNvSpPr/>
          <p:nvPr/>
        </p:nvSpPr>
        <p:spPr>
          <a:xfrm>
            <a:off x="4392687" y="5288242"/>
            <a:ext cx="369520" cy="56880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פינה מקופלת 38"/>
          <p:cNvSpPr/>
          <p:nvPr/>
        </p:nvSpPr>
        <p:spPr>
          <a:xfrm>
            <a:off x="1991493" y="295479"/>
            <a:ext cx="794657" cy="61872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en-US" b="1" dirty="0" smtClean="0"/>
              <a:t>count</a:t>
            </a:r>
          </a:p>
          <a:p>
            <a:pPr algn="ctr"/>
            <a:r>
              <a:rPr lang="en-US" b="1" dirty="0"/>
              <a:t>0</a:t>
            </a:r>
            <a:endParaRPr lang="he-IL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140831" y="6103953"/>
            <a:ext cx="42746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 בסיום נחזיר את </a:t>
            </a:r>
            <a:r>
              <a:rPr lang="en-US" sz="2400" dirty="0" smtClean="0"/>
              <a:t>place</a:t>
            </a:r>
            <a:r>
              <a:rPr lang="he-IL" sz="2400" dirty="0" smtClean="0"/>
              <a:t>. בסדר ?</a:t>
            </a:r>
            <a:endParaRPr lang="he-IL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648816" y="6356800"/>
            <a:ext cx="42746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 לא, יש להחזיר רק את </a:t>
            </a:r>
            <a:r>
              <a:rPr lang="he-IL" sz="2400" dirty="0" err="1" smtClean="0"/>
              <a:t>הסידרה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43284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0.1237 0.0057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5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7265 0.0025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0.06211 0.0090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38" grpId="0" animBg="1"/>
      <p:bldP spid="39" grpId="0" animBg="1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856018" y="138267"/>
            <a:ext cx="1946551" cy="720000"/>
          </a:xfrm>
        </p:spPr>
        <p:txBody>
          <a:bodyPr/>
          <a:lstStyle/>
          <a:p>
            <a:r>
              <a:rPr lang="he-IL" dirty="0" smtClean="0"/>
              <a:t>המשך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quarter" idx="3"/>
          </p:nvPr>
        </p:nvSpPr>
        <p:spPr>
          <a:xfrm>
            <a:off x="6531428" y="379696"/>
            <a:ext cx="3078665" cy="237142"/>
          </a:xfrm>
        </p:spPr>
        <p:txBody>
          <a:bodyPr/>
          <a:lstStyle/>
          <a:p>
            <a:r>
              <a:rPr lang="he-IL" dirty="0" smtClean="0"/>
              <a:t>בדיקת סידרה</a:t>
            </a:r>
            <a:endParaRPr lang="he-IL" dirty="0"/>
          </a:p>
        </p:txBody>
      </p:sp>
      <p:grpSp>
        <p:nvGrpSpPr>
          <p:cNvPr id="6" name="קבוצה 5"/>
          <p:cNvGrpSpPr/>
          <p:nvPr/>
        </p:nvGrpSpPr>
        <p:grpSpPr>
          <a:xfrm>
            <a:off x="361794" y="5244716"/>
            <a:ext cx="5497288" cy="530884"/>
            <a:chOff x="664020" y="3403077"/>
            <a:chExt cx="5497288" cy="530884"/>
          </a:xfrm>
        </p:grpSpPr>
        <p:sp>
          <p:nvSpPr>
            <p:cNvPr id="7" name="מלבן 6"/>
            <p:cNvSpPr/>
            <p:nvPr/>
          </p:nvSpPr>
          <p:spPr>
            <a:xfrm>
              <a:off x="1752594" y="3403077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8</a:t>
              </a:r>
              <a:endParaRPr lang="he-IL" dirty="0"/>
            </a:p>
          </p:txBody>
        </p:sp>
        <p:cxnSp>
          <p:nvCxnSpPr>
            <p:cNvPr id="8" name="מחבר חץ ישר 7"/>
            <p:cNvCxnSpPr>
              <a:stCxn id="7" idx="3"/>
            </p:cNvCxnSpPr>
            <p:nvPr/>
          </p:nvCxnSpPr>
          <p:spPr>
            <a:xfrm>
              <a:off x="2275109" y="3653449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מלבן 8"/>
            <p:cNvSpPr/>
            <p:nvPr/>
          </p:nvSpPr>
          <p:spPr>
            <a:xfrm>
              <a:off x="4800589" y="3413123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</a:t>
              </a:r>
              <a:endParaRPr lang="he-IL" dirty="0"/>
            </a:p>
          </p:txBody>
        </p:sp>
        <p:sp>
          <p:nvSpPr>
            <p:cNvPr id="10" name="מלבן 9"/>
            <p:cNvSpPr/>
            <p:nvPr/>
          </p:nvSpPr>
          <p:spPr>
            <a:xfrm>
              <a:off x="5638793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8</a:t>
              </a:r>
              <a:endParaRPr lang="he-IL" dirty="0"/>
            </a:p>
          </p:txBody>
        </p:sp>
        <p:cxnSp>
          <p:nvCxnSpPr>
            <p:cNvPr id="11" name="מחבר חץ ישר 10"/>
            <p:cNvCxnSpPr>
              <a:stCxn id="9" idx="3"/>
              <a:endCxn id="10" idx="1"/>
            </p:cNvCxnSpPr>
            <p:nvPr/>
          </p:nvCxnSpPr>
          <p:spPr>
            <a:xfrm>
              <a:off x="5323104" y="3663495"/>
              <a:ext cx="315689" cy="200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מלבן 11"/>
            <p:cNvSpPr/>
            <p:nvPr/>
          </p:nvSpPr>
          <p:spPr>
            <a:xfrm>
              <a:off x="4060363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6</a:t>
              </a:r>
              <a:endParaRPr lang="he-IL" dirty="0"/>
            </a:p>
          </p:txBody>
        </p:sp>
        <p:cxnSp>
          <p:nvCxnSpPr>
            <p:cNvPr id="13" name="מחבר חץ ישר 12"/>
            <p:cNvCxnSpPr>
              <a:stCxn id="12" idx="3"/>
            </p:cNvCxnSpPr>
            <p:nvPr/>
          </p:nvCxnSpPr>
          <p:spPr>
            <a:xfrm>
              <a:off x="4582878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מלבן 13"/>
            <p:cNvSpPr/>
            <p:nvPr/>
          </p:nvSpPr>
          <p:spPr>
            <a:xfrm>
              <a:off x="3254829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9</a:t>
              </a:r>
              <a:endParaRPr lang="he-IL" dirty="0"/>
            </a:p>
          </p:txBody>
        </p:sp>
        <p:cxnSp>
          <p:nvCxnSpPr>
            <p:cNvPr id="15" name="מחבר חץ ישר 14"/>
            <p:cNvCxnSpPr>
              <a:stCxn id="14" idx="3"/>
            </p:cNvCxnSpPr>
            <p:nvPr/>
          </p:nvCxnSpPr>
          <p:spPr>
            <a:xfrm>
              <a:off x="3777344" y="3683590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מלבן 15"/>
            <p:cNvSpPr/>
            <p:nvPr/>
          </p:nvSpPr>
          <p:spPr>
            <a:xfrm>
              <a:off x="2481932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</a:t>
              </a:r>
              <a:endParaRPr lang="he-IL" dirty="0"/>
            </a:p>
          </p:txBody>
        </p:sp>
        <p:cxnSp>
          <p:nvCxnSpPr>
            <p:cNvPr id="17" name="מחבר חץ ישר 16"/>
            <p:cNvCxnSpPr>
              <a:stCxn id="16" idx="3"/>
            </p:cNvCxnSpPr>
            <p:nvPr/>
          </p:nvCxnSpPr>
          <p:spPr>
            <a:xfrm>
              <a:off x="3004447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אליפסה 17"/>
            <p:cNvSpPr/>
            <p:nvPr/>
          </p:nvSpPr>
          <p:spPr>
            <a:xfrm>
              <a:off x="664020" y="3403916"/>
              <a:ext cx="751114" cy="520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lst</a:t>
              </a:r>
              <a:endParaRPr lang="he-IL" dirty="0"/>
            </a:p>
          </p:txBody>
        </p:sp>
        <p:cxnSp>
          <p:nvCxnSpPr>
            <p:cNvPr id="19" name="מחבר חץ ישר 18"/>
            <p:cNvCxnSpPr>
              <a:stCxn id="18" idx="6"/>
              <a:endCxn id="7" idx="1"/>
            </p:cNvCxnSpPr>
            <p:nvPr/>
          </p:nvCxnSpPr>
          <p:spPr>
            <a:xfrm flipV="1">
              <a:off x="1415134" y="3653449"/>
              <a:ext cx="337460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קבוצה 19"/>
          <p:cNvGrpSpPr/>
          <p:nvPr/>
        </p:nvGrpSpPr>
        <p:grpSpPr>
          <a:xfrm>
            <a:off x="1112908" y="5703550"/>
            <a:ext cx="1082251" cy="835807"/>
            <a:chOff x="7443499" y="3557917"/>
            <a:chExt cx="1082251" cy="835807"/>
          </a:xfrm>
        </p:grpSpPr>
        <p:sp>
          <p:nvSpPr>
            <p:cNvPr id="21" name="אליפסה 20"/>
            <p:cNvSpPr/>
            <p:nvPr/>
          </p:nvSpPr>
          <p:spPr>
            <a:xfrm>
              <a:off x="7443499" y="3889689"/>
              <a:ext cx="1082251" cy="50403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2000" b="1" dirty="0" smtClean="0"/>
                <a:t>start</a:t>
              </a:r>
              <a:endParaRPr lang="he-IL" sz="2000" b="1" dirty="0"/>
            </a:p>
          </p:txBody>
        </p:sp>
        <p:cxnSp>
          <p:nvCxnSpPr>
            <p:cNvPr id="22" name="מחבר חץ ישר 21"/>
            <p:cNvCxnSpPr>
              <a:stCxn id="21" idx="0"/>
            </p:cNvCxnSpPr>
            <p:nvPr/>
          </p:nvCxnSpPr>
          <p:spPr>
            <a:xfrm flipH="1" flipV="1">
              <a:off x="7984624" y="3557917"/>
              <a:ext cx="1" cy="33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3" name="קבוצה 22"/>
          <p:cNvGrpSpPr/>
          <p:nvPr/>
        </p:nvGrpSpPr>
        <p:grpSpPr>
          <a:xfrm>
            <a:off x="1130935" y="4467097"/>
            <a:ext cx="1030987" cy="752992"/>
            <a:chOff x="7421341" y="4534055"/>
            <a:chExt cx="1271669" cy="878334"/>
          </a:xfrm>
        </p:grpSpPr>
        <p:sp>
          <p:nvSpPr>
            <p:cNvPr id="24" name="אליפסה 23"/>
            <p:cNvSpPr/>
            <p:nvPr/>
          </p:nvSpPr>
          <p:spPr>
            <a:xfrm>
              <a:off x="7421341" y="4534055"/>
              <a:ext cx="1271669" cy="50403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2000" b="1" dirty="0" smtClean="0"/>
                <a:t>temp</a:t>
              </a:r>
              <a:endParaRPr lang="he-IL" sz="2000" b="1" dirty="0"/>
            </a:p>
          </p:txBody>
        </p:sp>
        <p:cxnSp>
          <p:nvCxnSpPr>
            <p:cNvPr id="25" name="מחבר חץ ישר 24"/>
            <p:cNvCxnSpPr/>
            <p:nvPr/>
          </p:nvCxnSpPr>
          <p:spPr>
            <a:xfrm>
              <a:off x="8018612" y="5102539"/>
              <a:ext cx="0" cy="30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</p:grpSp>
      <p:sp>
        <p:nvSpPr>
          <p:cNvPr id="26" name="פינה מקופלת 25"/>
          <p:cNvSpPr/>
          <p:nvPr/>
        </p:nvSpPr>
        <p:spPr>
          <a:xfrm>
            <a:off x="6920984" y="1582293"/>
            <a:ext cx="794657" cy="61872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en-US" b="1" dirty="0" smtClean="0"/>
              <a:t>Sum</a:t>
            </a:r>
          </a:p>
          <a:p>
            <a:pPr algn="ctr"/>
            <a:r>
              <a:rPr lang="en-US" b="1" dirty="0"/>
              <a:t>0</a:t>
            </a:r>
            <a:endParaRPr lang="he-IL" b="1" dirty="0"/>
          </a:p>
        </p:txBody>
      </p:sp>
      <p:sp>
        <p:nvSpPr>
          <p:cNvPr id="27" name="מסגרת משופעת 26"/>
          <p:cNvSpPr/>
          <p:nvPr/>
        </p:nvSpPr>
        <p:spPr>
          <a:xfrm>
            <a:off x="5746466" y="1453133"/>
            <a:ext cx="1057105" cy="877043"/>
          </a:xfrm>
          <a:prstGeom prst="beve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Max</a:t>
            </a:r>
          </a:p>
          <a:p>
            <a:pPr algn="ctr"/>
            <a:r>
              <a:rPr lang="en-US" dirty="0" smtClean="0"/>
              <a:t>-1</a:t>
            </a:r>
            <a:endParaRPr lang="he-IL" dirty="0"/>
          </a:p>
        </p:txBody>
      </p:sp>
      <p:sp>
        <p:nvSpPr>
          <p:cNvPr id="28" name="פינה מקופלת 27"/>
          <p:cNvSpPr/>
          <p:nvPr/>
        </p:nvSpPr>
        <p:spPr>
          <a:xfrm>
            <a:off x="7963993" y="1582292"/>
            <a:ext cx="794657" cy="61872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en-US" b="1" dirty="0" smtClean="0"/>
              <a:t>count</a:t>
            </a:r>
          </a:p>
          <a:p>
            <a:pPr algn="ctr"/>
            <a:r>
              <a:rPr lang="en-US" b="1" dirty="0"/>
              <a:t>0</a:t>
            </a:r>
            <a:endParaRPr lang="he-IL" b="1" dirty="0"/>
          </a:p>
        </p:txBody>
      </p:sp>
      <p:sp>
        <p:nvSpPr>
          <p:cNvPr id="29" name="פינה מקופלת 28"/>
          <p:cNvSpPr/>
          <p:nvPr/>
        </p:nvSpPr>
        <p:spPr>
          <a:xfrm>
            <a:off x="6947367" y="1644704"/>
            <a:ext cx="794657" cy="61872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en-US" b="1" dirty="0" smtClean="0"/>
              <a:t>Sum</a:t>
            </a:r>
          </a:p>
          <a:p>
            <a:pPr algn="ctr"/>
            <a:r>
              <a:rPr lang="en-US" b="1" dirty="0" smtClean="0"/>
              <a:t>8</a:t>
            </a:r>
            <a:endParaRPr lang="he-IL" b="1" dirty="0"/>
          </a:p>
        </p:txBody>
      </p:sp>
      <p:sp>
        <p:nvSpPr>
          <p:cNvPr id="30" name="פינה מקופלת 29"/>
          <p:cNvSpPr/>
          <p:nvPr/>
        </p:nvSpPr>
        <p:spPr>
          <a:xfrm>
            <a:off x="7016909" y="1694737"/>
            <a:ext cx="794657" cy="566746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en-US" b="1" dirty="0" smtClean="0"/>
              <a:t>Sum</a:t>
            </a:r>
          </a:p>
          <a:p>
            <a:pPr algn="ctr"/>
            <a:r>
              <a:rPr lang="en-US" b="1" dirty="0" smtClean="0"/>
              <a:t>10</a:t>
            </a:r>
            <a:endParaRPr lang="he-IL" b="1" dirty="0"/>
          </a:p>
        </p:txBody>
      </p:sp>
      <p:sp>
        <p:nvSpPr>
          <p:cNvPr id="31" name="פינה מקופלת 30"/>
          <p:cNvSpPr/>
          <p:nvPr/>
        </p:nvSpPr>
        <p:spPr>
          <a:xfrm>
            <a:off x="6930284" y="1695850"/>
            <a:ext cx="794657" cy="61872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en-US" b="1" dirty="0" smtClean="0"/>
              <a:t>Sum</a:t>
            </a:r>
          </a:p>
          <a:p>
            <a:pPr algn="ctr"/>
            <a:r>
              <a:rPr lang="en-US" b="1" dirty="0" smtClean="0"/>
              <a:t>19</a:t>
            </a:r>
            <a:endParaRPr lang="he-IL" b="1" dirty="0"/>
          </a:p>
        </p:txBody>
      </p:sp>
      <p:sp>
        <p:nvSpPr>
          <p:cNvPr id="32" name="פינה מקופלת 31"/>
          <p:cNvSpPr/>
          <p:nvPr/>
        </p:nvSpPr>
        <p:spPr>
          <a:xfrm>
            <a:off x="7943053" y="1591847"/>
            <a:ext cx="794657" cy="61872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en-US" b="1" dirty="0" smtClean="0"/>
              <a:t>count</a:t>
            </a:r>
          </a:p>
          <a:p>
            <a:pPr algn="ctr"/>
            <a:r>
              <a:rPr lang="en-US" b="1" dirty="0" smtClean="0"/>
              <a:t>1</a:t>
            </a:r>
            <a:endParaRPr lang="he-IL" b="1" dirty="0"/>
          </a:p>
        </p:txBody>
      </p:sp>
      <p:sp>
        <p:nvSpPr>
          <p:cNvPr id="33" name="פינה מקופלת 32"/>
          <p:cNvSpPr/>
          <p:nvPr/>
        </p:nvSpPr>
        <p:spPr>
          <a:xfrm>
            <a:off x="7930563" y="1697323"/>
            <a:ext cx="794657" cy="61872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en-US" b="1" dirty="0" smtClean="0"/>
              <a:t>count</a:t>
            </a:r>
          </a:p>
          <a:p>
            <a:pPr algn="ctr"/>
            <a:r>
              <a:rPr lang="en-US" b="1" dirty="0" smtClean="0"/>
              <a:t>2</a:t>
            </a:r>
            <a:endParaRPr lang="he-IL" b="1" dirty="0"/>
          </a:p>
        </p:txBody>
      </p:sp>
      <p:sp>
        <p:nvSpPr>
          <p:cNvPr id="34" name="פינה מקופלת 33"/>
          <p:cNvSpPr/>
          <p:nvPr/>
        </p:nvSpPr>
        <p:spPr>
          <a:xfrm>
            <a:off x="7953523" y="1760225"/>
            <a:ext cx="794657" cy="61872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en-US" b="1" dirty="0" smtClean="0"/>
              <a:t>count</a:t>
            </a:r>
          </a:p>
          <a:p>
            <a:pPr algn="ctr"/>
            <a:r>
              <a:rPr lang="en-US" b="1" dirty="0" smtClean="0"/>
              <a:t>3</a:t>
            </a:r>
            <a:endParaRPr lang="he-IL" b="1" dirty="0"/>
          </a:p>
        </p:txBody>
      </p:sp>
      <p:sp>
        <p:nvSpPr>
          <p:cNvPr id="36" name="מסגרת משופעת 35"/>
          <p:cNvSpPr/>
          <p:nvPr/>
        </p:nvSpPr>
        <p:spPr>
          <a:xfrm>
            <a:off x="5765680" y="1515542"/>
            <a:ext cx="1057105" cy="877043"/>
          </a:xfrm>
          <a:prstGeom prst="beve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Max</a:t>
            </a:r>
          </a:p>
          <a:p>
            <a:pPr algn="ctr"/>
            <a:r>
              <a:rPr lang="en-US" dirty="0" smtClean="0"/>
              <a:t>19</a:t>
            </a:r>
            <a:endParaRPr lang="he-IL" dirty="0"/>
          </a:p>
        </p:txBody>
      </p:sp>
      <p:grpSp>
        <p:nvGrpSpPr>
          <p:cNvPr id="37" name="קבוצה 36"/>
          <p:cNvGrpSpPr/>
          <p:nvPr/>
        </p:nvGrpSpPr>
        <p:grpSpPr>
          <a:xfrm>
            <a:off x="909242" y="5738651"/>
            <a:ext cx="1082251" cy="835807"/>
            <a:chOff x="7661253" y="4080681"/>
            <a:chExt cx="1082251" cy="835807"/>
          </a:xfrm>
        </p:grpSpPr>
        <p:sp>
          <p:nvSpPr>
            <p:cNvPr id="38" name="אליפסה 37"/>
            <p:cNvSpPr/>
            <p:nvPr/>
          </p:nvSpPr>
          <p:spPr>
            <a:xfrm>
              <a:off x="7661253" y="4412453"/>
              <a:ext cx="1082251" cy="5040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2000" b="1" dirty="0" smtClean="0"/>
                <a:t>place</a:t>
              </a:r>
              <a:endParaRPr lang="he-IL" sz="2000" b="1" dirty="0"/>
            </a:p>
          </p:txBody>
        </p:sp>
        <p:cxnSp>
          <p:nvCxnSpPr>
            <p:cNvPr id="39" name="מחבר חץ ישר 38"/>
            <p:cNvCxnSpPr>
              <a:stCxn id="38" idx="0"/>
            </p:cNvCxnSpPr>
            <p:nvPr/>
          </p:nvCxnSpPr>
          <p:spPr>
            <a:xfrm flipH="1" flipV="1">
              <a:off x="8202378" y="4080681"/>
              <a:ext cx="1" cy="33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0" name="קבוצה 39"/>
          <p:cNvGrpSpPr/>
          <p:nvPr/>
        </p:nvGrpSpPr>
        <p:grpSpPr>
          <a:xfrm>
            <a:off x="1986514" y="4542033"/>
            <a:ext cx="952422" cy="752992"/>
            <a:chOff x="7421341" y="4534055"/>
            <a:chExt cx="1271669" cy="878334"/>
          </a:xfrm>
        </p:grpSpPr>
        <p:sp>
          <p:nvSpPr>
            <p:cNvPr id="41" name="אליפסה 40"/>
            <p:cNvSpPr/>
            <p:nvPr/>
          </p:nvSpPr>
          <p:spPr>
            <a:xfrm>
              <a:off x="7421341" y="4534055"/>
              <a:ext cx="1271669" cy="50403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2000" b="1" dirty="0" smtClean="0"/>
                <a:t>temp</a:t>
              </a:r>
              <a:endParaRPr lang="he-IL" sz="2000" b="1" dirty="0"/>
            </a:p>
          </p:txBody>
        </p:sp>
        <p:cxnSp>
          <p:nvCxnSpPr>
            <p:cNvPr id="42" name="מחבר חץ ישר 41"/>
            <p:cNvCxnSpPr/>
            <p:nvPr/>
          </p:nvCxnSpPr>
          <p:spPr>
            <a:xfrm>
              <a:off x="8018612" y="5102539"/>
              <a:ext cx="0" cy="30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</p:grpSp>
      <p:grpSp>
        <p:nvGrpSpPr>
          <p:cNvPr id="43" name="קבוצה 42"/>
          <p:cNvGrpSpPr/>
          <p:nvPr/>
        </p:nvGrpSpPr>
        <p:grpSpPr>
          <a:xfrm>
            <a:off x="2737649" y="4521865"/>
            <a:ext cx="952422" cy="752992"/>
            <a:chOff x="7421341" y="4534055"/>
            <a:chExt cx="1271669" cy="878334"/>
          </a:xfrm>
        </p:grpSpPr>
        <p:sp>
          <p:nvSpPr>
            <p:cNvPr id="44" name="אליפסה 43"/>
            <p:cNvSpPr/>
            <p:nvPr/>
          </p:nvSpPr>
          <p:spPr>
            <a:xfrm>
              <a:off x="7421341" y="4534055"/>
              <a:ext cx="1271669" cy="50403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2000" b="1" dirty="0" smtClean="0"/>
                <a:t>temp</a:t>
              </a:r>
              <a:endParaRPr lang="he-IL" sz="2000" b="1" dirty="0"/>
            </a:p>
          </p:txBody>
        </p:sp>
        <p:cxnSp>
          <p:nvCxnSpPr>
            <p:cNvPr id="45" name="מחבר חץ ישר 44"/>
            <p:cNvCxnSpPr/>
            <p:nvPr/>
          </p:nvCxnSpPr>
          <p:spPr>
            <a:xfrm>
              <a:off x="8018612" y="5102539"/>
              <a:ext cx="0" cy="30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</p:grpSp>
      <p:grpSp>
        <p:nvGrpSpPr>
          <p:cNvPr id="46" name="קבוצה 45"/>
          <p:cNvGrpSpPr/>
          <p:nvPr/>
        </p:nvGrpSpPr>
        <p:grpSpPr>
          <a:xfrm>
            <a:off x="3597493" y="4532752"/>
            <a:ext cx="952422" cy="752992"/>
            <a:chOff x="7421341" y="4534055"/>
            <a:chExt cx="1271669" cy="878334"/>
          </a:xfrm>
        </p:grpSpPr>
        <p:sp>
          <p:nvSpPr>
            <p:cNvPr id="47" name="אליפסה 46"/>
            <p:cNvSpPr/>
            <p:nvPr/>
          </p:nvSpPr>
          <p:spPr>
            <a:xfrm>
              <a:off x="7421341" y="4534055"/>
              <a:ext cx="1271669" cy="50403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2000" b="1" dirty="0" smtClean="0"/>
                <a:t>temp</a:t>
              </a:r>
              <a:endParaRPr lang="he-IL" sz="2000" b="1" dirty="0"/>
            </a:p>
          </p:txBody>
        </p:sp>
        <p:cxnSp>
          <p:nvCxnSpPr>
            <p:cNvPr id="48" name="מחבר חץ ישר 47"/>
            <p:cNvCxnSpPr/>
            <p:nvPr/>
          </p:nvCxnSpPr>
          <p:spPr>
            <a:xfrm>
              <a:off x="8018612" y="5102539"/>
              <a:ext cx="0" cy="30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</p:grpSp>
      <p:grpSp>
        <p:nvGrpSpPr>
          <p:cNvPr id="49" name="קבוצה 48"/>
          <p:cNvGrpSpPr/>
          <p:nvPr/>
        </p:nvGrpSpPr>
        <p:grpSpPr>
          <a:xfrm>
            <a:off x="3498336" y="5738651"/>
            <a:ext cx="1082251" cy="835807"/>
            <a:chOff x="7661253" y="4080681"/>
            <a:chExt cx="1082251" cy="835807"/>
          </a:xfrm>
        </p:grpSpPr>
        <p:sp>
          <p:nvSpPr>
            <p:cNvPr id="50" name="אליפסה 49"/>
            <p:cNvSpPr/>
            <p:nvPr/>
          </p:nvSpPr>
          <p:spPr>
            <a:xfrm>
              <a:off x="7661253" y="4412453"/>
              <a:ext cx="1082251" cy="50403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2000" b="1" dirty="0" smtClean="0"/>
                <a:t>start</a:t>
              </a:r>
              <a:endParaRPr lang="he-IL" sz="2000" b="1" dirty="0"/>
            </a:p>
          </p:txBody>
        </p:sp>
        <p:cxnSp>
          <p:nvCxnSpPr>
            <p:cNvPr id="51" name="מחבר חץ ישר 50"/>
            <p:cNvCxnSpPr>
              <a:stCxn id="50" idx="0"/>
            </p:cNvCxnSpPr>
            <p:nvPr/>
          </p:nvCxnSpPr>
          <p:spPr>
            <a:xfrm flipH="1" flipV="1">
              <a:off x="8202378" y="4080681"/>
              <a:ext cx="1" cy="33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2" name="מלבן 51"/>
          <p:cNvSpPr/>
          <p:nvPr/>
        </p:nvSpPr>
        <p:spPr>
          <a:xfrm>
            <a:off x="895466" y="169239"/>
            <a:ext cx="43098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while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(count </a:t>
            </a:r>
            <a:r>
              <a:rPr lang="en-US" dirty="0">
                <a:solidFill>
                  <a:srgbClr val="000000"/>
                </a:solidFill>
              </a:rPr>
              <a:t>&lt; </a:t>
            </a:r>
            <a:r>
              <a:rPr lang="en-US" dirty="0" err="1">
                <a:solidFill>
                  <a:srgbClr val="000000"/>
                </a:solidFill>
              </a:rPr>
              <a:t>num</a:t>
            </a:r>
            <a:r>
              <a:rPr lang="en-US" dirty="0">
                <a:solidFill>
                  <a:srgbClr val="000000"/>
                </a:solidFill>
              </a:rPr>
              <a:t>  )</a:t>
            </a:r>
          </a:p>
          <a:p>
            <a:pPr algn="l" rtl="0"/>
            <a:r>
              <a:rPr lang="he-IL" dirty="0">
                <a:solidFill>
                  <a:srgbClr val="000000"/>
                </a:solidFill>
              </a:rPr>
              <a:t>               </a:t>
            </a:r>
            <a:r>
              <a:rPr lang="he-IL" dirty="0" smtClean="0">
                <a:solidFill>
                  <a:srgbClr val="000000"/>
                </a:solidFill>
              </a:rPr>
              <a:t>}</a:t>
            </a:r>
            <a:endParaRPr lang="he-IL" dirty="0">
              <a:solidFill>
                <a:srgbClr val="000000"/>
              </a:solidFill>
            </a:endParaRPr>
          </a:p>
          <a:p>
            <a:pPr algn="l" rtl="0"/>
            <a:r>
              <a:rPr lang="en-US" dirty="0" smtClean="0">
                <a:solidFill>
                  <a:srgbClr val="000000"/>
                </a:solidFill>
              </a:rPr>
              <a:t>   sum </a:t>
            </a:r>
            <a:r>
              <a:rPr lang="en-US" dirty="0">
                <a:solidFill>
                  <a:srgbClr val="000000"/>
                </a:solidFill>
              </a:rPr>
              <a:t>+= </a:t>
            </a:r>
            <a:r>
              <a:rPr lang="en-US" dirty="0" err="1">
                <a:solidFill>
                  <a:srgbClr val="000000"/>
                </a:solidFill>
              </a:rPr>
              <a:t>temp.GetValue</a:t>
            </a:r>
            <a:r>
              <a:rPr lang="en-US" dirty="0">
                <a:solidFill>
                  <a:srgbClr val="000000"/>
                </a:solidFill>
              </a:rPr>
              <a:t>();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000000"/>
                </a:solidFill>
              </a:rPr>
              <a:t>count</a:t>
            </a:r>
            <a:r>
              <a:rPr lang="en-US" dirty="0">
                <a:solidFill>
                  <a:srgbClr val="000000"/>
                </a:solidFill>
              </a:rPr>
              <a:t>++;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000000"/>
                </a:solidFill>
              </a:rPr>
              <a:t>temp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 err="1">
                <a:solidFill>
                  <a:srgbClr val="000000"/>
                </a:solidFill>
              </a:rPr>
              <a:t>temp.GetNext</a:t>
            </a:r>
            <a:r>
              <a:rPr lang="en-US" dirty="0">
                <a:solidFill>
                  <a:srgbClr val="000000"/>
                </a:solidFill>
              </a:rPr>
              <a:t>();</a:t>
            </a:r>
          </a:p>
          <a:p>
            <a:pPr algn="l" rtl="0"/>
            <a:r>
              <a:rPr lang="he-IL" dirty="0">
                <a:solidFill>
                  <a:srgbClr val="000000"/>
                </a:solidFill>
              </a:rPr>
              <a:t>                </a:t>
            </a:r>
            <a:r>
              <a:rPr lang="he-IL" dirty="0" smtClean="0">
                <a:solidFill>
                  <a:srgbClr val="000000"/>
                </a:solidFill>
              </a:rPr>
              <a:t>{</a:t>
            </a:r>
            <a:endParaRPr lang="he-IL" dirty="0">
              <a:solidFill>
                <a:srgbClr val="000000"/>
              </a:solidFill>
            </a:endParaRPr>
          </a:p>
          <a:p>
            <a:pPr algn="l" rtl="0"/>
            <a:r>
              <a:rPr lang="en-US" dirty="0" smtClean="0">
                <a:solidFill>
                  <a:srgbClr val="0000FF"/>
                </a:solidFill>
              </a:rPr>
              <a:t> if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(sum &gt; max)</a:t>
            </a:r>
          </a:p>
          <a:p>
            <a:pPr algn="l" rtl="0"/>
            <a:r>
              <a:rPr lang="he-IL" dirty="0">
                <a:solidFill>
                  <a:srgbClr val="000000"/>
                </a:solidFill>
              </a:rPr>
              <a:t>                    </a:t>
            </a:r>
            <a:r>
              <a:rPr lang="he-IL" dirty="0" smtClean="0">
                <a:solidFill>
                  <a:srgbClr val="000000"/>
                </a:solidFill>
              </a:rPr>
              <a:t>}</a:t>
            </a:r>
            <a:endParaRPr lang="he-IL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000000"/>
                </a:solidFill>
              </a:rPr>
              <a:t>max </a:t>
            </a:r>
            <a:r>
              <a:rPr lang="en-US" dirty="0">
                <a:solidFill>
                  <a:srgbClr val="000000"/>
                </a:solidFill>
              </a:rPr>
              <a:t>= sum;</a:t>
            </a:r>
          </a:p>
          <a:p>
            <a:pPr algn="l" rtl="0"/>
            <a:r>
              <a:rPr lang="en-US" dirty="0" smtClean="0">
                <a:solidFill>
                  <a:srgbClr val="000000"/>
                </a:solidFill>
              </a:rPr>
              <a:t>  place </a:t>
            </a:r>
            <a:r>
              <a:rPr lang="en-US" dirty="0">
                <a:solidFill>
                  <a:srgbClr val="000000"/>
                </a:solidFill>
              </a:rPr>
              <a:t>= start;</a:t>
            </a:r>
          </a:p>
          <a:p>
            <a:pPr algn="l" rtl="0"/>
            <a:r>
              <a:rPr lang="he-IL" dirty="0">
                <a:solidFill>
                  <a:srgbClr val="000000"/>
                </a:solidFill>
              </a:rPr>
              <a:t>                    </a:t>
            </a:r>
            <a:r>
              <a:rPr lang="he-IL" dirty="0" smtClean="0">
                <a:solidFill>
                  <a:srgbClr val="000000"/>
                </a:solidFill>
              </a:rPr>
              <a:t>{</a:t>
            </a:r>
            <a:endParaRPr lang="he-IL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sum </a:t>
            </a:r>
            <a:r>
              <a:rPr lang="en-US" dirty="0">
                <a:solidFill>
                  <a:srgbClr val="000000"/>
                </a:solidFill>
              </a:rPr>
              <a:t>= 0;</a:t>
            </a:r>
          </a:p>
          <a:p>
            <a:pPr algn="l" rtl="0"/>
            <a:r>
              <a:rPr lang="en-US" dirty="0" smtClean="0">
                <a:solidFill>
                  <a:srgbClr val="000000"/>
                </a:solidFill>
              </a:rPr>
              <a:t>count </a:t>
            </a:r>
            <a:r>
              <a:rPr lang="en-US" dirty="0">
                <a:solidFill>
                  <a:srgbClr val="000000"/>
                </a:solidFill>
              </a:rPr>
              <a:t>= 0;</a:t>
            </a:r>
          </a:p>
          <a:p>
            <a:pPr algn="l" rtl="0"/>
            <a:r>
              <a:rPr lang="en-US" dirty="0" smtClean="0">
                <a:solidFill>
                  <a:srgbClr val="000000"/>
                </a:solidFill>
              </a:rPr>
              <a:t>start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 err="1">
                <a:solidFill>
                  <a:srgbClr val="000000"/>
                </a:solidFill>
              </a:rPr>
              <a:t>start.GetNext</a:t>
            </a:r>
            <a:r>
              <a:rPr lang="en-US" dirty="0">
                <a:solidFill>
                  <a:srgbClr val="000000"/>
                </a:solidFill>
              </a:rPr>
              <a:t>();</a:t>
            </a:r>
          </a:p>
          <a:p>
            <a:pPr algn="l" rtl="0"/>
            <a:r>
              <a:rPr lang="en-US" dirty="0" smtClean="0">
                <a:solidFill>
                  <a:srgbClr val="000000"/>
                </a:solidFill>
              </a:rPr>
              <a:t>temp </a:t>
            </a:r>
            <a:r>
              <a:rPr lang="en-US" dirty="0">
                <a:solidFill>
                  <a:srgbClr val="000000"/>
                </a:solidFill>
              </a:rPr>
              <a:t>= start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  <a:r>
              <a:rPr lang="he-IL" dirty="0" smtClean="0">
                <a:solidFill>
                  <a:srgbClr val="000000"/>
                </a:solidFill>
              </a:rPr>
              <a:t>                </a:t>
            </a:r>
            <a:endParaRPr lang="he-IL" dirty="0"/>
          </a:p>
        </p:txBody>
      </p:sp>
      <p:sp>
        <p:nvSpPr>
          <p:cNvPr id="53" name="פינה מקופלת 52"/>
          <p:cNvSpPr/>
          <p:nvPr/>
        </p:nvSpPr>
        <p:spPr>
          <a:xfrm>
            <a:off x="6921011" y="1703075"/>
            <a:ext cx="794657" cy="61872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en-US" b="1" dirty="0" smtClean="0"/>
              <a:t>Sum</a:t>
            </a:r>
          </a:p>
          <a:p>
            <a:pPr algn="ctr"/>
            <a:r>
              <a:rPr lang="en-US" b="1" dirty="0"/>
              <a:t>0</a:t>
            </a:r>
            <a:endParaRPr lang="he-IL" b="1" dirty="0"/>
          </a:p>
        </p:txBody>
      </p:sp>
      <p:sp>
        <p:nvSpPr>
          <p:cNvPr id="54" name="פינה מקופלת 53"/>
          <p:cNvSpPr/>
          <p:nvPr/>
        </p:nvSpPr>
        <p:spPr>
          <a:xfrm>
            <a:off x="7976820" y="1694737"/>
            <a:ext cx="794657" cy="61872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en-US" b="1" dirty="0" smtClean="0"/>
              <a:t>count</a:t>
            </a:r>
          </a:p>
          <a:p>
            <a:pPr algn="ctr"/>
            <a:r>
              <a:rPr lang="en-US" b="1" dirty="0"/>
              <a:t>0</a:t>
            </a:r>
            <a:endParaRPr lang="he-IL" b="1" dirty="0"/>
          </a:p>
        </p:txBody>
      </p:sp>
      <p:grpSp>
        <p:nvGrpSpPr>
          <p:cNvPr id="55" name="קבוצה 54"/>
          <p:cNvGrpSpPr/>
          <p:nvPr/>
        </p:nvGrpSpPr>
        <p:grpSpPr>
          <a:xfrm>
            <a:off x="1901295" y="5826174"/>
            <a:ext cx="1082251" cy="835807"/>
            <a:chOff x="7661253" y="4080681"/>
            <a:chExt cx="1082251" cy="835807"/>
          </a:xfrm>
        </p:grpSpPr>
        <p:sp>
          <p:nvSpPr>
            <p:cNvPr id="56" name="אליפסה 55"/>
            <p:cNvSpPr/>
            <p:nvPr/>
          </p:nvSpPr>
          <p:spPr>
            <a:xfrm>
              <a:off x="7661253" y="4412453"/>
              <a:ext cx="1082251" cy="50403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2000" b="1" dirty="0" smtClean="0"/>
                <a:t>start</a:t>
              </a:r>
              <a:endParaRPr lang="he-IL" sz="2000" b="1" dirty="0"/>
            </a:p>
          </p:txBody>
        </p:sp>
        <p:cxnSp>
          <p:nvCxnSpPr>
            <p:cNvPr id="57" name="מחבר חץ ישר 56"/>
            <p:cNvCxnSpPr>
              <a:stCxn id="56" idx="0"/>
            </p:cNvCxnSpPr>
            <p:nvPr/>
          </p:nvCxnSpPr>
          <p:spPr>
            <a:xfrm flipH="1" flipV="1">
              <a:off x="8202378" y="4080681"/>
              <a:ext cx="1" cy="33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8" name="קבוצה 57"/>
          <p:cNvGrpSpPr/>
          <p:nvPr/>
        </p:nvGrpSpPr>
        <p:grpSpPr>
          <a:xfrm>
            <a:off x="1991493" y="4512658"/>
            <a:ext cx="952422" cy="752992"/>
            <a:chOff x="7421341" y="4534055"/>
            <a:chExt cx="1271669" cy="878334"/>
          </a:xfrm>
        </p:grpSpPr>
        <p:sp>
          <p:nvSpPr>
            <p:cNvPr id="59" name="אליפסה 58"/>
            <p:cNvSpPr/>
            <p:nvPr/>
          </p:nvSpPr>
          <p:spPr>
            <a:xfrm>
              <a:off x="7421341" y="4534055"/>
              <a:ext cx="1271669" cy="50403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2000" b="1" dirty="0" smtClean="0"/>
                <a:t>temp</a:t>
              </a:r>
              <a:endParaRPr lang="he-IL" sz="2000" b="1" dirty="0"/>
            </a:p>
          </p:txBody>
        </p:sp>
        <p:cxnSp>
          <p:nvCxnSpPr>
            <p:cNvPr id="60" name="מחבר חץ ישר 59"/>
            <p:cNvCxnSpPr/>
            <p:nvPr/>
          </p:nvCxnSpPr>
          <p:spPr>
            <a:xfrm>
              <a:off x="8018612" y="5102539"/>
              <a:ext cx="0" cy="30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</p:grpSp>
      <p:grpSp>
        <p:nvGrpSpPr>
          <p:cNvPr id="61" name="קבוצה 60"/>
          <p:cNvGrpSpPr/>
          <p:nvPr/>
        </p:nvGrpSpPr>
        <p:grpSpPr>
          <a:xfrm>
            <a:off x="3628165" y="4481624"/>
            <a:ext cx="952422" cy="752992"/>
            <a:chOff x="7421341" y="4534055"/>
            <a:chExt cx="1271669" cy="878334"/>
          </a:xfrm>
        </p:grpSpPr>
        <p:sp>
          <p:nvSpPr>
            <p:cNvPr id="62" name="אליפסה 61"/>
            <p:cNvSpPr/>
            <p:nvPr/>
          </p:nvSpPr>
          <p:spPr>
            <a:xfrm>
              <a:off x="7421341" y="4534055"/>
              <a:ext cx="1271669" cy="50403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2000" b="1" dirty="0" smtClean="0"/>
                <a:t>temp</a:t>
              </a:r>
              <a:endParaRPr lang="he-IL" sz="2000" b="1" dirty="0"/>
            </a:p>
          </p:txBody>
        </p:sp>
        <p:cxnSp>
          <p:nvCxnSpPr>
            <p:cNvPr id="63" name="מחבר חץ ישר 62"/>
            <p:cNvCxnSpPr/>
            <p:nvPr/>
          </p:nvCxnSpPr>
          <p:spPr>
            <a:xfrm>
              <a:off x="8018612" y="5102539"/>
              <a:ext cx="0" cy="30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</p:grpSp>
      <p:grpSp>
        <p:nvGrpSpPr>
          <p:cNvPr id="64" name="קבוצה 63"/>
          <p:cNvGrpSpPr/>
          <p:nvPr/>
        </p:nvGrpSpPr>
        <p:grpSpPr>
          <a:xfrm>
            <a:off x="4348628" y="4497390"/>
            <a:ext cx="952422" cy="752992"/>
            <a:chOff x="7421341" y="4534055"/>
            <a:chExt cx="1271669" cy="878334"/>
          </a:xfrm>
        </p:grpSpPr>
        <p:sp>
          <p:nvSpPr>
            <p:cNvPr id="65" name="אליפסה 64"/>
            <p:cNvSpPr/>
            <p:nvPr/>
          </p:nvSpPr>
          <p:spPr>
            <a:xfrm>
              <a:off x="7421341" y="4534055"/>
              <a:ext cx="1271669" cy="50403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2000" b="1" dirty="0" smtClean="0"/>
                <a:t>temp</a:t>
              </a:r>
              <a:endParaRPr lang="he-IL" sz="2000" b="1" dirty="0"/>
            </a:p>
          </p:txBody>
        </p:sp>
        <p:cxnSp>
          <p:nvCxnSpPr>
            <p:cNvPr id="66" name="מחבר חץ ישר 65"/>
            <p:cNvCxnSpPr/>
            <p:nvPr/>
          </p:nvCxnSpPr>
          <p:spPr>
            <a:xfrm>
              <a:off x="8018612" y="5102539"/>
              <a:ext cx="0" cy="30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</p:grpSp>
      <p:sp>
        <p:nvSpPr>
          <p:cNvPr id="67" name="חץ ימינה 66"/>
          <p:cNvSpPr/>
          <p:nvPr/>
        </p:nvSpPr>
        <p:spPr>
          <a:xfrm>
            <a:off x="359287" y="246513"/>
            <a:ext cx="438874" cy="20682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70" name="קבוצה 69"/>
          <p:cNvGrpSpPr/>
          <p:nvPr/>
        </p:nvGrpSpPr>
        <p:grpSpPr>
          <a:xfrm>
            <a:off x="191119" y="757373"/>
            <a:ext cx="741524" cy="724025"/>
            <a:chOff x="371384" y="858267"/>
            <a:chExt cx="741524" cy="724025"/>
          </a:xfrm>
        </p:grpSpPr>
        <p:sp>
          <p:nvSpPr>
            <p:cNvPr id="68" name="חץ ימינה 67"/>
            <p:cNvSpPr/>
            <p:nvPr/>
          </p:nvSpPr>
          <p:spPr>
            <a:xfrm>
              <a:off x="371384" y="1092881"/>
              <a:ext cx="438874" cy="206829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סוגר מסולסל שמאלי 68"/>
            <p:cNvSpPr/>
            <p:nvPr/>
          </p:nvSpPr>
          <p:spPr>
            <a:xfrm>
              <a:off x="778053" y="858267"/>
              <a:ext cx="334855" cy="724025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71" name="קבוצה 70"/>
          <p:cNvGrpSpPr/>
          <p:nvPr/>
        </p:nvGrpSpPr>
        <p:grpSpPr>
          <a:xfrm>
            <a:off x="172253" y="2322210"/>
            <a:ext cx="741524" cy="724025"/>
            <a:chOff x="371384" y="858267"/>
            <a:chExt cx="741524" cy="724025"/>
          </a:xfrm>
        </p:grpSpPr>
        <p:sp>
          <p:nvSpPr>
            <p:cNvPr id="72" name="חץ ימינה 71"/>
            <p:cNvSpPr/>
            <p:nvPr/>
          </p:nvSpPr>
          <p:spPr>
            <a:xfrm>
              <a:off x="371384" y="1092881"/>
              <a:ext cx="438874" cy="206829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סוגר מסולסל שמאלי 72"/>
            <p:cNvSpPr/>
            <p:nvPr/>
          </p:nvSpPr>
          <p:spPr>
            <a:xfrm>
              <a:off x="778053" y="858267"/>
              <a:ext cx="334855" cy="724025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74" name="קבוצה 73"/>
          <p:cNvGrpSpPr/>
          <p:nvPr/>
        </p:nvGrpSpPr>
        <p:grpSpPr>
          <a:xfrm>
            <a:off x="80464" y="3178798"/>
            <a:ext cx="741524" cy="610219"/>
            <a:chOff x="371384" y="858267"/>
            <a:chExt cx="741524" cy="724025"/>
          </a:xfrm>
        </p:grpSpPr>
        <p:sp>
          <p:nvSpPr>
            <p:cNvPr id="75" name="חץ ימינה 74"/>
            <p:cNvSpPr/>
            <p:nvPr/>
          </p:nvSpPr>
          <p:spPr>
            <a:xfrm>
              <a:off x="371384" y="1092881"/>
              <a:ext cx="438874" cy="206829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סוגר מסולסל שמאלי 75"/>
            <p:cNvSpPr/>
            <p:nvPr/>
          </p:nvSpPr>
          <p:spPr>
            <a:xfrm>
              <a:off x="778053" y="858267"/>
              <a:ext cx="334855" cy="724025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77" name="קבוצה 76"/>
          <p:cNvGrpSpPr/>
          <p:nvPr/>
        </p:nvGrpSpPr>
        <p:grpSpPr>
          <a:xfrm>
            <a:off x="148576" y="3856153"/>
            <a:ext cx="741524" cy="517472"/>
            <a:chOff x="371384" y="858267"/>
            <a:chExt cx="741524" cy="724025"/>
          </a:xfrm>
        </p:grpSpPr>
        <p:sp>
          <p:nvSpPr>
            <p:cNvPr id="78" name="חץ ימינה 77"/>
            <p:cNvSpPr/>
            <p:nvPr/>
          </p:nvSpPr>
          <p:spPr>
            <a:xfrm>
              <a:off x="371384" y="1092881"/>
              <a:ext cx="438874" cy="206829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סוגר מסולסל שמאלי 78"/>
            <p:cNvSpPr/>
            <p:nvPr/>
          </p:nvSpPr>
          <p:spPr>
            <a:xfrm>
              <a:off x="778053" y="858267"/>
              <a:ext cx="334855" cy="724025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4903109" y="204437"/>
            <a:ext cx="15248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b="1" dirty="0" err="1" smtClean="0"/>
              <a:t>Num</a:t>
            </a:r>
            <a:r>
              <a:rPr lang="en-US" b="1" dirty="0" smtClean="0"/>
              <a:t>=3</a:t>
            </a:r>
            <a:endParaRPr lang="he-IL" b="1" dirty="0"/>
          </a:p>
        </p:txBody>
      </p:sp>
      <p:sp>
        <p:nvSpPr>
          <p:cNvPr id="81" name="חץ ימינה 80"/>
          <p:cNvSpPr/>
          <p:nvPr/>
        </p:nvSpPr>
        <p:spPr>
          <a:xfrm>
            <a:off x="231789" y="1811350"/>
            <a:ext cx="438874" cy="20682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82" name="קבוצה 81"/>
          <p:cNvGrpSpPr/>
          <p:nvPr/>
        </p:nvGrpSpPr>
        <p:grpSpPr>
          <a:xfrm>
            <a:off x="6080541" y="4542033"/>
            <a:ext cx="952422" cy="752992"/>
            <a:chOff x="7421341" y="4534055"/>
            <a:chExt cx="1271669" cy="878334"/>
          </a:xfrm>
        </p:grpSpPr>
        <p:sp>
          <p:nvSpPr>
            <p:cNvPr id="83" name="אליפסה 82"/>
            <p:cNvSpPr/>
            <p:nvPr/>
          </p:nvSpPr>
          <p:spPr>
            <a:xfrm>
              <a:off x="7421341" y="4534055"/>
              <a:ext cx="1271669" cy="50403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2000" b="1" dirty="0" smtClean="0"/>
                <a:t>temp</a:t>
              </a:r>
              <a:endParaRPr lang="he-IL" sz="2000" b="1" dirty="0"/>
            </a:p>
          </p:txBody>
        </p:sp>
        <p:cxnSp>
          <p:nvCxnSpPr>
            <p:cNvPr id="84" name="מחבר חץ ישר 83"/>
            <p:cNvCxnSpPr/>
            <p:nvPr/>
          </p:nvCxnSpPr>
          <p:spPr>
            <a:xfrm>
              <a:off x="8018612" y="5102539"/>
              <a:ext cx="0" cy="30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</p:grpSp>
      <p:grpSp>
        <p:nvGrpSpPr>
          <p:cNvPr id="85" name="קבוצה 84"/>
          <p:cNvGrpSpPr/>
          <p:nvPr/>
        </p:nvGrpSpPr>
        <p:grpSpPr>
          <a:xfrm>
            <a:off x="5160629" y="4520645"/>
            <a:ext cx="952422" cy="752992"/>
            <a:chOff x="7421341" y="4534055"/>
            <a:chExt cx="1271669" cy="878334"/>
          </a:xfrm>
        </p:grpSpPr>
        <p:sp>
          <p:nvSpPr>
            <p:cNvPr id="86" name="אליפסה 85"/>
            <p:cNvSpPr/>
            <p:nvPr/>
          </p:nvSpPr>
          <p:spPr>
            <a:xfrm>
              <a:off x="7421341" y="4534055"/>
              <a:ext cx="1271669" cy="50403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2000" b="1" dirty="0" smtClean="0"/>
                <a:t>temp</a:t>
              </a:r>
              <a:endParaRPr lang="he-IL" sz="2000" b="1" dirty="0"/>
            </a:p>
          </p:txBody>
        </p:sp>
        <p:cxnSp>
          <p:nvCxnSpPr>
            <p:cNvPr id="87" name="מחבר חץ ישר 86"/>
            <p:cNvCxnSpPr/>
            <p:nvPr/>
          </p:nvCxnSpPr>
          <p:spPr>
            <a:xfrm>
              <a:off x="8018612" y="5102539"/>
              <a:ext cx="0" cy="30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</p:grpSp>
      <p:sp>
        <p:nvSpPr>
          <p:cNvPr id="89" name="פינה מקופלת 88"/>
          <p:cNvSpPr/>
          <p:nvPr/>
        </p:nvSpPr>
        <p:spPr>
          <a:xfrm>
            <a:off x="6968896" y="1688061"/>
            <a:ext cx="794657" cy="61872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en-US" b="1" dirty="0" smtClean="0"/>
              <a:t>Sum</a:t>
            </a:r>
          </a:p>
          <a:p>
            <a:pPr algn="ctr"/>
            <a:r>
              <a:rPr lang="en-US" b="1" dirty="0" smtClean="0"/>
              <a:t>6</a:t>
            </a:r>
            <a:endParaRPr lang="he-IL" b="1" dirty="0"/>
          </a:p>
        </p:txBody>
      </p:sp>
      <p:sp>
        <p:nvSpPr>
          <p:cNvPr id="90" name="פינה מקופלת 89"/>
          <p:cNvSpPr/>
          <p:nvPr/>
        </p:nvSpPr>
        <p:spPr>
          <a:xfrm>
            <a:off x="6981386" y="1660848"/>
            <a:ext cx="794657" cy="61872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en-US" b="1" dirty="0" smtClean="0"/>
              <a:t>Sum</a:t>
            </a:r>
          </a:p>
          <a:p>
            <a:pPr algn="ctr"/>
            <a:r>
              <a:rPr lang="en-US" b="1" dirty="0" smtClean="0"/>
              <a:t>8</a:t>
            </a:r>
            <a:endParaRPr lang="he-IL" b="1" dirty="0"/>
          </a:p>
        </p:txBody>
      </p:sp>
      <p:sp>
        <p:nvSpPr>
          <p:cNvPr id="91" name="פינה מקופלת 90"/>
          <p:cNvSpPr/>
          <p:nvPr/>
        </p:nvSpPr>
        <p:spPr>
          <a:xfrm>
            <a:off x="6993612" y="1653744"/>
            <a:ext cx="794657" cy="61872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en-US" b="1" dirty="0" smtClean="0"/>
              <a:t>Sum</a:t>
            </a:r>
          </a:p>
          <a:p>
            <a:pPr algn="ctr"/>
            <a:r>
              <a:rPr lang="en-US" b="1" dirty="0" smtClean="0"/>
              <a:t>16</a:t>
            </a:r>
            <a:endParaRPr lang="he-IL" b="1" dirty="0"/>
          </a:p>
        </p:txBody>
      </p:sp>
      <p:sp>
        <p:nvSpPr>
          <p:cNvPr id="93" name="פינה מקופלת 92"/>
          <p:cNvSpPr/>
          <p:nvPr/>
        </p:nvSpPr>
        <p:spPr>
          <a:xfrm>
            <a:off x="7984933" y="1703489"/>
            <a:ext cx="794657" cy="61872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en-US" b="1" dirty="0" smtClean="0"/>
              <a:t>count</a:t>
            </a:r>
          </a:p>
          <a:p>
            <a:pPr algn="ctr"/>
            <a:r>
              <a:rPr lang="en-US" b="1" dirty="0" smtClean="0"/>
              <a:t>1</a:t>
            </a:r>
            <a:endParaRPr lang="he-IL" b="1" dirty="0"/>
          </a:p>
        </p:txBody>
      </p:sp>
      <p:sp>
        <p:nvSpPr>
          <p:cNvPr id="94" name="פינה מקופלת 93"/>
          <p:cNvSpPr/>
          <p:nvPr/>
        </p:nvSpPr>
        <p:spPr>
          <a:xfrm>
            <a:off x="8000117" y="1685182"/>
            <a:ext cx="794657" cy="61872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en-US" b="1" dirty="0" smtClean="0"/>
              <a:t>count</a:t>
            </a:r>
          </a:p>
          <a:p>
            <a:pPr algn="ctr"/>
            <a:r>
              <a:rPr lang="en-US" b="1" dirty="0" smtClean="0"/>
              <a:t>2</a:t>
            </a:r>
            <a:endParaRPr lang="he-IL" b="1" dirty="0"/>
          </a:p>
        </p:txBody>
      </p:sp>
      <p:sp>
        <p:nvSpPr>
          <p:cNvPr id="95" name="פינה מקופלת 94"/>
          <p:cNvSpPr/>
          <p:nvPr/>
        </p:nvSpPr>
        <p:spPr>
          <a:xfrm>
            <a:off x="8021210" y="1668749"/>
            <a:ext cx="794657" cy="61872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en-US" b="1" dirty="0" smtClean="0"/>
              <a:t>count</a:t>
            </a:r>
          </a:p>
          <a:p>
            <a:pPr algn="ctr"/>
            <a:r>
              <a:rPr lang="en-US" b="1" dirty="0" smtClean="0"/>
              <a:t>3</a:t>
            </a:r>
            <a:endParaRPr lang="he-IL" b="1" dirty="0"/>
          </a:p>
        </p:txBody>
      </p:sp>
      <p:sp>
        <p:nvSpPr>
          <p:cNvPr id="88" name="פינה מקופלת 87"/>
          <p:cNvSpPr/>
          <p:nvPr/>
        </p:nvSpPr>
        <p:spPr>
          <a:xfrm>
            <a:off x="6985892" y="1685182"/>
            <a:ext cx="794657" cy="61872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en-US" b="1" dirty="0" smtClean="0"/>
              <a:t>Sum</a:t>
            </a:r>
          </a:p>
          <a:p>
            <a:pPr algn="ctr"/>
            <a:r>
              <a:rPr lang="en-US" b="1" dirty="0"/>
              <a:t>0</a:t>
            </a:r>
            <a:endParaRPr lang="he-IL" b="1" dirty="0"/>
          </a:p>
        </p:txBody>
      </p:sp>
      <p:sp>
        <p:nvSpPr>
          <p:cNvPr id="92" name="פינה מקופלת 91"/>
          <p:cNvSpPr/>
          <p:nvPr/>
        </p:nvSpPr>
        <p:spPr>
          <a:xfrm>
            <a:off x="7992004" y="1705685"/>
            <a:ext cx="794657" cy="61872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en-US" b="1" dirty="0" smtClean="0"/>
              <a:t>count</a:t>
            </a:r>
          </a:p>
          <a:p>
            <a:pPr algn="ctr"/>
            <a:r>
              <a:rPr lang="en-US" b="1" dirty="0"/>
              <a:t>0</a:t>
            </a:r>
            <a:endParaRPr lang="he-IL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3578211" y="3848502"/>
            <a:ext cx="1883321" cy="369332"/>
          </a:xfrm>
          <a:prstGeom prst="rect">
            <a:avLst/>
          </a:prstGeom>
          <a:noFill/>
          <a:ln w="60325"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/>
              <a:t>&amp;&amp;temp!=null</a:t>
            </a:r>
            <a:endParaRPr lang="he-IL" dirty="0"/>
          </a:p>
        </p:txBody>
      </p:sp>
      <p:sp>
        <p:nvSpPr>
          <p:cNvPr id="99" name="TextBox 98"/>
          <p:cNvSpPr txBox="1"/>
          <p:nvPr/>
        </p:nvSpPr>
        <p:spPr>
          <a:xfrm>
            <a:off x="4078394" y="2650171"/>
            <a:ext cx="4340144" cy="369332"/>
          </a:xfrm>
          <a:prstGeom prst="rect">
            <a:avLst/>
          </a:prstGeom>
          <a:noFill/>
          <a:ln w="60325"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 smtClean="0"/>
              <a:t>הנחה: בשרשרת יש לפחות </a:t>
            </a:r>
            <a:r>
              <a:rPr lang="en-US" dirty="0" err="1" smtClean="0"/>
              <a:t>num</a:t>
            </a:r>
            <a:r>
              <a:rPr lang="he-IL" dirty="0" smtClean="0"/>
              <a:t> איברים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755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xit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53" grpId="0" animBg="1"/>
      <p:bldP spid="53" grpId="1" animBg="1"/>
      <p:bldP spid="54" grpId="0" animBg="1"/>
      <p:bldP spid="54" grpId="1" animBg="1"/>
      <p:bldP spid="54" grpId="2" animBg="1"/>
      <p:bldP spid="67" grpId="0" animBg="1"/>
      <p:bldP spid="67" grpId="1" animBg="1"/>
      <p:bldP spid="67" grpId="2" animBg="1"/>
      <p:bldP spid="67" grpId="3" animBg="1"/>
      <p:bldP spid="67" grpId="4" animBg="1"/>
      <p:bldP spid="67" grpId="5" animBg="1"/>
      <p:bldP spid="67" grpId="6" animBg="1"/>
      <p:bldP spid="67" grpId="7" animBg="1"/>
      <p:bldP spid="67" grpId="8" animBg="1"/>
      <p:bldP spid="67" grpId="9" animBg="1"/>
      <p:bldP spid="67" grpId="10" animBg="1"/>
      <p:bldP spid="67" grpId="11" animBg="1"/>
      <p:bldP spid="67" grpId="12" animBg="1"/>
      <p:bldP spid="67" grpId="13" animBg="1"/>
      <p:bldP spid="67" grpId="14" animBg="1"/>
      <p:bldP spid="67" grpId="15" animBg="1"/>
      <p:bldP spid="67" grpId="16" animBg="1"/>
      <p:bldP spid="80" grpId="0" animBg="1"/>
      <p:bldP spid="81" grpId="0" animBg="1"/>
      <p:bldP spid="81" grpId="1" animBg="1"/>
      <p:bldP spid="81" grpId="2" animBg="1"/>
      <p:bldP spid="81" grpId="3" animBg="1"/>
      <p:bldP spid="81" grpId="4" animBg="1"/>
      <p:bldP spid="89" grpId="0" animBg="1"/>
      <p:bldP spid="90" grpId="0" animBg="1"/>
      <p:bldP spid="91" grpId="0" animBg="1"/>
      <p:bldP spid="93" grpId="0" animBg="1"/>
      <p:bldP spid="94" grpId="0" animBg="1"/>
      <p:bldP spid="95" grpId="0" animBg="1"/>
      <p:bldP spid="88" grpId="0" animBg="1"/>
      <p:bldP spid="92" grpId="0" animBg="1"/>
      <p:bldP spid="98" grpId="0" animBg="1"/>
      <p:bldP spid="9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/>
          <p:cNvSpPr/>
          <p:nvPr/>
        </p:nvSpPr>
        <p:spPr>
          <a:xfrm>
            <a:off x="541569" y="116999"/>
            <a:ext cx="642257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>
                <a:solidFill>
                  <a:srgbClr val="000000"/>
                </a:solidFill>
              </a:rPr>
              <a:t> Node&lt;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&gt; </a:t>
            </a:r>
            <a:r>
              <a:rPr lang="en-US" dirty="0" err="1">
                <a:solidFill>
                  <a:srgbClr val="000000"/>
                </a:solidFill>
              </a:rPr>
              <a:t>MaxSidra</a:t>
            </a:r>
            <a:r>
              <a:rPr lang="en-US" dirty="0">
                <a:solidFill>
                  <a:srgbClr val="000000"/>
                </a:solidFill>
              </a:rPr>
              <a:t>(Node&lt;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en-US" dirty="0" err="1">
                <a:solidFill>
                  <a:srgbClr val="000000"/>
                </a:solidFill>
              </a:rPr>
              <a:t>lst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num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algn="l" rtl="0"/>
            <a:r>
              <a:rPr lang="he-IL" dirty="0">
                <a:solidFill>
                  <a:srgbClr val="000000"/>
                </a:solidFill>
              </a:rPr>
              <a:t>        </a:t>
            </a:r>
            <a:r>
              <a:rPr lang="he-IL" dirty="0" smtClean="0">
                <a:solidFill>
                  <a:srgbClr val="000000"/>
                </a:solidFill>
              </a:rPr>
              <a:t>}</a:t>
            </a:r>
            <a:endParaRPr lang="he-IL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sum = 0, count = 0, max =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 err="1">
                <a:solidFill>
                  <a:srgbClr val="000000"/>
                </a:solidFill>
              </a:rPr>
              <a:t>.MinValue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000000"/>
                </a:solidFill>
              </a:rPr>
              <a:t>Node&lt;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&gt; start = </a:t>
            </a:r>
            <a:r>
              <a:rPr lang="en-US" dirty="0" err="1">
                <a:solidFill>
                  <a:srgbClr val="000000"/>
                </a:solidFill>
              </a:rPr>
              <a:t>lst</a:t>
            </a:r>
            <a:r>
              <a:rPr lang="en-US" dirty="0">
                <a:solidFill>
                  <a:srgbClr val="000000"/>
                </a:solidFill>
              </a:rPr>
              <a:t>, temp = </a:t>
            </a:r>
            <a:r>
              <a:rPr lang="en-US" dirty="0" err="1">
                <a:solidFill>
                  <a:srgbClr val="000000"/>
                </a:solidFill>
              </a:rPr>
              <a:t>lst</a:t>
            </a:r>
            <a:r>
              <a:rPr lang="en-US" dirty="0">
                <a:solidFill>
                  <a:srgbClr val="000000"/>
                </a:solidFill>
              </a:rPr>
              <a:t>, place=</a:t>
            </a:r>
            <a:r>
              <a:rPr lang="en-US" dirty="0">
                <a:solidFill>
                  <a:srgbClr val="0000FF"/>
                </a:solidFill>
              </a:rPr>
              <a:t>null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while</a:t>
            </a:r>
            <a:r>
              <a:rPr lang="en-US" dirty="0">
                <a:solidFill>
                  <a:srgbClr val="000000"/>
                </a:solidFill>
              </a:rPr>
              <a:t> (temp != </a:t>
            </a:r>
            <a:r>
              <a:rPr lang="en-US" dirty="0">
                <a:solidFill>
                  <a:srgbClr val="0000FF"/>
                </a:solidFill>
              </a:rPr>
              <a:t>null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algn="l" rtl="0"/>
            <a:r>
              <a:rPr lang="he-IL" dirty="0">
                <a:solidFill>
                  <a:srgbClr val="000000"/>
                </a:solidFill>
              </a:rPr>
              <a:t>            </a:t>
            </a:r>
            <a:r>
              <a:rPr lang="he-IL" dirty="0" smtClean="0">
                <a:solidFill>
                  <a:srgbClr val="000000"/>
                </a:solidFill>
              </a:rPr>
              <a:t>}    </a:t>
            </a:r>
            <a:endParaRPr lang="he-IL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while</a:t>
            </a:r>
            <a:r>
              <a:rPr lang="en-US" dirty="0">
                <a:solidFill>
                  <a:srgbClr val="000000"/>
                </a:solidFill>
              </a:rPr>
              <a:t> (count &lt; </a:t>
            </a:r>
            <a:r>
              <a:rPr lang="en-US" dirty="0" err="1">
                <a:solidFill>
                  <a:srgbClr val="000000"/>
                </a:solidFill>
              </a:rPr>
              <a:t>num</a:t>
            </a:r>
            <a:r>
              <a:rPr lang="en-US" dirty="0">
                <a:solidFill>
                  <a:srgbClr val="000000"/>
                </a:solidFill>
              </a:rPr>
              <a:t>  )</a:t>
            </a:r>
          </a:p>
          <a:p>
            <a:pPr algn="l" rtl="0"/>
            <a:r>
              <a:rPr lang="he-IL" dirty="0" smtClean="0">
                <a:solidFill>
                  <a:srgbClr val="000000"/>
                </a:solidFill>
              </a:rPr>
              <a:t>}          </a:t>
            </a:r>
            <a:endParaRPr lang="he-IL" dirty="0">
              <a:solidFill>
                <a:srgbClr val="000000"/>
              </a:solidFill>
            </a:endParaRPr>
          </a:p>
          <a:p>
            <a:pPr algn="l" rtl="0"/>
            <a:r>
              <a:rPr lang="en-US" dirty="0" smtClean="0">
                <a:solidFill>
                  <a:srgbClr val="000000"/>
                </a:solidFill>
              </a:rPr>
              <a:t>             sum </a:t>
            </a:r>
            <a:r>
              <a:rPr lang="en-US" dirty="0">
                <a:solidFill>
                  <a:srgbClr val="000000"/>
                </a:solidFill>
              </a:rPr>
              <a:t>+= </a:t>
            </a:r>
            <a:r>
              <a:rPr lang="en-US" dirty="0" err="1">
                <a:solidFill>
                  <a:srgbClr val="000000"/>
                </a:solidFill>
              </a:rPr>
              <a:t>temp.GetValue</a:t>
            </a:r>
            <a:r>
              <a:rPr lang="en-US" dirty="0">
                <a:solidFill>
                  <a:srgbClr val="000000"/>
                </a:solidFill>
              </a:rPr>
              <a:t>();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          </a:t>
            </a:r>
            <a:r>
              <a:rPr lang="en-US" dirty="0" smtClean="0">
                <a:solidFill>
                  <a:srgbClr val="000000"/>
                </a:solidFill>
              </a:rPr>
              <a:t>count</a:t>
            </a:r>
            <a:r>
              <a:rPr lang="en-US" dirty="0">
                <a:solidFill>
                  <a:srgbClr val="000000"/>
                </a:solidFill>
              </a:rPr>
              <a:t>++;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          </a:t>
            </a:r>
            <a:r>
              <a:rPr lang="en-US" dirty="0" smtClean="0">
                <a:solidFill>
                  <a:srgbClr val="000000"/>
                </a:solidFill>
              </a:rPr>
              <a:t>temp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 err="1">
                <a:solidFill>
                  <a:srgbClr val="000000"/>
                </a:solidFill>
              </a:rPr>
              <a:t>temp.GetNext</a:t>
            </a:r>
            <a:r>
              <a:rPr lang="en-US" dirty="0">
                <a:solidFill>
                  <a:srgbClr val="000000"/>
                </a:solidFill>
              </a:rPr>
              <a:t>();</a:t>
            </a:r>
          </a:p>
          <a:p>
            <a:pPr algn="l" rtl="0"/>
            <a:r>
              <a:rPr lang="he-IL" dirty="0">
                <a:solidFill>
                  <a:srgbClr val="000000"/>
                </a:solidFill>
              </a:rPr>
              <a:t>               </a:t>
            </a:r>
            <a:r>
              <a:rPr lang="he-IL" dirty="0" smtClean="0">
                <a:solidFill>
                  <a:srgbClr val="000000"/>
                </a:solidFill>
              </a:rPr>
              <a:t>{          </a:t>
            </a:r>
            <a:endParaRPr lang="he-IL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   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 smtClean="0">
                <a:solidFill>
                  <a:srgbClr val="0000FF"/>
                </a:solidFill>
              </a:rPr>
              <a:t>if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(sum &gt; max)</a:t>
            </a:r>
          </a:p>
          <a:p>
            <a:pPr algn="l" rtl="0"/>
            <a:r>
              <a:rPr lang="he-IL" dirty="0">
                <a:solidFill>
                  <a:srgbClr val="000000"/>
                </a:solidFill>
              </a:rPr>
              <a:t>                </a:t>
            </a:r>
            <a:r>
              <a:rPr lang="he-IL" dirty="0" smtClean="0">
                <a:solidFill>
                  <a:srgbClr val="000000"/>
                </a:solidFill>
              </a:rPr>
              <a:t>}          </a:t>
            </a:r>
            <a:endParaRPr lang="he-IL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        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max = sum</a:t>
            </a:r>
            <a:r>
              <a:rPr lang="en-US" dirty="0" smtClean="0">
                <a:solidFill>
                  <a:srgbClr val="000000"/>
                </a:solidFill>
              </a:rPr>
              <a:t>;            </a:t>
            </a:r>
            <a:r>
              <a:rPr lang="en-US" dirty="0">
                <a:solidFill>
                  <a:srgbClr val="000000"/>
                </a:solidFill>
              </a:rPr>
              <a:t>place = start;</a:t>
            </a:r>
          </a:p>
          <a:p>
            <a:pPr algn="l" rtl="0"/>
            <a:r>
              <a:rPr lang="he-IL" dirty="0">
                <a:solidFill>
                  <a:srgbClr val="000000"/>
                </a:solidFill>
              </a:rPr>
              <a:t>         </a:t>
            </a:r>
            <a:r>
              <a:rPr lang="he-IL" dirty="0" smtClean="0">
                <a:solidFill>
                  <a:srgbClr val="000000"/>
                </a:solidFill>
              </a:rPr>
              <a:t>       {         </a:t>
            </a:r>
          </a:p>
          <a:p>
            <a:pPr algn="l" rtl="0"/>
            <a:r>
              <a:rPr lang="he-IL" dirty="0" smtClean="0">
                <a:solidFill>
                  <a:srgbClr val="000000"/>
                </a:solidFill>
              </a:rPr>
              <a:t>        </a:t>
            </a:r>
            <a:r>
              <a:rPr lang="en-US" dirty="0"/>
              <a:t>if (temp != null)</a:t>
            </a:r>
          </a:p>
          <a:p>
            <a:pPr algn="l" rtl="0"/>
            <a:r>
              <a:rPr lang="he-IL" dirty="0" smtClean="0"/>
              <a:t>}       </a:t>
            </a:r>
            <a:endParaRPr lang="he-IL" dirty="0"/>
          </a:p>
          <a:p>
            <a:pPr algn="l" rtl="0"/>
            <a:r>
              <a:rPr lang="en-US" dirty="0"/>
              <a:t>    </a:t>
            </a:r>
            <a:r>
              <a:rPr lang="en-US" dirty="0" smtClean="0"/>
              <a:t>      sum </a:t>
            </a:r>
            <a:r>
              <a:rPr lang="en-US" dirty="0"/>
              <a:t>= 0</a:t>
            </a:r>
            <a:r>
              <a:rPr lang="en-US" dirty="0" smtClean="0"/>
              <a:t>;          </a:t>
            </a:r>
            <a:r>
              <a:rPr lang="en-US" dirty="0"/>
              <a:t>count = 0;</a:t>
            </a:r>
          </a:p>
          <a:p>
            <a:pPr algn="l" rtl="0"/>
            <a:r>
              <a:rPr lang="en-US" dirty="0"/>
              <a:t>    </a:t>
            </a:r>
            <a:r>
              <a:rPr lang="en-US" dirty="0" smtClean="0"/>
              <a:t>      start </a:t>
            </a:r>
            <a:r>
              <a:rPr lang="en-US" dirty="0"/>
              <a:t>= </a:t>
            </a:r>
            <a:r>
              <a:rPr lang="en-US" dirty="0" err="1"/>
              <a:t>start.GetNext</a:t>
            </a:r>
            <a:r>
              <a:rPr lang="en-US" dirty="0"/>
              <a:t>();</a:t>
            </a:r>
          </a:p>
          <a:p>
            <a:pPr algn="l" rtl="0"/>
            <a:r>
              <a:rPr lang="en-US" dirty="0"/>
              <a:t>    </a:t>
            </a:r>
            <a:r>
              <a:rPr lang="en-US" dirty="0" smtClean="0"/>
              <a:t>     temp </a:t>
            </a:r>
            <a:r>
              <a:rPr lang="en-US" dirty="0"/>
              <a:t>= start;</a:t>
            </a:r>
          </a:p>
          <a:p>
            <a:pPr algn="l" rtl="0"/>
            <a:r>
              <a:rPr lang="he-IL" dirty="0"/>
              <a:t>            </a:t>
            </a:r>
            <a:r>
              <a:rPr lang="he-IL" dirty="0" smtClean="0"/>
              <a:t>    {       </a:t>
            </a:r>
          </a:p>
          <a:p>
            <a:pPr algn="l" rtl="0"/>
            <a:r>
              <a:rPr lang="he-IL" dirty="0" smtClean="0"/>
              <a:t>{</a:t>
            </a:r>
            <a:endParaRPr lang="he-IL" dirty="0">
              <a:solidFill>
                <a:srgbClr val="000000"/>
              </a:solidFill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7508423" y="268777"/>
            <a:ext cx="4136573" cy="2862322"/>
          </a:xfrm>
          <a:prstGeom prst="rect">
            <a:avLst/>
          </a:prstGeom>
          <a:ln>
            <a:solidFill>
              <a:srgbClr val="192A7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= 1;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temp </a:t>
            </a:r>
            <a:r>
              <a:rPr lang="en-US" dirty="0">
                <a:solidFill>
                  <a:srgbClr val="000000"/>
                </a:solidFill>
              </a:rPr>
              <a:t>= place;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while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en-US" dirty="0" err="1">
                <a:solidFill>
                  <a:srgbClr val="000000"/>
                </a:solidFill>
              </a:rPr>
              <a:t>num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algn="l" rtl="0"/>
            <a:r>
              <a:rPr lang="he-IL" dirty="0">
                <a:solidFill>
                  <a:srgbClr val="000000"/>
                </a:solidFill>
              </a:rPr>
              <a:t>            </a:t>
            </a:r>
            <a:r>
              <a:rPr lang="he-IL" dirty="0" smtClean="0">
                <a:solidFill>
                  <a:srgbClr val="000000"/>
                </a:solidFill>
              </a:rPr>
              <a:t>}     </a:t>
            </a:r>
            <a:endParaRPr lang="he-IL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++;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       </a:t>
            </a:r>
            <a:r>
              <a:rPr lang="en-US" dirty="0" smtClean="0">
                <a:solidFill>
                  <a:srgbClr val="000000"/>
                </a:solidFill>
              </a:rPr>
              <a:t>temp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 err="1">
                <a:solidFill>
                  <a:srgbClr val="000000"/>
                </a:solidFill>
              </a:rPr>
              <a:t>temp.GetNext</a:t>
            </a:r>
            <a:r>
              <a:rPr lang="en-US" dirty="0">
                <a:solidFill>
                  <a:srgbClr val="000000"/>
                </a:solidFill>
              </a:rPr>
              <a:t>();</a:t>
            </a:r>
          </a:p>
          <a:p>
            <a:pPr algn="l" rtl="0"/>
            <a:r>
              <a:rPr lang="he-IL" dirty="0">
                <a:solidFill>
                  <a:srgbClr val="000000"/>
                </a:solidFill>
              </a:rPr>
              <a:t>            </a:t>
            </a:r>
            <a:r>
              <a:rPr lang="he-IL" dirty="0" smtClean="0">
                <a:solidFill>
                  <a:srgbClr val="000000"/>
                </a:solidFill>
              </a:rPr>
              <a:t>{       </a:t>
            </a:r>
            <a:endParaRPr lang="he-IL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temp.SetNext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null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    </a:t>
            </a:r>
            <a:r>
              <a:rPr lang="en-US" dirty="0" smtClean="0">
                <a:solidFill>
                  <a:srgbClr val="0000FF"/>
                </a:solidFill>
              </a:rPr>
              <a:t>return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place;</a:t>
            </a:r>
          </a:p>
          <a:p>
            <a:pPr algn="l" rtl="0"/>
            <a:r>
              <a:rPr lang="he-IL" dirty="0">
                <a:solidFill>
                  <a:srgbClr val="000000"/>
                </a:solidFill>
              </a:rPr>
              <a:t>        </a:t>
            </a:r>
            <a:r>
              <a:rPr lang="he-IL" dirty="0" smtClean="0">
                <a:solidFill>
                  <a:srgbClr val="000000"/>
                </a:solidFill>
              </a:rPr>
              <a:t>{</a:t>
            </a:r>
            <a:endParaRPr lang="he-IL" dirty="0"/>
          </a:p>
        </p:txBody>
      </p:sp>
      <p:sp>
        <p:nvSpPr>
          <p:cNvPr id="8" name="סוגר מסולסל שמאלי 7"/>
          <p:cNvSpPr/>
          <p:nvPr/>
        </p:nvSpPr>
        <p:spPr>
          <a:xfrm>
            <a:off x="-130630" y="1553622"/>
            <a:ext cx="751114" cy="4762498"/>
          </a:xfrm>
          <a:prstGeom prst="leftBrace">
            <a:avLst>
              <a:gd name="adj1" fmla="val 8333"/>
              <a:gd name="adj2" fmla="val 50229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סוגר מסולסל שמאלי 8"/>
          <p:cNvSpPr/>
          <p:nvPr/>
        </p:nvSpPr>
        <p:spPr>
          <a:xfrm>
            <a:off x="440867" y="1967071"/>
            <a:ext cx="566058" cy="4136571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0" name="קבוצה 9"/>
          <p:cNvGrpSpPr/>
          <p:nvPr/>
        </p:nvGrpSpPr>
        <p:grpSpPr>
          <a:xfrm>
            <a:off x="5489113" y="3698844"/>
            <a:ext cx="5497288" cy="530884"/>
            <a:chOff x="664020" y="3403077"/>
            <a:chExt cx="5497288" cy="530884"/>
          </a:xfrm>
        </p:grpSpPr>
        <p:sp>
          <p:nvSpPr>
            <p:cNvPr id="11" name="מלבן 10"/>
            <p:cNvSpPr/>
            <p:nvPr/>
          </p:nvSpPr>
          <p:spPr>
            <a:xfrm>
              <a:off x="1752594" y="3403077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8</a:t>
              </a:r>
              <a:endParaRPr lang="he-IL" dirty="0"/>
            </a:p>
          </p:txBody>
        </p:sp>
        <p:cxnSp>
          <p:nvCxnSpPr>
            <p:cNvPr id="12" name="מחבר חץ ישר 11"/>
            <p:cNvCxnSpPr>
              <a:stCxn id="11" idx="3"/>
            </p:cNvCxnSpPr>
            <p:nvPr/>
          </p:nvCxnSpPr>
          <p:spPr>
            <a:xfrm>
              <a:off x="2275109" y="3653449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מלבן 12"/>
            <p:cNvSpPr/>
            <p:nvPr/>
          </p:nvSpPr>
          <p:spPr>
            <a:xfrm>
              <a:off x="4800589" y="3413123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</a:t>
              </a:r>
              <a:endParaRPr lang="he-IL" dirty="0"/>
            </a:p>
          </p:txBody>
        </p:sp>
        <p:sp>
          <p:nvSpPr>
            <p:cNvPr id="14" name="מלבן 13"/>
            <p:cNvSpPr/>
            <p:nvPr/>
          </p:nvSpPr>
          <p:spPr>
            <a:xfrm>
              <a:off x="5638793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8</a:t>
              </a:r>
              <a:endParaRPr lang="he-IL" dirty="0"/>
            </a:p>
          </p:txBody>
        </p:sp>
        <p:cxnSp>
          <p:nvCxnSpPr>
            <p:cNvPr id="15" name="מחבר חץ ישר 14"/>
            <p:cNvCxnSpPr>
              <a:stCxn id="13" idx="3"/>
              <a:endCxn id="14" idx="1"/>
            </p:cNvCxnSpPr>
            <p:nvPr/>
          </p:nvCxnSpPr>
          <p:spPr>
            <a:xfrm>
              <a:off x="5323104" y="3663495"/>
              <a:ext cx="315689" cy="200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מלבן 15"/>
            <p:cNvSpPr/>
            <p:nvPr/>
          </p:nvSpPr>
          <p:spPr>
            <a:xfrm>
              <a:off x="4060363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6</a:t>
              </a:r>
              <a:endParaRPr lang="he-IL" dirty="0"/>
            </a:p>
          </p:txBody>
        </p:sp>
        <p:cxnSp>
          <p:nvCxnSpPr>
            <p:cNvPr id="17" name="מחבר חץ ישר 16"/>
            <p:cNvCxnSpPr>
              <a:stCxn id="16" idx="3"/>
            </p:cNvCxnSpPr>
            <p:nvPr/>
          </p:nvCxnSpPr>
          <p:spPr>
            <a:xfrm>
              <a:off x="4582878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מלבן 17"/>
            <p:cNvSpPr/>
            <p:nvPr/>
          </p:nvSpPr>
          <p:spPr>
            <a:xfrm>
              <a:off x="3254829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9</a:t>
              </a:r>
              <a:endParaRPr lang="he-IL" dirty="0"/>
            </a:p>
          </p:txBody>
        </p:sp>
        <p:sp>
          <p:nvSpPr>
            <p:cNvPr id="20" name="מלבן 19"/>
            <p:cNvSpPr/>
            <p:nvPr/>
          </p:nvSpPr>
          <p:spPr>
            <a:xfrm>
              <a:off x="2481932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</a:t>
              </a:r>
              <a:endParaRPr lang="he-IL" dirty="0"/>
            </a:p>
          </p:txBody>
        </p:sp>
        <p:cxnSp>
          <p:nvCxnSpPr>
            <p:cNvPr id="21" name="מחבר חץ ישר 20"/>
            <p:cNvCxnSpPr>
              <a:stCxn id="20" idx="3"/>
            </p:cNvCxnSpPr>
            <p:nvPr/>
          </p:nvCxnSpPr>
          <p:spPr>
            <a:xfrm>
              <a:off x="3004447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אליפסה 21"/>
            <p:cNvSpPr/>
            <p:nvPr/>
          </p:nvSpPr>
          <p:spPr>
            <a:xfrm>
              <a:off x="664020" y="3403916"/>
              <a:ext cx="751114" cy="520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lst</a:t>
              </a:r>
              <a:endParaRPr lang="he-IL" dirty="0"/>
            </a:p>
          </p:txBody>
        </p:sp>
        <p:cxnSp>
          <p:nvCxnSpPr>
            <p:cNvPr id="23" name="מחבר חץ ישר 22"/>
            <p:cNvCxnSpPr>
              <a:stCxn id="22" idx="6"/>
              <a:endCxn id="11" idx="1"/>
            </p:cNvCxnSpPr>
            <p:nvPr/>
          </p:nvCxnSpPr>
          <p:spPr>
            <a:xfrm flipV="1">
              <a:off x="1415134" y="3653449"/>
              <a:ext cx="337460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קבוצה 23"/>
          <p:cNvGrpSpPr/>
          <p:nvPr/>
        </p:nvGrpSpPr>
        <p:grpSpPr>
          <a:xfrm>
            <a:off x="6385343" y="4201515"/>
            <a:ext cx="1082251" cy="835807"/>
            <a:chOff x="7661253" y="4080681"/>
            <a:chExt cx="1082251" cy="835807"/>
          </a:xfrm>
        </p:grpSpPr>
        <p:sp>
          <p:nvSpPr>
            <p:cNvPr id="25" name="אליפסה 24"/>
            <p:cNvSpPr/>
            <p:nvPr/>
          </p:nvSpPr>
          <p:spPr>
            <a:xfrm>
              <a:off x="7661253" y="4412453"/>
              <a:ext cx="1082251" cy="5040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2000" b="1" dirty="0" smtClean="0"/>
                <a:t>place</a:t>
              </a:r>
              <a:endParaRPr lang="he-IL" sz="2000" b="1" dirty="0"/>
            </a:p>
          </p:txBody>
        </p:sp>
        <p:cxnSp>
          <p:nvCxnSpPr>
            <p:cNvPr id="26" name="מחבר חץ ישר 25"/>
            <p:cNvCxnSpPr>
              <a:stCxn id="25" idx="0"/>
            </p:cNvCxnSpPr>
            <p:nvPr/>
          </p:nvCxnSpPr>
          <p:spPr>
            <a:xfrm flipH="1" flipV="1">
              <a:off x="8202378" y="4080681"/>
              <a:ext cx="1" cy="33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7" name="קבוצה 26"/>
          <p:cNvGrpSpPr/>
          <p:nvPr/>
        </p:nvGrpSpPr>
        <p:grpSpPr>
          <a:xfrm>
            <a:off x="6297449" y="2975993"/>
            <a:ext cx="952422" cy="752992"/>
            <a:chOff x="7421341" y="4534055"/>
            <a:chExt cx="1271669" cy="878334"/>
          </a:xfrm>
        </p:grpSpPr>
        <p:sp>
          <p:nvSpPr>
            <p:cNvPr id="28" name="אליפסה 27"/>
            <p:cNvSpPr/>
            <p:nvPr/>
          </p:nvSpPr>
          <p:spPr>
            <a:xfrm>
              <a:off x="7421341" y="4534055"/>
              <a:ext cx="1271669" cy="50403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2000" b="1" dirty="0" smtClean="0"/>
                <a:t>temp</a:t>
              </a:r>
              <a:endParaRPr lang="he-IL" sz="2000" b="1" dirty="0"/>
            </a:p>
          </p:txBody>
        </p:sp>
        <p:cxnSp>
          <p:nvCxnSpPr>
            <p:cNvPr id="29" name="מחבר חץ ישר 28"/>
            <p:cNvCxnSpPr/>
            <p:nvPr/>
          </p:nvCxnSpPr>
          <p:spPr>
            <a:xfrm>
              <a:off x="8018612" y="5102539"/>
              <a:ext cx="0" cy="309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</p:grpSp>
      <p:sp>
        <p:nvSpPr>
          <p:cNvPr id="30" name="חץ ימינה 29"/>
          <p:cNvSpPr/>
          <p:nvPr/>
        </p:nvSpPr>
        <p:spPr>
          <a:xfrm>
            <a:off x="6744778" y="1553622"/>
            <a:ext cx="1084762" cy="3667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חץ ימינה 30"/>
          <p:cNvSpPr/>
          <p:nvPr/>
        </p:nvSpPr>
        <p:spPr>
          <a:xfrm>
            <a:off x="6788306" y="2155318"/>
            <a:ext cx="1084762" cy="3667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5" name="מחבר חץ ישר 34"/>
          <p:cNvCxnSpPr/>
          <p:nvPr/>
        </p:nvCxnSpPr>
        <p:spPr>
          <a:xfrm>
            <a:off x="8596998" y="4015791"/>
            <a:ext cx="280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51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111E-6 L 0.1319 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הפסקה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147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55371" y="235840"/>
            <a:ext cx="9459686" cy="720000"/>
          </a:xfrm>
        </p:spPr>
        <p:txBody>
          <a:bodyPr/>
          <a:lstStyle/>
          <a:p>
            <a:r>
              <a:rPr lang="he-IL" dirty="0" smtClean="0"/>
              <a:t>תרגיל מטריצה דלילה</a:t>
            </a:r>
            <a:endParaRPr lang="he-IL" dirty="0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85261" y="961853"/>
            <a:ext cx="729297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מטריצה דלילה היא מערך דו ממדי המכיל מספרים שלמים אך עם הרבה מקומות ריקים.(מקום ריק מוגדר כמקום המכיל 0)</a:t>
            </a:r>
            <a:endParaRPr kumimoji="0" lang="en-US" altLang="he-I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לכן יעיל לייצג את המטריצה הדלילה כשרשרת חוליות של תאים שערכם שונה מ 0 .  (</a:t>
            </a:r>
            <a:r>
              <a:rPr kumimoji="0" lang="he-IL" altLang="he-I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שורה,עמודה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והערך)</a:t>
            </a:r>
            <a:endParaRPr kumimoji="0" lang="en-US" altLang="he-I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לדוגמא:  אם נתונה לנו המטריצה הבאה:</a:t>
            </a:r>
            <a:r>
              <a:rPr kumimoji="0" lang="en-US" altLang="he-I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kumimoji="0" lang="he-IL" altLang="he-I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כך תיראה השרשרת המייצגת מטריצה בגודל 5</a:t>
            </a:r>
            <a:r>
              <a:rPr lang="en-US" altLang="he-IL" sz="2400" dirty="0" smtClean="0">
                <a:cs typeface="Arial" panose="020B0604020202020204" pitchFamily="34" charset="0"/>
              </a:rPr>
              <a:t>X</a:t>
            </a:r>
            <a:r>
              <a:rPr lang="he-IL" altLang="he-IL" sz="2400" dirty="0" smtClean="0">
                <a:cs typeface="Arial" panose="020B0604020202020204" pitchFamily="34" charset="0"/>
              </a:rPr>
              <a:t>5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</a:t>
            </a:r>
            <a:endParaRPr kumimoji="0" lang="en-US" altLang="he-I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" name="Straight Connector 11"/>
          <p:cNvSpPr>
            <a:spLocks noChangeShapeType="1"/>
          </p:cNvSpPr>
          <p:nvPr/>
        </p:nvSpPr>
        <p:spPr bwMode="auto">
          <a:xfrm flipH="1">
            <a:off x="803275" y="466725"/>
            <a:ext cx="0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7" name="Straight Connector 12"/>
          <p:cNvSpPr>
            <a:spLocks noChangeShapeType="1"/>
          </p:cNvSpPr>
          <p:nvPr/>
        </p:nvSpPr>
        <p:spPr bwMode="auto">
          <a:xfrm flipH="1">
            <a:off x="1106488" y="465138"/>
            <a:ext cx="0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pSp>
        <p:nvGrpSpPr>
          <p:cNvPr id="12" name="קבוצה 11"/>
          <p:cNvGrpSpPr/>
          <p:nvPr/>
        </p:nvGrpSpPr>
        <p:grpSpPr>
          <a:xfrm>
            <a:off x="3141661" y="3394592"/>
            <a:ext cx="7679008" cy="623973"/>
            <a:chOff x="-32660" y="3403077"/>
            <a:chExt cx="6193968" cy="530884"/>
          </a:xfrm>
        </p:grpSpPr>
        <p:sp>
          <p:nvSpPr>
            <p:cNvPr id="13" name="מלבן 12"/>
            <p:cNvSpPr/>
            <p:nvPr/>
          </p:nvSpPr>
          <p:spPr>
            <a:xfrm>
              <a:off x="1752594" y="3403077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0,1,3</a:t>
              </a:r>
              <a:endParaRPr lang="he-IL" dirty="0"/>
            </a:p>
          </p:txBody>
        </p:sp>
        <p:cxnSp>
          <p:nvCxnSpPr>
            <p:cNvPr id="22" name="מחבר חץ ישר 21"/>
            <p:cNvCxnSpPr>
              <a:stCxn id="13" idx="3"/>
            </p:cNvCxnSpPr>
            <p:nvPr/>
          </p:nvCxnSpPr>
          <p:spPr>
            <a:xfrm>
              <a:off x="2275109" y="3653449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מלבן 23"/>
            <p:cNvSpPr/>
            <p:nvPr/>
          </p:nvSpPr>
          <p:spPr>
            <a:xfrm>
              <a:off x="4800589" y="3413123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2,4,6</a:t>
              </a:r>
              <a:endParaRPr lang="he-IL" dirty="0"/>
            </a:p>
          </p:txBody>
        </p:sp>
        <p:sp>
          <p:nvSpPr>
            <p:cNvPr id="25" name="מלבן 24"/>
            <p:cNvSpPr/>
            <p:nvPr/>
          </p:nvSpPr>
          <p:spPr>
            <a:xfrm>
              <a:off x="5638793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4,3,1</a:t>
              </a:r>
              <a:endParaRPr lang="he-IL" dirty="0"/>
            </a:p>
          </p:txBody>
        </p:sp>
        <p:cxnSp>
          <p:nvCxnSpPr>
            <p:cNvPr id="26" name="מחבר חץ ישר 25"/>
            <p:cNvCxnSpPr>
              <a:stCxn id="24" idx="3"/>
              <a:endCxn id="25" idx="1"/>
            </p:cNvCxnSpPr>
            <p:nvPr/>
          </p:nvCxnSpPr>
          <p:spPr>
            <a:xfrm>
              <a:off x="5323104" y="3663495"/>
              <a:ext cx="315689" cy="200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מלבן 26"/>
            <p:cNvSpPr/>
            <p:nvPr/>
          </p:nvSpPr>
          <p:spPr>
            <a:xfrm>
              <a:off x="4060363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2,1,1</a:t>
              </a:r>
              <a:endParaRPr lang="he-IL" dirty="0"/>
            </a:p>
          </p:txBody>
        </p:sp>
        <p:cxnSp>
          <p:nvCxnSpPr>
            <p:cNvPr id="28" name="מחבר חץ ישר 27"/>
            <p:cNvCxnSpPr>
              <a:stCxn id="27" idx="3"/>
            </p:cNvCxnSpPr>
            <p:nvPr/>
          </p:nvCxnSpPr>
          <p:spPr>
            <a:xfrm>
              <a:off x="4582878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מלבן 28"/>
            <p:cNvSpPr/>
            <p:nvPr/>
          </p:nvSpPr>
          <p:spPr>
            <a:xfrm>
              <a:off x="3254829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1,4,8</a:t>
              </a:r>
              <a:endParaRPr lang="he-IL" dirty="0"/>
            </a:p>
          </p:txBody>
        </p:sp>
        <p:cxnSp>
          <p:nvCxnSpPr>
            <p:cNvPr id="30" name="מחבר חץ ישר 29"/>
            <p:cNvCxnSpPr>
              <a:stCxn id="29" idx="3"/>
            </p:cNvCxnSpPr>
            <p:nvPr/>
          </p:nvCxnSpPr>
          <p:spPr>
            <a:xfrm>
              <a:off x="3777344" y="3683590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מלבן 30"/>
            <p:cNvSpPr/>
            <p:nvPr/>
          </p:nvSpPr>
          <p:spPr>
            <a:xfrm>
              <a:off x="2481932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0,3,5</a:t>
              </a:r>
              <a:endParaRPr lang="he-IL" dirty="0"/>
            </a:p>
          </p:txBody>
        </p:sp>
        <p:cxnSp>
          <p:nvCxnSpPr>
            <p:cNvPr id="32" name="מחבר חץ ישר 31"/>
            <p:cNvCxnSpPr>
              <a:stCxn id="31" idx="3"/>
            </p:cNvCxnSpPr>
            <p:nvPr/>
          </p:nvCxnSpPr>
          <p:spPr>
            <a:xfrm>
              <a:off x="3004447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אליפסה 32"/>
            <p:cNvSpPr/>
            <p:nvPr/>
          </p:nvSpPr>
          <p:spPr>
            <a:xfrm>
              <a:off x="-32660" y="3403916"/>
              <a:ext cx="1447794" cy="52083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 5,5   </a:t>
              </a:r>
              <a:r>
                <a:rPr lang="en-US" dirty="0" err="1" smtClean="0"/>
                <a:t>lst</a:t>
              </a:r>
              <a:endParaRPr lang="he-IL" dirty="0"/>
            </a:p>
          </p:txBody>
        </p:sp>
        <p:cxnSp>
          <p:nvCxnSpPr>
            <p:cNvPr id="34" name="מחבר חץ ישר 33"/>
            <p:cNvCxnSpPr>
              <a:endCxn id="13" idx="1"/>
            </p:cNvCxnSpPr>
            <p:nvPr/>
          </p:nvCxnSpPr>
          <p:spPr>
            <a:xfrm flipV="1">
              <a:off x="1142998" y="3653449"/>
              <a:ext cx="609596" cy="301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" name="קבוצה 9"/>
          <p:cNvGrpSpPr/>
          <p:nvPr/>
        </p:nvGrpSpPr>
        <p:grpSpPr>
          <a:xfrm>
            <a:off x="1090951" y="253511"/>
            <a:ext cx="3091098" cy="2928693"/>
            <a:chOff x="1090951" y="253511"/>
            <a:chExt cx="3091098" cy="2928693"/>
          </a:xfrm>
        </p:grpSpPr>
        <p:pic>
          <p:nvPicPr>
            <p:cNvPr id="23" name="תמונה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6488" y="586860"/>
              <a:ext cx="3075561" cy="2595344"/>
            </a:xfrm>
            <a:prstGeom prst="rect">
              <a:avLst/>
            </a:prstGeom>
          </p:spPr>
        </p:pic>
        <p:sp>
          <p:nvSpPr>
            <p:cNvPr id="6" name="מלבן מעוגל 5"/>
            <p:cNvSpPr/>
            <p:nvPr/>
          </p:nvSpPr>
          <p:spPr>
            <a:xfrm>
              <a:off x="1106487" y="770783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0</a:t>
              </a:r>
              <a:endParaRPr lang="he-IL" dirty="0"/>
            </a:p>
          </p:txBody>
        </p:sp>
        <p:sp>
          <p:nvSpPr>
            <p:cNvPr id="35" name="מלבן מעוגל 34"/>
            <p:cNvSpPr/>
            <p:nvPr/>
          </p:nvSpPr>
          <p:spPr>
            <a:xfrm>
              <a:off x="1090951" y="1248786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1</a:t>
              </a:r>
              <a:endParaRPr lang="he-IL" dirty="0"/>
            </a:p>
          </p:txBody>
        </p:sp>
        <p:sp>
          <p:nvSpPr>
            <p:cNvPr id="36" name="מלבן מעוגל 35"/>
            <p:cNvSpPr/>
            <p:nvPr/>
          </p:nvSpPr>
          <p:spPr>
            <a:xfrm>
              <a:off x="2991983" y="281668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3</a:t>
              </a:r>
              <a:endParaRPr lang="he-IL" dirty="0"/>
            </a:p>
          </p:txBody>
        </p:sp>
        <p:sp>
          <p:nvSpPr>
            <p:cNvPr id="37" name="מלבן מעוגל 36"/>
            <p:cNvSpPr/>
            <p:nvPr/>
          </p:nvSpPr>
          <p:spPr>
            <a:xfrm>
              <a:off x="1128255" y="2226861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3</a:t>
              </a:r>
              <a:endParaRPr lang="he-IL" dirty="0"/>
            </a:p>
          </p:txBody>
        </p:sp>
        <p:sp>
          <p:nvSpPr>
            <p:cNvPr id="38" name="מלבן מעוגל 37"/>
            <p:cNvSpPr/>
            <p:nvPr/>
          </p:nvSpPr>
          <p:spPr>
            <a:xfrm>
              <a:off x="3505941" y="253511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4</a:t>
              </a:r>
              <a:endParaRPr lang="he-IL" dirty="0"/>
            </a:p>
          </p:txBody>
        </p:sp>
        <p:sp>
          <p:nvSpPr>
            <p:cNvPr id="39" name="מלבן מעוגל 38"/>
            <p:cNvSpPr/>
            <p:nvPr/>
          </p:nvSpPr>
          <p:spPr>
            <a:xfrm>
              <a:off x="1090951" y="2701179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4</a:t>
              </a:r>
              <a:endParaRPr lang="he-IL" dirty="0"/>
            </a:p>
          </p:txBody>
        </p:sp>
        <p:sp>
          <p:nvSpPr>
            <p:cNvPr id="40" name="מלבן מעוגל 39"/>
            <p:cNvSpPr/>
            <p:nvPr/>
          </p:nvSpPr>
          <p:spPr>
            <a:xfrm>
              <a:off x="1579222" y="292479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0</a:t>
              </a:r>
              <a:endParaRPr lang="he-IL" dirty="0"/>
            </a:p>
          </p:txBody>
        </p:sp>
        <p:sp>
          <p:nvSpPr>
            <p:cNvPr id="41" name="מלבן מעוגל 40"/>
            <p:cNvSpPr/>
            <p:nvPr/>
          </p:nvSpPr>
          <p:spPr>
            <a:xfrm>
              <a:off x="2092777" y="272143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1</a:t>
              </a:r>
              <a:endParaRPr lang="he-IL" dirty="0"/>
            </a:p>
          </p:txBody>
        </p:sp>
        <p:sp>
          <p:nvSpPr>
            <p:cNvPr id="42" name="מלבן מעוגל 41"/>
            <p:cNvSpPr/>
            <p:nvPr/>
          </p:nvSpPr>
          <p:spPr>
            <a:xfrm>
              <a:off x="1106488" y="1721495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2</a:t>
              </a:r>
              <a:endParaRPr lang="he-IL" dirty="0"/>
            </a:p>
          </p:txBody>
        </p:sp>
        <p:sp>
          <p:nvSpPr>
            <p:cNvPr id="43" name="מלבן מעוגל 42"/>
            <p:cNvSpPr/>
            <p:nvPr/>
          </p:nvSpPr>
          <p:spPr>
            <a:xfrm>
              <a:off x="2530926" y="281668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2</a:t>
              </a:r>
              <a:endParaRPr lang="he-IL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1554" y="4200560"/>
            <a:ext cx="669471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מה יהיו מבני הנתונים המתאימים לייצוג השרשרת ?  </a:t>
            </a:r>
            <a:endParaRPr lang="he-IL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7737" y="4833269"/>
            <a:ext cx="555043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לכל חוליה – מחלקה המכילה 3 מספרים </a:t>
            </a:r>
            <a:endParaRPr lang="he-IL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-364004" y="5667661"/>
            <a:ext cx="608921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למטריצה – מחלקה המכילה 2 מספרים </a:t>
            </a:r>
          </a:p>
          <a:p>
            <a:r>
              <a:rPr lang="he-IL" sz="2400" dirty="0"/>
              <a:t> </a:t>
            </a:r>
            <a:r>
              <a:rPr lang="he-IL" sz="2400" dirty="0" smtClean="0"/>
              <a:t>                  והפניה לשרשרת חוליות  </a:t>
            </a:r>
            <a:endParaRPr lang="he-IL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22514" y="3385856"/>
            <a:ext cx="205233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אין חשיבות לסדר החוליות </a:t>
            </a:r>
            <a:endParaRPr lang="he-IL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חץ שמאלה 44"/>
          <p:cNvSpPr/>
          <p:nvPr/>
        </p:nvSpPr>
        <p:spPr>
          <a:xfrm>
            <a:off x="3951399" y="2591561"/>
            <a:ext cx="2964869" cy="2192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340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192992" y="95697"/>
            <a:ext cx="5038094" cy="720000"/>
          </a:xfrm>
        </p:spPr>
        <p:txBody>
          <a:bodyPr/>
          <a:lstStyle/>
          <a:p>
            <a:r>
              <a:rPr lang="en-US" dirty="0" smtClean="0"/>
              <a:t>Class Cell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941613" y="244077"/>
            <a:ext cx="744582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class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2B91AF"/>
                </a:solidFill>
              </a:rPr>
              <a:t>Cell</a:t>
            </a:r>
            <a:endParaRPr lang="en-US" sz="2000" dirty="0">
              <a:solidFill>
                <a:srgbClr val="000000"/>
              </a:solidFill>
            </a:endParaRPr>
          </a:p>
          <a:p>
            <a:pPr algn="l" rtl="0"/>
            <a:r>
              <a:rPr lang="he-IL" sz="2000" dirty="0">
                <a:solidFill>
                  <a:srgbClr val="000000"/>
                </a:solidFill>
              </a:rPr>
              <a:t>    </a:t>
            </a:r>
            <a:r>
              <a:rPr lang="he-IL" sz="2000" dirty="0" smtClean="0">
                <a:solidFill>
                  <a:srgbClr val="000000"/>
                </a:solidFill>
              </a:rPr>
              <a:t>}</a:t>
            </a:r>
            <a:endParaRPr lang="he-IL" sz="2000" dirty="0">
              <a:solidFill>
                <a:srgbClr val="000000"/>
              </a:solidFill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    </a:t>
            </a:r>
            <a:r>
              <a:rPr lang="en-US" sz="2000" dirty="0">
                <a:solidFill>
                  <a:srgbClr val="0000FF"/>
                </a:solidFill>
              </a:rPr>
              <a:t>private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row;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    </a:t>
            </a:r>
            <a:r>
              <a:rPr lang="en-US" sz="2000" dirty="0">
                <a:solidFill>
                  <a:srgbClr val="0000FF"/>
                </a:solidFill>
              </a:rPr>
              <a:t>private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col;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    </a:t>
            </a:r>
            <a:r>
              <a:rPr lang="en-US" sz="2000" dirty="0">
                <a:solidFill>
                  <a:srgbClr val="0000FF"/>
                </a:solidFill>
              </a:rPr>
              <a:t>private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value;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    </a:t>
            </a: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Cell(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row,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col,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value</a:t>
            </a:r>
            <a:r>
              <a:rPr lang="en-US" sz="2000" dirty="0" smtClean="0">
                <a:solidFill>
                  <a:srgbClr val="000000"/>
                </a:solidFill>
              </a:rPr>
              <a:t>){…}</a:t>
            </a:r>
          </a:p>
          <a:p>
            <a:pPr algn="l" rtl="0"/>
            <a:endParaRPr lang="en-US" sz="2000" dirty="0">
              <a:solidFill>
                <a:srgbClr val="000000"/>
              </a:solidFill>
            </a:endParaRPr>
          </a:p>
          <a:p>
            <a:pPr algn="l" rtl="0"/>
            <a:r>
              <a:rPr lang="he-IL" sz="2000" dirty="0">
                <a:solidFill>
                  <a:srgbClr val="000000"/>
                </a:solidFill>
              </a:rPr>
              <a:t> </a:t>
            </a:r>
            <a:r>
              <a:rPr lang="he-IL" sz="2000" dirty="0" smtClean="0">
                <a:solidFill>
                  <a:srgbClr val="000000"/>
                </a:solidFill>
              </a:rPr>
              <a:t>       </a:t>
            </a:r>
            <a:r>
              <a:rPr lang="en-US" sz="2000" dirty="0" smtClean="0">
                <a:solidFill>
                  <a:srgbClr val="0000FF"/>
                </a:solidFill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GetRow</a:t>
            </a:r>
            <a:r>
              <a:rPr lang="en-US" sz="2000" dirty="0">
                <a:solidFill>
                  <a:srgbClr val="000000"/>
                </a:solidFill>
              </a:rPr>
              <a:t>() {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srgbClr val="000000"/>
                </a:solidFill>
              </a:rPr>
              <a:t> row;}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    </a:t>
            </a: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GetCol</a:t>
            </a:r>
            <a:r>
              <a:rPr lang="en-US" sz="2000" dirty="0">
                <a:solidFill>
                  <a:srgbClr val="000000"/>
                </a:solidFill>
              </a:rPr>
              <a:t>() {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srgbClr val="000000"/>
                </a:solidFill>
              </a:rPr>
              <a:t> col; }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    </a:t>
            </a: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GetValue</a:t>
            </a:r>
            <a:r>
              <a:rPr lang="en-US" sz="2000" dirty="0">
                <a:solidFill>
                  <a:srgbClr val="000000"/>
                </a:solidFill>
              </a:rPr>
              <a:t>() {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srgbClr val="000000"/>
                </a:solidFill>
              </a:rPr>
              <a:t> value; </a:t>
            </a:r>
            <a:r>
              <a:rPr lang="en-US" sz="2000" dirty="0" smtClean="0">
                <a:solidFill>
                  <a:srgbClr val="000000"/>
                </a:solidFill>
              </a:rPr>
              <a:t>}</a:t>
            </a:r>
          </a:p>
          <a:p>
            <a:pPr algn="l" rtl="0"/>
            <a:endParaRPr lang="en-US" sz="2000" dirty="0">
              <a:solidFill>
                <a:srgbClr val="000000"/>
              </a:solidFill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    </a:t>
            </a: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SetRow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row) { </a:t>
            </a:r>
            <a:r>
              <a:rPr lang="en-US" sz="2000" dirty="0" err="1">
                <a:solidFill>
                  <a:srgbClr val="0000FF"/>
                </a:solidFill>
              </a:rPr>
              <a:t>this</a:t>
            </a:r>
            <a:r>
              <a:rPr lang="en-US" sz="2000" dirty="0" err="1">
                <a:solidFill>
                  <a:srgbClr val="000000"/>
                </a:solidFill>
              </a:rPr>
              <a:t>.row</a:t>
            </a:r>
            <a:r>
              <a:rPr lang="en-US" sz="2000" dirty="0">
                <a:solidFill>
                  <a:srgbClr val="000000"/>
                </a:solidFill>
              </a:rPr>
              <a:t> = row; }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    </a:t>
            </a: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SetCol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col) { </a:t>
            </a:r>
            <a:r>
              <a:rPr lang="en-US" sz="2000" dirty="0" err="1">
                <a:solidFill>
                  <a:srgbClr val="0000FF"/>
                </a:solidFill>
              </a:rPr>
              <a:t>this</a:t>
            </a:r>
            <a:r>
              <a:rPr lang="en-US" sz="2000" dirty="0" err="1">
                <a:solidFill>
                  <a:srgbClr val="000000"/>
                </a:solidFill>
              </a:rPr>
              <a:t>.col</a:t>
            </a:r>
            <a:r>
              <a:rPr lang="en-US" sz="2000" dirty="0">
                <a:solidFill>
                  <a:srgbClr val="000000"/>
                </a:solidFill>
              </a:rPr>
              <a:t> = col; }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    </a:t>
            </a: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SetValue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value) { </a:t>
            </a:r>
            <a:r>
              <a:rPr lang="en-US" sz="2000" dirty="0" err="1">
                <a:solidFill>
                  <a:srgbClr val="0000FF"/>
                </a:solidFill>
              </a:rPr>
              <a:t>this</a:t>
            </a:r>
            <a:r>
              <a:rPr lang="en-US" sz="2000" dirty="0" err="1">
                <a:solidFill>
                  <a:srgbClr val="000000"/>
                </a:solidFill>
              </a:rPr>
              <a:t>.value</a:t>
            </a:r>
            <a:r>
              <a:rPr lang="en-US" sz="2000" dirty="0">
                <a:solidFill>
                  <a:srgbClr val="000000"/>
                </a:solidFill>
              </a:rPr>
              <a:t> = value; </a:t>
            </a:r>
            <a:r>
              <a:rPr lang="en-US" sz="2000" dirty="0" smtClean="0">
                <a:solidFill>
                  <a:srgbClr val="000000"/>
                </a:solidFill>
              </a:rPr>
              <a:t>}</a:t>
            </a:r>
          </a:p>
          <a:p>
            <a:pPr algn="l" rtl="0"/>
            <a:endParaRPr lang="en-US" sz="2000" dirty="0">
              <a:solidFill>
                <a:srgbClr val="000000"/>
              </a:solidFill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    </a:t>
            </a: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override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string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ToString</a:t>
            </a:r>
            <a:r>
              <a:rPr lang="en-US" sz="2000" dirty="0">
                <a:solidFill>
                  <a:srgbClr val="000000"/>
                </a:solidFill>
              </a:rPr>
              <a:t>()</a:t>
            </a:r>
          </a:p>
          <a:p>
            <a:pPr algn="l" rtl="0"/>
            <a:r>
              <a:rPr lang="he-IL" sz="2000" dirty="0">
                <a:solidFill>
                  <a:srgbClr val="000000"/>
                </a:solidFill>
              </a:rPr>
              <a:t>        </a:t>
            </a:r>
            <a:r>
              <a:rPr lang="he-IL" sz="2000" dirty="0" smtClean="0">
                <a:solidFill>
                  <a:srgbClr val="000000"/>
                </a:solidFill>
              </a:rPr>
              <a:t>}          </a:t>
            </a:r>
            <a:endParaRPr lang="he-IL" sz="2000" dirty="0">
              <a:solidFill>
                <a:srgbClr val="000000"/>
              </a:solidFill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      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string</a:t>
            </a:r>
            <a:r>
              <a:rPr lang="en-US" sz="2000" dirty="0" err="1">
                <a:solidFill>
                  <a:srgbClr val="000000"/>
                </a:solidFill>
              </a:rPr>
              <a:t>.Format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>
                <a:solidFill>
                  <a:srgbClr val="A31515"/>
                </a:solidFill>
              </a:rPr>
              <a:t>"[{0},{1},{2}]"</a:t>
            </a:r>
            <a:r>
              <a:rPr lang="en-US" sz="2000" dirty="0">
                <a:solidFill>
                  <a:srgbClr val="000000"/>
                </a:solidFill>
              </a:rPr>
              <a:t>,</a:t>
            </a:r>
            <a:r>
              <a:rPr lang="en-US" sz="2000" dirty="0" err="1">
                <a:solidFill>
                  <a:srgbClr val="000000"/>
                </a:solidFill>
              </a:rPr>
              <a:t>row,col,value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algn="l" rtl="0"/>
            <a:r>
              <a:rPr lang="he-IL" sz="2000" dirty="0" smtClean="0">
                <a:solidFill>
                  <a:srgbClr val="000000"/>
                </a:solidFill>
              </a:rPr>
              <a:t>{          </a:t>
            </a:r>
            <a:endParaRPr lang="he-IL" sz="2000" dirty="0">
              <a:solidFill>
                <a:srgbClr val="000000"/>
              </a:solidFill>
            </a:endParaRPr>
          </a:p>
          <a:p>
            <a:pPr algn="l" rtl="0"/>
            <a:endParaRPr lang="he-IL" sz="2000" dirty="0">
              <a:solidFill>
                <a:srgbClr val="000000"/>
              </a:solidFill>
            </a:endParaRPr>
          </a:p>
          <a:p>
            <a:pPr algn="l" rtl="0"/>
            <a:r>
              <a:rPr lang="he-IL" sz="2000" dirty="0" smtClean="0">
                <a:solidFill>
                  <a:srgbClr val="000000"/>
                </a:solidFill>
              </a:rPr>
              <a:t>{</a:t>
            </a:r>
            <a:endParaRPr lang="he-IL" sz="2000" dirty="0"/>
          </a:p>
        </p:txBody>
      </p:sp>
      <p:sp>
        <p:nvSpPr>
          <p:cNvPr id="6" name="מלבן 5"/>
          <p:cNvSpPr/>
          <p:nvPr/>
        </p:nvSpPr>
        <p:spPr>
          <a:xfrm>
            <a:off x="7924800" y="1466763"/>
            <a:ext cx="1545772" cy="2079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row: 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Col: 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Value:</a:t>
            </a:r>
            <a:endParaRPr lang="he-IL" dirty="0"/>
          </a:p>
        </p:txBody>
      </p:sp>
      <p:sp>
        <p:nvSpPr>
          <p:cNvPr id="7" name="אליפסה 6"/>
          <p:cNvSpPr/>
          <p:nvPr/>
        </p:nvSpPr>
        <p:spPr>
          <a:xfrm>
            <a:off x="7870371" y="875448"/>
            <a:ext cx="1360715" cy="637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Cell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8368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Matrix </a:t>
            </a:r>
            <a:endParaRPr lang="he-IL" dirty="0"/>
          </a:p>
        </p:txBody>
      </p:sp>
      <p:grpSp>
        <p:nvGrpSpPr>
          <p:cNvPr id="11" name="קבוצה 10"/>
          <p:cNvGrpSpPr/>
          <p:nvPr/>
        </p:nvGrpSpPr>
        <p:grpSpPr>
          <a:xfrm>
            <a:off x="7576457" y="1470451"/>
            <a:ext cx="2659784" cy="2517748"/>
            <a:chOff x="7576457" y="1470451"/>
            <a:chExt cx="2659784" cy="2517748"/>
          </a:xfrm>
        </p:grpSpPr>
        <p:sp>
          <p:nvSpPr>
            <p:cNvPr id="5" name="מלבן 4"/>
            <p:cNvSpPr/>
            <p:nvPr/>
          </p:nvSpPr>
          <p:spPr>
            <a:xfrm>
              <a:off x="7852269" y="1909027"/>
              <a:ext cx="2383972" cy="20791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row: 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Col: 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Node&lt;Cell&gt; </a:t>
              </a:r>
              <a:r>
                <a:rPr lang="en-US" dirty="0" err="1" smtClean="0"/>
                <a:t>lst</a:t>
              </a:r>
              <a:r>
                <a:rPr lang="en-US" dirty="0" smtClean="0"/>
                <a:t>:</a:t>
              </a:r>
              <a:endParaRPr lang="he-IL" dirty="0"/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7576457" y="1470451"/>
              <a:ext cx="1360715" cy="6376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Matrix</a:t>
              </a:r>
              <a:endParaRPr lang="he-IL" dirty="0"/>
            </a:p>
          </p:txBody>
        </p:sp>
      </p:grpSp>
      <p:sp>
        <p:nvSpPr>
          <p:cNvPr id="7" name="מלבן 6"/>
          <p:cNvSpPr/>
          <p:nvPr/>
        </p:nvSpPr>
        <p:spPr>
          <a:xfrm>
            <a:off x="560614" y="855120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class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2B91AF"/>
                </a:solidFill>
              </a:rPr>
              <a:t>Matrix</a:t>
            </a:r>
            <a:endParaRPr lang="en-US" sz="2000" dirty="0">
              <a:solidFill>
                <a:srgbClr val="000000"/>
              </a:solidFill>
            </a:endParaRPr>
          </a:p>
          <a:p>
            <a:pPr algn="l" rtl="0"/>
            <a:r>
              <a:rPr lang="he-IL" sz="2000" dirty="0">
                <a:solidFill>
                  <a:srgbClr val="000000"/>
                </a:solidFill>
              </a:rPr>
              <a:t>    </a:t>
            </a:r>
            <a:r>
              <a:rPr lang="he-IL" sz="2000" dirty="0" smtClean="0">
                <a:solidFill>
                  <a:srgbClr val="000000"/>
                </a:solidFill>
              </a:rPr>
              <a:t>}</a:t>
            </a:r>
            <a:endParaRPr lang="he-IL" sz="2000" dirty="0">
              <a:solidFill>
                <a:srgbClr val="000000"/>
              </a:solidFill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    </a:t>
            </a:r>
            <a:r>
              <a:rPr lang="en-US" sz="2000" dirty="0">
                <a:solidFill>
                  <a:srgbClr val="0000FF"/>
                </a:solidFill>
              </a:rPr>
              <a:t>private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row;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    </a:t>
            </a:r>
            <a:r>
              <a:rPr lang="en-US" sz="2000" dirty="0">
                <a:solidFill>
                  <a:srgbClr val="0000FF"/>
                </a:solidFill>
              </a:rPr>
              <a:t>private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col;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    </a:t>
            </a:r>
            <a:r>
              <a:rPr lang="en-US" sz="2000" dirty="0">
                <a:solidFill>
                  <a:srgbClr val="0000FF"/>
                </a:solidFill>
              </a:rPr>
              <a:t>private</a:t>
            </a:r>
            <a:r>
              <a:rPr lang="en-US" sz="2000" dirty="0">
                <a:solidFill>
                  <a:srgbClr val="000000"/>
                </a:solidFill>
              </a:rPr>
              <a:t> Node&lt;Cell&gt; </a:t>
            </a:r>
            <a:r>
              <a:rPr lang="en-US" sz="2000" dirty="0" err="1">
                <a:solidFill>
                  <a:srgbClr val="000000"/>
                </a:solidFill>
              </a:rPr>
              <a:t>lst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    </a:t>
            </a: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Matrix(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row,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col,Node</a:t>
            </a:r>
            <a:r>
              <a:rPr lang="en-US" sz="2000" dirty="0">
                <a:solidFill>
                  <a:srgbClr val="000000"/>
                </a:solidFill>
              </a:rPr>
              <a:t>&lt;Cell&gt; </a:t>
            </a:r>
            <a:r>
              <a:rPr lang="en-US" sz="2000" dirty="0" err="1">
                <a:solidFill>
                  <a:srgbClr val="000000"/>
                </a:solidFill>
              </a:rPr>
              <a:t>lst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  <a:p>
            <a:pPr algn="l" rtl="0"/>
            <a:r>
              <a:rPr lang="he-IL" sz="2000" dirty="0" smtClean="0">
                <a:solidFill>
                  <a:srgbClr val="000000"/>
                </a:solidFill>
              </a:rPr>
              <a:t>}           </a:t>
            </a:r>
            <a:endParaRPr lang="he-IL" sz="2000" dirty="0">
              <a:solidFill>
                <a:srgbClr val="000000"/>
              </a:solidFill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        </a:t>
            </a:r>
            <a:r>
              <a:rPr lang="en-US" sz="2000" dirty="0" err="1">
                <a:solidFill>
                  <a:srgbClr val="0000FF"/>
                </a:solidFill>
              </a:rPr>
              <a:t>this</a:t>
            </a:r>
            <a:r>
              <a:rPr lang="en-US" sz="2000" dirty="0" err="1">
                <a:solidFill>
                  <a:srgbClr val="000000"/>
                </a:solidFill>
              </a:rPr>
              <a:t>.row</a:t>
            </a:r>
            <a:r>
              <a:rPr lang="en-US" sz="2000" dirty="0">
                <a:solidFill>
                  <a:srgbClr val="000000"/>
                </a:solidFill>
              </a:rPr>
              <a:t> = row;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        </a:t>
            </a:r>
            <a:r>
              <a:rPr lang="en-US" sz="2000" dirty="0" err="1">
                <a:solidFill>
                  <a:srgbClr val="0000FF"/>
                </a:solidFill>
              </a:rPr>
              <a:t>this</a:t>
            </a:r>
            <a:r>
              <a:rPr lang="en-US" sz="2000" dirty="0" err="1">
                <a:solidFill>
                  <a:srgbClr val="000000"/>
                </a:solidFill>
              </a:rPr>
              <a:t>.col</a:t>
            </a:r>
            <a:r>
              <a:rPr lang="en-US" sz="2000" dirty="0">
                <a:solidFill>
                  <a:srgbClr val="000000"/>
                </a:solidFill>
              </a:rPr>
              <a:t> = col;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        </a:t>
            </a:r>
            <a:r>
              <a:rPr lang="en-US" sz="2000" dirty="0" err="1">
                <a:solidFill>
                  <a:srgbClr val="0000FF"/>
                </a:solidFill>
              </a:rPr>
              <a:t>this</a:t>
            </a:r>
            <a:r>
              <a:rPr lang="en-US" sz="2000" dirty="0" err="1">
                <a:solidFill>
                  <a:srgbClr val="000000"/>
                </a:solidFill>
              </a:rPr>
              <a:t>.lst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lst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algn="l" rtl="0"/>
            <a:r>
              <a:rPr lang="he-IL" sz="2000" dirty="0">
                <a:solidFill>
                  <a:srgbClr val="000000"/>
                </a:solidFill>
              </a:rPr>
              <a:t>        </a:t>
            </a:r>
            <a:r>
              <a:rPr lang="he-IL" sz="2000" dirty="0" smtClean="0">
                <a:solidFill>
                  <a:srgbClr val="000000"/>
                </a:solidFill>
              </a:rPr>
              <a:t>{             </a:t>
            </a:r>
            <a:endParaRPr lang="he-IL" sz="2000" dirty="0">
              <a:solidFill>
                <a:srgbClr val="000000"/>
              </a:solidFill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    </a:t>
            </a: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Matrix(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row,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col)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      </a:t>
            </a:r>
            <a:r>
              <a:rPr lang="en-US" sz="2000" dirty="0" smtClean="0">
                <a:solidFill>
                  <a:srgbClr val="000000"/>
                </a:solidFill>
              </a:rPr>
              <a:t>      </a:t>
            </a:r>
            <a:r>
              <a:rPr lang="en-US" sz="2000" dirty="0">
                <a:solidFill>
                  <a:srgbClr val="000000"/>
                </a:solidFill>
              </a:rPr>
              <a:t>: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srgbClr val="000000"/>
                </a:solidFill>
              </a:rPr>
              <a:t>(row, col, </a:t>
            </a:r>
            <a:r>
              <a:rPr lang="en-US" sz="2000" dirty="0">
                <a:solidFill>
                  <a:srgbClr val="0000FF"/>
                </a:solidFill>
              </a:rPr>
              <a:t>null</a:t>
            </a:r>
            <a:r>
              <a:rPr lang="en-US" sz="2000" dirty="0">
                <a:solidFill>
                  <a:srgbClr val="000000"/>
                </a:solidFill>
              </a:rPr>
              <a:t>) { </a:t>
            </a:r>
            <a:r>
              <a:rPr lang="en-US" sz="2000" dirty="0" smtClean="0">
                <a:solidFill>
                  <a:srgbClr val="000000"/>
                </a:solidFill>
              </a:rPr>
              <a:t>}</a:t>
            </a:r>
          </a:p>
          <a:p>
            <a:pPr algn="l" rtl="0"/>
            <a:endParaRPr lang="en-US" sz="2000" dirty="0">
              <a:solidFill>
                <a:srgbClr val="000000"/>
              </a:solidFill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    </a:t>
            </a: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Matrix() :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srgbClr val="000000"/>
                </a:solidFill>
              </a:rPr>
              <a:t>(0, 0, </a:t>
            </a:r>
            <a:r>
              <a:rPr lang="en-US" sz="2000" dirty="0">
                <a:solidFill>
                  <a:srgbClr val="0000FF"/>
                </a:solidFill>
              </a:rPr>
              <a:t>null</a:t>
            </a:r>
            <a:r>
              <a:rPr lang="en-US" sz="2000" dirty="0">
                <a:solidFill>
                  <a:srgbClr val="000000"/>
                </a:solidFill>
              </a:rPr>
              <a:t>) { }</a:t>
            </a:r>
          </a:p>
          <a:p>
            <a:pPr algn="l" rtl="0"/>
            <a:r>
              <a:rPr lang="he-IL" sz="2000" dirty="0">
                <a:solidFill>
                  <a:srgbClr val="000000"/>
                </a:solidFill>
              </a:rPr>
              <a:t> </a:t>
            </a:r>
            <a:endParaRPr lang="he-IL" sz="2000" dirty="0"/>
          </a:p>
        </p:txBody>
      </p:sp>
      <p:sp>
        <p:nvSpPr>
          <p:cNvPr id="8" name="חץ ימינה 7"/>
          <p:cNvSpPr/>
          <p:nvPr/>
        </p:nvSpPr>
        <p:spPr>
          <a:xfrm>
            <a:off x="172336" y="4191000"/>
            <a:ext cx="776555" cy="47897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חץ ימינה 8"/>
          <p:cNvSpPr/>
          <p:nvPr/>
        </p:nvSpPr>
        <p:spPr>
          <a:xfrm>
            <a:off x="172336" y="5031439"/>
            <a:ext cx="776555" cy="47897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חץ ימינה 9"/>
          <p:cNvSpPr/>
          <p:nvPr/>
        </p:nvSpPr>
        <p:spPr>
          <a:xfrm>
            <a:off x="163285" y="2300267"/>
            <a:ext cx="776555" cy="47897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328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קבוצה 37"/>
          <p:cNvGrpSpPr/>
          <p:nvPr/>
        </p:nvGrpSpPr>
        <p:grpSpPr>
          <a:xfrm>
            <a:off x="513149" y="358075"/>
            <a:ext cx="7998666" cy="1867768"/>
            <a:chOff x="501797" y="759516"/>
            <a:chExt cx="8628763" cy="2314121"/>
          </a:xfrm>
        </p:grpSpPr>
        <p:grpSp>
          <p:nvGrpSpPr>
            <p:cNvPr id="37" name="קבוצה 36"/>
            <p:cNvGrpSpPr/>
            <p:nvPr/>
          </p:nvGrpSpPr>
          <p:grpSpPr>
            <a:xfrm>
              <a:off x="501797" y="759516"/>
              <a:ext cx="8628763" cy="2309617"/>
              <a:chOff x="471694" y="749269"/>
              <a:chExt cx="8628763" cy="2309617"/>
            </a:xfrm>
          </p:grpSpPr>
          <p:sp>
            <p:nvSpPr>
              <p:cNvPr id="6" name="מלבן 5"/>
              <p:cNvSpPr/>
              <p:nvPr/>
            </p:nvSpPr>
            <p:spPr>
              <a:xfrm>
                <a:off x="569664" y="1386935"/>
                <a:ext cx="8530793" cy="167195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l" rtl="0"/>
                <a:r>
                  <a:rPr lang="en-US" b="1" dirty="0" smtClean="0"/>
                  <a:t>row:  5 </a:t>
                </a:r>
              </a:p>
              <a:p>
                <a:pPr algn="l" rtl="0"/>
                <a:endParaRPr lang="en-US" b="1" dirty="0"/>
              </a:p>
              <a:p>
                <a:pPr algn="l" rtl="0"/>
                <a:r>
                  <a:rPr lang="en-US" b="1" dirty="0" smtClean="0"/>
                  <a:t>Col:   5 </a:t>
                </a:r>
              </a:p>
              <a:p>
                <a:pPr algn="l" rtl="0"/>
                <a:endParaRPr lang="en-US" b="1" dirty="0"/>
              </a:p>
              <a:p>
                <a:pPr algn="l" rtl="0"/>
                <a:r>
                  <a:rPr lang="en-US" b="1" dirty="0" smtClean="0"/>
                  <a:t>Node&lt;Cell&gt; </a:t>
                </a:r>
                <a:r>
                  <a:rPr lang="en-US" b="1" dirty="0" err="1" smtClean="0"/>
                  <a:t>lst</a:t>
                </a:r>
                <a:r>
                  <a:rPr lang="en-US" b="1" dirty="0" smtClean="0"/>
                  <a:t>:</a:t>
                </a:r>
                <a:endParaRPr lang="he-IL" b="1" dirty="0"/>
              </a:p>
            </p:txBody>
          </p:sp>
          <p:sp>
            <p:nvSpPr>
              <p:cNvPr id="7" name="אליפסה 6"/>
              <p:cNvSpPr/>
              <p:nvPr/>
            </p:nvSpPr>
            <p:spPr>
              <a:xfrm>
                <a:off x="471694" y="749269"/>
                <a:ext cx="1360715" cy="63766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/>
                  <a:t>Matrix</a:t>
                </a:r>
                <a:endParaRPr lang="he-IL" dirty="0"/>
              </a:p>
            </p:txBody>
          </p:sp>
        </p:grpSp>
        <p:grpSp>
          <p:nvGrpSpPr>
            <p:cNvPr id="8" name="קבוצה 7"/>
            <p:cNvGrpSpPr/>
            <p:nvPr/>
          </p:nvGrpSpPr>
          <p:grpSpPr>
            <a:xfrm>
              <a:off x="2315930" y="2542753"/>
              <a:ext cx="6184533" cy="530884"/>
              <a:chOff x="1172799" y="3403077"/>
              <a:chExt cx="4988509" cy="530884"/>
            </a:xfrm>
          </p:grpSpPr>
          <p:sp>
            <p:nvSpPr>
              <p:cNvPr id="9" name="מלבן 8"/>
              <p:cNvSpPr/>
              <p:nvPr/>
            </p:nvSpPr>
            <p:spPr>
              <a:xfrm>
                <a:off x="1752594" y="3403077"/>
                <a:ext cx="522515" cy="50074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:r>
                  <a:rPr lang="he-IL" dirty="0" smtClean="0"/>
                  <a:t>0,1,3</a:t>
                </a:r>
                <a:endParaRPr lang="he-IL" dirty="0"/>
              </a:p>
            </p:txBody>
          </p:sp>
          <p:cxnSp>
            <p:nvCxnSpPr>
              <p:cNvPr id="10" name="מחבר חץ ישר 9"/>
              <p:cNvCxnSpPr>
                <a:stCxn id="9" idx="3"/>
              </p:cNvCxnSpPr>
              <p:nvPr/>
            </p:nvCxnSpPr>
            <p:spPr>
              <a:xfrm>
                <a:off x="2275109" y="3653449"/>
                <a:ext cx="272142" cy="108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מלבן 10"/>
              <p:cNvSpPr/>
              <p:nvPr/>
            </p:nvSpPr>
            <p:spPr>
              <a:xfrm>
                <a:off x="4800589" y="3413123"/>
                <a:ext cx="522515" cy="50074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:r>
                  <a:rPr lang="he-IL" dirty="0" smtClean="0"/>
                  <a:t>2,4,6</a:t>
                </a:r>
                <a:endParaRPr lang="he-IL" dirty="0"/>
              </a:p>
            </p:txBody>
          </p:sp>
          <p:sp>
            <p:nvSpPr>
              <p:cNvPr id="12" name="מלבן 11"/>
              <p:cNvSpPr/>
              <p:nvPr/>
            </p:nvSpPr>
            <p:spPr>
              <a:xfrm>
                <a:off x="5638793" y="3433218"/>
                <a:ext cx="522515" cy="50074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:r>
                  <a:rPr lang="he-IL" dirty="0" smtClean="0"/>
                  <a:t>4,3,1</a:t>
                </a:r>
                <a:endParaRPr lang="he-IL" dirty="0"/>
              </a:p>
            </p:txBody>
          </p:sp>
          <p:cxnSp>
            <p:nvCxnSpPr>
              <p:cNvPr id="13" name="מחבר חץ ישר 12"/>
              <p:cNvCxnSpPr>
                <a:stCxn id="11" idx="3"/>
                <a:endCxn id="12" idx="1"/>
              </p:cNvCxnSpPr>
              <p:nvPr/>
            </p:nvCxnSpPr>
            <p:spPr>
              <a:xfrm>
                <a:off x="5323104" y="3663495"/>
                <a:ext cx="315689" cy="200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מלבן 13"/>
              <p:cNvSpPr/>
              <p:nvPr/>
            </p:nvSpPr>
            <p:spPr>
              <a:xfrm>
                <a:off x="4060363" y="3413124"/>
                <a:ext cx="522515" cy="50074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:r>
                  <a:rPr lang="he-IL" dirty="0" smtClean="0"/>
                  <a:t>2,1,1</a:t>
                </a:r>
                <a:endParaRPr lang="he-IL" dirty="0"/>
              </a:p>
            </p:txBody>
          </p:sp>
          <p:cxnSp>
            <p:nvCxnSpPr>
              <p:cNvPr id="15" name="מחבר חץ ישר 14"/>
              <p:cNvCxnSpPr>
                <a:stCxn id="14" idx="3"/>
              </p:cNvCxnSpPr>
              <p:nvPr/>
            </p:nvCxnSpPr>
            <p:spPr>
              <a:xfrm>
                <a:off x="4582878" y="3663496"/>
                <a:ext cx="272142" cy="108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מלבן 15"/>
              <p:cNvSpPr/>
              <p:nvPr/>
            </p:nvSpPr>
            <p:spPr>
              <a:xfrm>
                <a:off x="3254829" y="3433218"/>
                <a:ext cx="522515" cy="50074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:r>
                  <a:rPr lang="he-IL" dirty="0" smtClean="0"/>
                  <a:t>1,4,8</a:t>
                </a:r>
                <a:endParaRPr lang="he-IL" dirty="0"/>
              </a:p>
            </p:txBody>
          </p:sp>
          <p:cxnSp>
            <p:nvCxnSpPr>
              <p:cNvPr id="17" name="מחבר חץ ישר 16"/>
              <p:cNvCxnSpPr>
                <a:stCxn id="16" idx="3"/>
              </p:cNvCxnSpPr>
              <p:nvPr/>
            </p:nvCxnSpPr>
            <p:spPr>
              <a:xfrm>
                <a:off x="3777344" y="3683590"/>
                <a:ext cx="272142" cy="108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מלבן 17"/>
              <p:cNvSpPr/>
              <p:nvPr/>
            </p:nvSpPr>
            <p:spPr>
              <a:xfrm>
                <a:off x="2481932" y="3413124"/>
                <a:ext cx="522515" cy="50074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:r>
                  <a:rPr lang="he-IL" dirty="0" smtClean="0"/>
                  <a:t>0,3,5</a:t>
                </a:r>
                <a:endParaRPr lang="he-IL" dirty="0"/>
              </a:p>
            </p:txBody>
          </p:sp>
          <p:cxnSp>
            <p:nvCxnSpPr>
              <p:cNvPr id="19" name="מחבר חץ ישר 18"/>
              <p:cNvCxnSpPr>
                <a:stCxn id="18" idx="3"/>
              </p:cNvCxnSpPr>
              <p:nvPr/>
            </p:nvCxnSpPr>
            <p:spPr>
              <a:xfrm>
                <a:off x="3004447" y="3663496"/>
                <a:ext cx="272142" cy="108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מחבר חץ ישר 20"/>
              <p:cNvCxnSpPr>
                <a:endCxn id="9" idx="1"/>
              </p:cNvCxnSpPr>
              <p:nvPr/>
            </p:nvCxnSpPr>
            <p:spPr>
              <a:xfrm>
                <a:off x="1172799" y="3653448"/>
                <a:ext cx="57979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קבוצה 23"/>
          <p:cNvGrpSpPr/>
          <p:nvPr/>
        </p:nvGrpSpPr>
        <p:grpSpPr>
          <a:xfrm>
            <a:off x="9575433" y="326571"/>
            <a:ext cx="2487686" cy="2367705"/>
            <a:chOff x="1090951" y="253511"/>
            <a:chExt cx="3091098" cy="2928693"/>
          </a:xfrm>
        </p:grpSpPr>
        <p:pic>
          <p:nvPicPr>
            <p:cNvPr id="25" name="תמונה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6488" y="586860"/>
              <a:ext cx="3075561" cy="2595344"/>
            </a:xfrm>
            <a:prstGeom prst="rect">
              <a:avLst/>
            </a:prstGeom>
          </p:spPr>
        </p:pic>
        <p:sp>
          <p:nvSpPr>
            <p:cNvPr id="26" name="מלבן מעוגל 25"/>
            <p:cNvSpPr/>
            <p:nvPr/>
          </p:nvSpPr>
          <p:spPr>
            <a:xfrm>
              <a:off x="1106487" y="770783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0</a:t>
              </a:r>
              <a:endParaRPr lang="he-IL" dirty="0"/>
            </a:p>
          </p:txBody>
        </p:sp>
        <p:sp>
          <p:nvSpPr>
            <p:cNvPr id="27" name="מלבן מעוגל 26"/>
            <p:cNvSpPr/>
            <p:nvPr/>
          </p:nvSpPr>
          <p:spPr>
            <a:xfrm>
              <a:off x="1090951" y="1248786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1</a:t>
              </a:r>
              <a:endParaRPr lang="he-IL" dirty="0"/>
            </a:p>
          </p:txBody>
        </p:sp>
        <p:sp>
          <p:nvSpPr>
            <p:cNvPr id="28" name="מלבן מעוגל 27"/>
            <p:cNvSpPr/>
            <p:nvPr/>
          </p:nvSpPr>
          <p:spPr>
            <a:xfrm>
              <a:off x="2991983" y="281668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3</a:t>
              </a:r>
              <a:endParaRPr lang="he-IL" dirty="0"/>
            </a:p>
          </p:txBody>
        </p:sp>
        <p:sp>
          <p:nvSpPr>
            <p:cNvPr id="29" name="מלבן מעוגל 28"/>
            <p:cNvSpPr/>
            <p:nvPr/>
          </p:nvSpPr>
          <p:spPr>
            <a:xfrm>
              <a:off x="1128255" y="2226861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3</a:t>
              </a:r>
              <a:endParaRPr lang="he-IL" dirty="0"/>
            </a:p>
          </p:txBody>
        </p:sp>
        <p:sp>
          <p:nvSpPr>
            <p:cNvPr id="30" name="מלבן מעוגל 29"/>
            <p:cNvSpPr/>
            <p:nvPr/>
          </p:nvSpPr>
          <p:spPr>
            <a:xfrm>
              <a:off x="3505941" y="253511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4</a:t>
              </a:r>
              <a:endParaRPr lang="he-IL" dirty="0"/>
            </a:p>
          </p:txBody>
        </p:sp>
        <p:sp>
          <p:nvSpPr>
            <p:cNvPr id="31" name="מלבן מעוגל 30"/>
            <p:cNvSpPr/>
            <p:nvPr/>
          </p:nvSpPr>
          <p:spPr>
            <a:xfrm>
              <a:off x="1090951" y="2701179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4</a:t>
              </a:r>
              <a:endParaRPr lang="he-IL" dirty="0"/>
            </a:p>
          </p:txBody>
        </p:sp>
        <p:sp>
          <p:nvSpPr>
            <p:cNvPr id="32" name="מלבן מעוגל 31"/>
            <p:cNvSpPr/>
            <p:nvPr/>
          </p:nvSpPr>
          <p:spPr>
            <a:xfrm>
              <a:off x="1579222" y="292479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0</a:t>
              </a:r>
              <a:endParaRPr lang="he-IL" dirty="0"/>
            </a:p>
          </p:txBody>
        </p:sp>
        <p:sp>
          <p:nvSpPr>
            <p:cNvPr id="33" name="מלבן מעוגל 32"/>
            <p:cNvSpPr/>
            <p:nvPr/>
          </p:nvSpPr>
          <p:spPr>
            <a:xfrm>
              <a:off x="2092777" y="272143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1</a:t>
              </a:r>
              <a:endParaRPr lang="he-IL" dirty="0"/>
            </a:p>
          </p:txBody>
        </p:sp>
        <p:sp>
          <p:nvSpPr>
            <p:cNvPr id="34" name="מלבן מעוגל 33"/>
            <p:cNvSpPr/>
            <p:nvPr/>
          </p:nvSpPr>
          <p:spPr>
            <a:xfrm>
              <a:off x="1106488" y="1721495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2</a:t>
              </a:r>
              <a:endParaRPr lang="he-IL" dirty="0"/>
            </a:p>
          </p:txBody>
        </p:sp>
        <p:sp>
          <p:nvSpPr>
            <p:cNvPr id="35" name="מלבן מעוגל 34"/>
            <p:cNvSpPr/>
            <p:nvPr/>
          </p:nvSpPr>
          <p:spPr>
            <a:xfrm>
              <a:off x="2530926" y="281668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2</a:t>
              </a:r>
              <a:endParaRPr lang="he-IL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5872" y="2455000"/>
            <a:ext cx="7913915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u="sng" dirty="0" smtClean="0"/>
              <a:t>פעולות נדרשות במחלקה </a:t>
            </a:r>
            <a:r>
              <a:rPr lang="en-US" sz="2400" b="1" u="sng" dirty="0" smtClean="0"/>
              <a:t>Matrix 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e-IL" sz="2400" dirty="0" smtClean="0"/>
              <a:t>פעולה המקבלת מערך דו ממדי  ובונה את </a:t>
            </a:r>
            <a:r>
              <a:rPr lang="en-US" sz="2400" dirty="0" smtClean="0"/>
              <a:t>Matrix </a:t>
            </a:r>
            <a:r>
              <a:rPr lang="he-IL" sz="2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e-IL" sz="2400" dirty="0" smtClean="0"/>
              <a:t>פעולה הבונה מחדש ומחזירה  את המערך הדו ממדי 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e-IL" sz="2400" dirty="0" smtClean="0"/>
              <a:t>פעולה המוחקת חוליה מהשרשרת.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e-IL" sz="2400" dirty="0" smtClean="0"/>
              <a:t>פעולה המוסיפה חוליה לשרשרת (בתחילת השרשרת)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e-IL" sz="2400" dirty="0" smtClean="0"/>
              <a:t>פעולה המשנה תוכן של תא – ומה יקרה בעקבות </a:t>
            </a:r>
            <a:r>
              <a:rPr lang="he-IL" sz="2400" dirty="0" err="1" smtClean="0"/>
              <a:t>העידכון</a:t>
            </a:r>
            <a:endParaRPr lang="he-IL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e-IL" sz="2400" dirty="0"/>
              <a:t> </a:t>
            </a:r>
            <a:r>
              <a:rPr lang="he-IL" sz="2400" dirty="0" smtClean="0"/>
              <a:t>חיפוש – מקבלת שורה ועמודה ומחזירה הפניה לחוליה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e-IL" sz="2400" dirty="0" smtClean="0"/>
              <a:t>מיזוג של שתי מטריצות למטריצה חדשה 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36095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491922" y="-56184"/>
            <a:ext cx="7772400" cy="720000"/>
          </a:xfrm>
        </p:spPr>
        <p:txBody>
          <a:bodyPr/>
          <a:lstStyle/>
          <a:p>
            <a:r>
              <a:rPr lang="he-IL" dirty="0" smtClean="0"/>
              <a:t>בנית העצם ושרשרת החוליות 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4"/>
          </p:nvPr>
        </p:nvSpPr>
        <p:spPr>
          <a:xfrm>
            <a:off x="5554768" y="2870500"/>
            <a:ext cx="4771340" cy="1805643"/>
          </a:xfrm>
        </p:spPr>
        <p:txBody>
          <a:bodyPr>
            <a:normAutofit/>
          </a:bodyPr>
          <a:lstStyle/>
          <a:p>
            <a:pPr marL="96848" indent="0">
              <a:buNone/>
            </a:pPr>
            <a:r>
              <a:rPr lang="he-IL" dirty="0" err="1" smtClean="0"/>
              <a:t>עידכון</a:t>
            </a:r>
            <a:r>
              <a:rPr lang="he-IL" dirty="0" smtClean="0"/>
              <a:t> מספר שורות ועמודות </a:t>
            </a:r>
          </a:p>
          <a:p>
            <a:pPr marL="96848" indent="0">
              <a:buNone/>
            </a:pPr>
            <a:r>
              <a:rPr lang="he-IL" dirty="0"/>
              <a:t>סריקת המערך הדו ממדי </a:t>
            </a:r>
          </a:p>
          <a:p>
            <a:pPr marL="96848" indent="0">
              <a:buNone/>
            </a:pPr>
            <a:r>
              <a:rPr lang="he-IL" dirty="0" smtClean="0"/>
              <a:t>    אם תוכן התא לא 0  </a:t>
            </a:r>
          </a:p>
          <a:p>
            <a:pPr marL="96848" indent="0">
              <a:buNone/>
            </a:pPr>
            <a:r>
              <a:rPr lang="he-IL" dirty="0"/>
              <a:t> </a:t>
            </a:r>
            <a:r>
              <a:rPr lang="he-IL" dirty="0" smtClean="0"/>
              <a:t>            הוסף לתחילת השרשרת 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71116" y="2178391"/>
            <a:ext cx="86541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public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BuildChain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[,] matrix)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</a:rPr>
              <a:t>        </a:t>
            </a:r>
            <a:r>
              <a:rPr lang="he-IL" sz="2400" dirty="0" smtClean="0">
                <a:solidFill>
                  <a:srgbClr val="000000"/>
                </a:solidFill>
              </a:rPr>
              <a:t>}</a:t>
            </a:r>
            <a:endParaRPr lang="he-IL" sz="2400" dirty="0">
              <a:solidFill>
                <a:srgbClr val="000000"/>
              </a:solidFill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</a:rPr>
              <a:t>this</a:t>
            </a:r>
            <a:r>
              <a:rPr lang="en-US" sz="2400" dirty="0" err="1" smtClean="0">
                <a:solidFill>
                  <a:srgbClr val="000000"/>
                </a:solidFill>
              </a:rPr>
              <a:t>.row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= </a:t>
            </a:r>
            <a:r>
              <a:rPr lang="en-US" sz="2400" dirty="0" err="1">
                <a:solidFill>
                  <a:srgbClr val="000000"/>
                </a:solidFill>
              </a:rPr>
              <a:t>matrix.GetLength</a:t>
            </a:r>
            <a:r>
              <a:rPr lang="en-US" sz="2400" dirty="0">
                <a:solidFill>
                  <a:srgbClr val="000000"/>
                </a:solidFill>
              </a:rPr>
              <a:t>(0);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</a:rPr>
              <a:t>this</a:t>
            </a:r>
            <a:r>
              <a:rPr lang="en-US" sz="2400" dirty="0" err="1" smtClean="0">
                <a:solidFill>
                  <a:srgbClr val="000000"/>
                </a:solidFill>
              </a:rPr>
              <a:t>.col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= </a:t>
            </a:r>
            <a:r>
              <a:rPr lang="en-US" sz="2400" dirty="0" err="1">
                <a:solidFill>
                  <a:srgbClr val="000000"/>
                </a:solidFill>
              </a:rPr>
              <a:t>matrix.GetLength</a:t>
            </a:r>
            <a:r>
              <a:rPr lang="en-US" sz="2400" dirty="0">
                <a:solidFill>
                  <a:srgbClr val="000000"/>
                </a:solidFill>
              </a:rPr>
              <a:t>(1);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</a:rPr>
              <a:t>    </a:t>
            </a:r>
            <a:r>
              <a:rPr lang="en-US" sz="2400" dirty="0" smtClean="0">
                <a:solidFill>
                  <a:srgbClr val="0000FF"/>
                </a:solidFill>
              </a:rPr>
              <a:t>for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=0;i&lt;</a:t>
            </a:r>
            <a:r>
              <a:rPr lang="en-US" sz="2400" dirty="0" err="1">
                <a:solidFill>
                  <a:srgbClr val="000000"/>
                </a:solidFill>
              </a:rPr>
              <a:t>row;i</a:t>
            </a:r>
            <a:r>
              <a:rPr lang="en-US" sz="2400" dirty="0">
                <a:solidFill>
                  <a:srgbClr val="000000"/>
                </a:solidFill>
              </a:rPr>
              <a:t>++)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</a:rPr>
              <a:t>for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j=0;j&lt;col; </a:t>
            </a:r>
            <a:r>
              <a:rPr lang="en-US" sz="2400" dirty="0" err="1">
                <a:solidFill>
                  <a:srgbClr val="000000"/>
                </a:solidFill>
              </a:rPr>
              <a:t>j</a:t>
            </a:r>
            <a:r>
              <a:rPr lang="en-US" sz="2400" dirty="0" err="1" smtClean="0">
                <a:solidFill>
                  <a:srgbClr val="000000"/>
                </a:solidFill>
              </a:rPr>
              <a:t>++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  <a:p>
            <a:pPr algn="l" rtl="0"/>
            <a:r>
              <a:rPr lang="he-IL" sz="2400" dirty="0">
                <a:solidFill>
                  <a:srgbClr val="000000"/>
                </a:solidFill>
              </a:rPr>
              <a:t>                </a:t>
            </a:r>
            <a:r>
              <a:rPr lang="he-IL" sz="2400" dirty="0" smtClean="0">
                <a:solidFill>
                  <a:srgbClr val="000000"/>
                </a:solidFill>
              </a:rPr>
              <a:t>}        </a:t>
            </a:r>
            <a:endParaRPr lang="he-IL" sz="2400" dirty="0">
              <a:solidFill>
                <a:srgbClr val="000000"/>
              </a:solidFill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</a:rPr>
              <a:t>          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>
                <a:solidFill>
                  <a:srgbClr val="000000"/>
                </a:solidFill>
              </a:rPr>
              <a:t>(matrix[</a:t>
            </a:r>
            <a:r>
              <a:rPr lang="en-US" sz="2400" dirty="0" err="1" smtClean="0">
                <a:solidFill>
                  <a:srgbClr val="000000"/>
                </a:solidFill>
              </a:rPr>
              <a:t>i,j</a:t>
            </a:r>
            <a:r>
              <a:rPr lang="en-US" sz="2400" dirty="0">
                <a:solidFill>
                  <a:srgbClr val="000000"/>
                </a:solidFill>
              </a:rPr>
              <a:t>]!=0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pPr algn="l" rtl="0"/>
            <a:endParaRPr lang="en-US" sz="2400" dirty="0">
              <a:solidFill>
                <a:srgbClr val="000000"/>
              </a:solidFill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</a:rPr>
              <a:t>             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lst</a:t>
            </a:r>
            <a:r>
              <a:rPr lang="en-US" sz="2400" dirty="0" smtClean="0">
                <a:solidFill>
                  <a:srgbClr val="000000"/>
                </a:solidFill>
              </a:rPr>
              <a:t>=</a:t>
            </a:r>
            <a:r>
              <a:rPr lang="en-US" sz="2400" dirty="0" smtClean="0">
                <a:solidFill>
                  <a:srgbClr val="0000FF"/>
                </a:solidFill>
              </a:rPr>
              <a:t>new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Node&lt;Cell&gt;(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>
                <a:solidFill>
                  <a:srgbClr val="000000"/>
                </a:solidFill>
              </a:rPr>
              <a:t> Cell(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, j, matrix[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, j]),</a:t>
            </a:r>
            <a:r>
              <a:rPr lang="en-US" sz="2400" dirty="0" err="1">
                <a:solidFill>
                  <a:srgbClr val="000000"/>
                </a:solidFill>
              </a:rPr>
              <a:t>lst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</a:rPr>
              <a:t>                </a:t>
            </a:r>
            <a:r>
              <a:rPr lang="he-IL" sz="2400" dirty="0" smtClean="0">
                <a:solidFill>
                  <a:srgbClr val="000000"/>
                </a:solidFill>
              </a:rPr>
              <a:t>{          </a:t>
            </a:r>
            <a:endParaRPr lang="he-IL" sz="2400" dirty="0">
              <a:solidFill>
                <a:srgbClr val="000000"/>
              </a:solidFill>
            </a:endParaRPr>
          </a:p>
          <a:p>
            <a:pPr algn="l" rtl="0"/>
            <a:r>
              <a:rPr lang="he-IL" sz="2400" dirty="0" smtClean="0">
                <a:solidFill>
                  <a:srgbClr val="000000"/>
                </a:solidFill>
              </a:rPr>
              <a:t>{</a:t>
            </a:r>
            <a:endParaRPr lang="he-IL" sz="2400" dirty="0"/>
          </a:p>
        </p:txBody>
      </p:sp>
      <p:sp>
        <p:nvSpPr>
          <p:cNvPr id="21" name="מלבן 20"/>
          <p:cNvSpPr/>
          <p:nvPr/>
        </p:nvSpPr>
        <p:spPr>
          <a:xfrm>
            <a:off x="828473" y="628470"/>
            <a:ext cx="7907850" cy="1349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l" rtl="0"/>
            <a:r>
              <a:rPr lang="en-US" b="1" dirty="0" smtClean="0"/>
              <a:t>row:  0 </a:t>
            </a:r>
          </a:p>
          <a:p>
            <a:pPr algn="l" rtl="0"/>
            <a:endParaRPr lang="en-US" b="1" dirty="0"/>
          </a:p>
          <a:p>
            <a:pPr algn="l" rtl="0"/>
            <a:r>
              <a:rPr lang="en-US" b="1" dirty="0" smtClean="0"/>
              <a:t>Col:   0 </a:t>
            </a:r>
          </a:p>
          <a:p>
            <a:pPr algn="l" rtl="0"/>
            <a:endParaRPr lang="en-US" b="1" dirty="0"/>
          </a:p>
          <a:p>
            <a:pPr algn="l" rtl="0"/>
            <a:r>
              <a:rPr lang="en-US" b="1" dirty="0" smtClean="0"/>
              <a:t>Node&lt;Cell&gt; </a:t>
            </a:r>
            <a:r>
              <a:rPr lang="en-US" b="1" dirty="0" err="1" smtClean="0"/>
              <a:t>lst</a:t>
            </a:r>
            <a:r>
              <a:rPr lang="en-US" b="1" dirty="0" smtClean="0"/>
              <a:t>:</a:t>
            </a:r>
            <a:endParaRPr lang="he-IL" b="1" dirty="0"/>
          </a:p>
        </p:txBody>
      </p:sp>
      <p:sp>
        <p:nvSpPr>
          <p:cNvPr id="22" name="אליפסה 21"/>
          <p:cNvSpPr/>
          <p:nvPr/>
        </p:nvSpPr>
        <p:spPr>
          <a:xfrm>
            <a:off x="1926009" y="331775"/>
            <a:ext cx="1261352" cy="5146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Matrix</a:t>
            </a:r>
            <a:endParaRPr lang="he-IL" dirty="0"/>
          </a:p>
        </p:txBody>
      </p:sp>
      <p:grpSp>
        <p:nvGrpSpPr>
          <p:cNvPr id="8" name="קבוצה 7"/>
          <p:cNvGrpSpPr/>
          <p:nvPr/>
        </p:nvGrpSpPr>
        <p:grpSpPr>
          <a:xfrm>
            <a:off x="2554669" y="1572152"/>
            <a:ext cx="5732921" cy="430015"/>
            <a:chOff x="1172799" y="3401183"/>
            <a:chExt cx="4988509" cy="532778"/>
          </a:xfrm>
        </p:grpSpPr>
        <p:sp>
          <p:nvSpPr>
            <p:cNvPr id="9" name="מלבן 8"/>
            <p:cNvSpPr/>
            <p:nvPr/>
          </p:nvSpPr>
          <p:spPr>
            <a:xfrm>
              <a:off x="1752594" y="3403077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4,3,1</a:t>
              </a:r>
              <a:endParaRPr lang="he-IL" dirty="0"/>
            </a:p>
          </p:txBody>
        </p:sp>
        <p:cxnSp>
          <p:nvCxnSpPr>
            <p:cNvPr id="10" name="מחבר חץ ישר 9"/>
            <p:cNvCxnSpPr>
              <a:stCxn id="9" idx="3"/>
            </p:cNvCxnSpPr>
            <p:nvPr/>
          </p:nvCxnSpPr>
          <p:spPr>
            <a:xfrm>
              <a:off x="2275109" y="3653449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מלבן 10"/>
            <p:cNvSpPr/>
            <p:nvPr/>
          </p:nvSpPr>
          <p:spPr>
            <a:xfrm>
              <a:off x="4800589" y="3401183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0,3,5</a:t>
              </a:r>
              <a:endParaRPr lang="he-IL" dirty="0"/>
            </a:p>
          </p:txBody>
        </p:sp>
        <p:sp>
          <p:nvSpPr>
            <p:cNvPr id="12" name="מלבן 11"/>
            <p:cNvSpPr/>
            <p:nvPr/>
          </p:nvSpPr>
          <p:spPr>
            <a:xfrm>
              <a:off x="5638793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0,1,3</a:t>
              </a:r>
              <a:endParaRPr lang="he-IL" dirty="0"/>
            </a:p>
          </p:txBody>
        </p:sp>
        <p:cxnSp>
          <p:nvCxnSpPr>
            <p:cNvPr id="13" name="מחבר חץ ישר 12"/>
            <p:cNvCxnSpPr>
              <a:stCxn id="11" idx="3"/>
              <a:endCxn id="12" idx="1"/>
            </p:cNvCxnSpPr>
            <p:nvPr/>
          </p:nvCxnSpPr>
          <p:spPr>
            <a:xfrm>
              <a:off x="5323103" y="3651555"/>
              <a:ext cx="315690" cy="320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מלבן 13"/>
            <p:cNvSpPr/>
            <p:nvPr/>
          </p:nvSpPr>
          <p:spPr>
            <a:xfrm>
              <a:off x="4060363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1,4,8</a:t>
              </a:r>
              <a:endParaRPr lang="he-IL" dirty="0"/>
            </a:p>
          </p:txBody>
        </p:sp>
        <p:cxnSp>
          <p:nvCxnSpPr>
            <p:cNvPr id="15" name="מחבר חץ ישר 14"/>
            <p:cNvCxnSpPr>
              <a:stCxn id="14" idx="3"/>
            </p:cNvCxnSpPr>
            <p:nvPr/>
          </p:nvCxnSpPr>
          <p:spPr>
            <a:xfrm>
              <a:off x="4582878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מלבן 15"/>
            <p:cNvSpPr/>
            <p:nvPr/>
          </p:nvSpPr>
          <p:spPr>
            <a:xfrm>
              <a:off x="3254829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2,1,1</a:t>
              </a:r>
              <a:endParaRPr lang="he-IL" dirty="0"/>
            </a:p>
          </p:txBody>
        </p:sp>
        <p:cxnSp>
          <p:nvCxnSpPr>
            <p:cNvPr id="17" name="מחבר חץ ישר 16"/>
            <p:cNvCxnSpPr>
              <a:stCxn id="16" idx="3"/>
            </p:cNvCxnSpPr>
            <p:nvPr/>
          </p:nvCxnSpPr>
          <p:spPr>
            <a:xfrm>
              <a:off x="3777344" y="3683590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מלבן 17"/>
            <p:cNvSpPr/>
            <p:nvPr/>
          </p:nvSpPr>
          <p:spPr>
            <a:xfrm>
              <a:off x="2481932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2,4,6</a:t>
              </a:r>
              <a:endParaRPr lang="he-IL" dirty="0"/>
            </a:p>
          </p:txBody>
        </p:sp>
        <p:cxnSp>
          <p:nvCxnSpPr>
            <p:cNvPr id="19" name="מחבר חץ ישר 18"/>
            <p:cNvCxnSpPr>
              <a:stCxn id="18" idx="3"/>
            </p:cNvCxnSpPr>
            <p:nvPr/>
          </p:nvCxnSpPr>
          <p:spPr>
            <a:xfrm>
              <a:off x="3004447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מחבר חץ ישר 19"/>
            <p:cNvCxnSpPr>
              <a:endCxn id="9" idx="1"/>
            </p:cNvCxnSpPr>
            <p:nvPr/>
          </p:nvCxnSpPr>
          <p:spPr>
            <a:xfrm>
              <a:off x="1172799" y="3653448"/>
              <a:ext cx="5797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מלבן 23"/>
          <p:cNvSpPr/>
          <p:nvPr/>
        </p:nvSpPr>
        <p:spPr>
          <a:xfrm>
            <a:off x="1473335" y="628470"/>
            <a:ext cx="452674" cy="307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25" name="מלבן 24"/>
          <p:cNvSpPr/>
          <p:nvPr/>
        </p:nvSpPr>
        <p:spPr>
          <a:xfrm>
            <a:off x="1458850" y="1136369"/>
            <a:ext cx="452674" cy="307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26" name="מלבן 25"/>
          <p:cNvSpPr/>
          <p:nvPr/>
        </p:nvSpPr>
        <p:spPr>
          <a:xfrm>
            <a:off x="2660640" y="1675380"/>
            <a:ext cx="859600" cy="2604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null</a:t>
            </a:r>
            <a:endParaRPr lang="he-IL" dirty="0"/>
          </a:p>
        </p:txBody>
      </p:sp>
      <p:grpSp>
        <p:nvGrpSpPr>
          <p:cNvPr id="27" name="קבוצה 26"/>
          <p:cNvGrpSpPr/>
          <p:nvPr/>
        </p:nvGrpSpPr>
        <p:grpSpPr>
          <a:xfrm>
            <a:off x="9575433" y="326571"/>
            <a:ext cx="2487686" cy="2367705"/>
            <a:chOff x="1090951" y="253511"/>
            <a:chExt cx="3091098" cy="2928693"/>
          </a:xfrm>
        </p:grpSpPr>
        <p:pic>
          <p:nvPicPr>
            <p:cNvPr id="28" name="תמונה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6488" y="586860"/>
              <a:ext cx="3075561" cy="2595344"/>
            </a:xfrm>
            <a:prstGeom prst="rect">
              <a:avLst/>
            </a:prstGeom>
          </p:spPr>
        </p:pic>
        <p:sp>
          <p:nvSpPr>
            <p:cNvPr id="29" name="מלבן מעוגל 28"/>
            <p:cNvSpPr/>
            <p:nvPr/>
          </p:nvSpPr>
          <p:spPr>
            <a:xfrm>
              <a:off x="1106487" y="770783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0</a:t>
              </a:r>
              <a:endParaRPr lang="he-IL" dirty="0"/>
            </a:p>
          </p:txBody>
        </p:sp>
        <p:sp>
          <p:nvSpPr>
            <p:cNvPr id="30" name="מלבן מעוגל 29"/>
            <p:cNvSpPr/>
            <p:nvPr/>
          </p:nvSpPr>
          <p:spPr>
            <a:xfrm>
              <a:off x="1090951" y="1248786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1</a:t>
              </a:r>
              <a:endParaRPr lang="he-IL" dirty="0"/>
            </a:p>
          </p:txBody>
        </p:sp>
        <p:sp>
          <p:nvSpPr>
            <p:cNvPr id="31" name="מלבן מעוגל 30"/>
            <p:cNvSpPr/>
            <p:nvPr/>
          </p:nvSpPr>
          <p:spPr>
            <a:xfrm>
              <a:off x="2991983" y="281668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3</a:t>
              </a:r>
              <a:endParaRPr lang="he-IL" dirty="0"/>
            </a:p>
          </p:txBody>
        </p:sp>
        <p:sp>
          <p:nvSpPr>
            <p:cNvPr id="32" name="מלבן מעוגל 31"/>
            <p:cNvSpPr/>
            <p:nvPr/>
          </p:nvSpPr>
          <p:spPr>
            <a:xfrm>
              <a:off x="1128255" y="2226861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3</a:t>
              </a:r>
              <a:endParaRPr lang="he-IL" dirty="0"/>
            </a:p>
          </p:txBody>
        </p:sp>
        <p:sp>
          <p:nvSpPr>
            <p:cNvPr id="33" name="מלבן מעוגל 32"/>
            <p:cNvSpPr/>
            <p:nvPr/>
          </p:nvSpPr>
          <p:spPr>
            <a:xfrm>
              <a:off x="3505941" y="253511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4</a:t>
              </a:r>
              <a:endParaRPr lang="he-IL" dirty="0"/>
            </a:p>
          </p:txBody>
        </p:sp>
        <p:sp>
          <p:nvSpPr>
            <p:cNvPr id="34" name="מלבן מעוגל 33"/>
            <p:cNvSpPr/>
            <p:nvPr/>
          </p:nvSpPr>
          <p:spPr>
            <a:xfrm>
              <a:off x="1090951" y="2701179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4</a:t>
              </a:r>
              <a:endParaRPr lang="he-IL" dirty="0"/>
            </a:p>
          </p:txBody>
        </p:sp>
        <p:sp>
          <p:nvSpPr>
            <p:cNvPr id="35" name="מלבן מעוגל 34"/>
            <p:cNvSpPr/>
            <p:nvPr/>
          </p:nvSpPr>
          <p:spPr>
            <a:xfrm>
              <a:off x="1579222" y="292479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0</a:t>
              </a:r>
              <a:endParaRPr lang="he-IL" dirty="0"/>
            </a:p>
          </p:txBody>
        </p:sp>
        <p:sp>
          <p:nvSpPr>
            <p:cNvPr id="36" name="מלבן מעוגל 35"/>
            <p:cNvSpPr/>
            <p:nvPr/>
          </p:nvSpPr>
          <p:spPr>
            <a:xfrm>
              <a:off x="2092777" y="272143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1</a:t>
              </a:r>
              <a:endParaRPr lang="he-IL" dirty="0"/>
            </a:p>
          </p:txBody>
        </p:sp>
        <p:sp>
          <p:nvSpPr>
            <p:cNvPr id="37" name="מלבן מעוגל 36"/>
            <p:cNvSpPr/>
            <p:nvPr/>
          </p:nvSpPr>
          <p:spPr>
            <a:xfrm>
              <a:off x="1106488" y="1721495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2</a:t>
              </a:r>
              <a:endParaRPr lang="he-IL" dirty="0"/>
            </a:p>
          </p:txBody>
        </p:sp>
        <p:sp>
          <p:nvSpPr>
            <p:cNvPr id="38" name="מלבן מעוגל 37"/>
            <p:cNvSpPr/>
            <p:nvPr/>
          </p:nvSpPr>
          <p:spPr>
            <a:xfrm>
              <a:off x="2530926" y="281668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2</a:t>
              </a:r>
              <a:endParaRPr lang="he-IL" dirty="0"/>
            </a:p>
          </p:txBody>
        </p:sp>
      </p:grpSp>
      <p:sp>
        <p:nvSpPr>
          <p:cNvPr id="42" name="הסבר חץ שמאלה 41"/>
          <p:cNvSpPr/>
          <p:nvPr/>
        </p:nvSpPr>
        <p:spPr>
          <a:xfrm>
            <a:off x="8850542" y="900830"/>
            <a:ext cx="589998" cy="1075481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מלבן 42"/>
          <p:cNvSpPr/>
          <p:nvPr/>
        </p:nvSpPr>
        <p:spPr>
          <a:xfrm>
            <a:off x="1901716" y="5404726"/>
            <a:ext cx="6655430" cy="620486"/>
          </a:xfrm>
          <a:prstGeom prst="rect">
            <a:avLst/>
          </a:prstGeom>
          <a:noFill/>
          <a:ln w="79375">
            <a:solidFill>
              <a:srgbClr val="6CF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מלבן 43"/>
          <p:cNvSpPr/>
          <p:nvPr/>
        </p:nvSpPr>
        <p:spPr>
          <a:xfrm>
            <a:off x="4476465" y="5517087"/>
            <a:ext cx="3357349" cy="4616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749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6" grpId="1" animBg="1"/>
      <p:bldP spid="43" grpId="0" animBg="1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 smtClean="0"/>
              <a:t>איחזור</a:t>
            </a:r>
            <a:r>
              <a:rPr lang="he-IL" dirty="0" smtClean="0"/>
              <a:t> המטריצה הדלילה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4"/>
          </p:nvPr>
        </p:nvSpPr>
        <p:spPr>
          <a:xfrm>
            <a:off x="5329355" y="3064965"/>
            <a:ext cx="4866369" cy="1867902"/>
          </a:xfrm>
        </p:spPr>
        <p:txBody>
          <a:bodyPr/>
          <a:lstStyle/>
          <a:p>
            <a:pPr marL="96848" indent="0">
              <a:buNone/>
            </a:pPr>
            <a:r>
              <a:rPr lang="he-IL" dirty="0" smtClean="0"/>
              <a:t>בנה מערך דו ממדי  ריק </a:t>
            </a:r>
          </a:p>
          <a:p>
            <a:pPr marL="96848" indent="0">
              <a:buNone/>
            </a:pPr>
            <a:r>
              <a:rPr lang="he-IL" dirty="0"/>
              <a:t> </a:t>
            </a:r>
            <a:r>
              <a:rPr lang="he-IL" dirty="0" smtClean="0"/>
              <a:t>על פי ערכים בחוליות בשרשרת </a:t>
            </a:r>
          </a:p>
          <a:p>
            <a:pPr marL="96848" indent="0">
              <a:buNone/>
            </a:pPr>
            <a:r>
              <a:rPr lang="he-IL" dirty="0"/>
              <a:t> </a:t>
            </a:r>
            <a:r>
              <a:rPr lang="he-IL" dirty="0" smtClean="0"/>
              <a:t>           עדכן תוכן התא במערך. </a:t>
            </a:r>
            <a:endParaRPr lang="he-IL" dirty="0"/>
          </a:p>
        </p:txBody>
      </p:sp>
      <p:sp>
        <p:nvSpPr>
          <p:cNvPr id="19" name="מלבן 18"/>
          <p:cNvSpPr/>
          <p:nvPr/>
        </p:nvSpPr>
        <p:spPr>
          <a:xfrm>
            <a:off x="531063" y="1086495"/>
            <a:ext cx="7907850" cy="1349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l" rtl="0"/>
            <a:r>
              <a:rPr lang="en-US" b="1" dirty="0" smtClean="0"/>
              <a:t>row:  5 </a:t>
            </a:r>
          </a:p>
          <a:p>
            <a:pPr algn="l" rtl="0"/>
            <a:endParaRPr lang="en-US" b="1" dirty="0"/>
          </a:p>
          <a:p>
            <a:pPr algn="l" rtl="0"/>
            <a:r>
              <a:rPr lang="en-US" b="1" dirty="0" smtClean="0"/>
              <a:t>Col:   5 </a:t>
            </a:r>
          </a:p>
          <a:p>
            <a:pPr algn="l" rtl="0"/>
            <a:endParaRPr lang="en-US" b="1" dirty="0"/>
          </a:p>
          <a:p>
            <a:pPr algn="l" rtl="0"/>
            <a:r>
              <a:rPr lang="en-US" b="1" dirty="0" smtClean="0"/>
              <a:t>Node&lt;Cell&gt; </a:t>
            </a:r>
            <a:r>
              <a:rPr lang="en-US" b="1" dirty="0" err="1" smtClean="0"/>
              <a:t>lst</a:t>
            </a:r>
            <a:r>
              <a:rPr lang="en-US" b="1" dirty="0" smtClean="0"/>
              <a:t>:</a:t>
            </a:r>
            <a:endParaRPr lang="he-IL" b="1" dirty="0"/>
          </a:p>
        </p:txBody>
      </p:sp>
      <p:grpSp>
        <p:nvGrpSpPr>
          <p:cNvPr id="20" name="קבוצה 19"/>
          <p:cNvGrpSpPr/>
          <p:nvPr/>
        </p:nvGrpSpPr>
        <p:grpSpPr>
          <a:xfrm>
            <a:off x="2336146" y="2005941"/>
            <a:ext cx="5732921" cy="430015"/>
            <a:chOff x="1172799" y="3401183"/>
            <a:chExt cx="4988509" cy="532778"/>
          </a:xfrm>
        </p:grpSpPr>
        <p:sp>
          <p:nvSpPr>
            <p:cNvPr id="21" name="מלבן 20"/>
            <p:cNvSpPr/>
            <p:nvPr/>
          </p:nvSpPr>
          <p:spPr>
            <a:xfrm>
              <a:off x="1752594" y="3403077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4,3,1</a:t>
              </a:r>
              <a:endParaRPr lang="he-IL" dirty="0"/>
            </a:p>
          </p:txBody>
        </p:sp>
        <p:cxnSp>
          <p:nvCxnSpPr>
            <p:cNvPr id="22" name="מחבר חץ ישר 21"/>
            <p:cNvCxnSpPr>
              <a:stCxn id="21" idx="3"/>
            </p:cNvCxnSpPr>
            <p:nvPr/>
          </p:nvCxnSpPr>
          <p:spPr>
            <a:xfrm>
              <a:off x="2275109" y="3653449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מלבן 22"/>
            <p:cNvSpPr/>
            <p:nvPr/>
          </p:nvSpPr>
          <p:spPr>
            <a:xfrm>
              <a:off x="4800589" y="3401183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0,3,5</a:t>
              </a:r>
              <a:endParaRPr lang="he-IL" dirty="0"/>
            </a:p>
          </p:txBody>
        </p:sp>
        <p:sp>
          <p:nvSpPr>
            <p:cNvPr id="24" name="מלבן 23"/>
            <p:cNvSpPr/>
            <p:nvPr/>
          </p:nvSpPr>
          <p:spPr>
            <a:xfrm>
              <a:off x="5638793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0,1,3</a:t>
              </a:r>
              <a:endParaRPr lang="he-IL" dirty="0"/>
            </a:p>
          </p:txBody>
        </p:sp>
        <p:cxnSp>
          <p:nvCxnSpPr>
            <p:cNvPr id="25" name="מחבר חץ ישר 24"/>
            <p:cNvCxnSpPr>
              <a:stCxn id="23" idx="3"/>
              <a:endCxn id="24" idx="1"/>
            </p:cNvCxnSpPr>
            <p:nvPr/>
          </p:nvCxnSpPr>
          <p:spPr>
            <a:xfrm>
              <a:off x="5323103" y="3651555"/>
              <a:ext cx="315690" cy="320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מלבן 25"/>
            <p:cNvSpPr/>
            <p:nvPr/>
          </p:nvSpPr>
          <p:spPr>
            <a:xfrm>
              <a:off x="4060363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1,4,8</a:t>
              </a:r>
              <a:endParaRPr lang="he-IL" dirty="0"/>
            </a:p>
          </p:txBody>
        </p:sp>
        <p:cxnSp>
          <p:nvCxnSpPr>
            <p:cNvPr id="27" name="מחבר חץ ישר 26"/>
            <p:cNvCxnSpPr>
              <a:stCxn id="26" idx="3"/>
            </p:cNvCxnSpPr>
            <p:nvPr/>
          </p:nvCxnSpPr>
          <p:spPr>
            <a:xfrm>
              <a:off x="4582878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מלבן 27"/>
            <p:cNvSpPr/>
            <p:nvPr/>
          </p:nvSpPr>
          <p:spPr>
            <a:xfrm>
              <a:off x="3254829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2,1,1</a:t>
              </a:r>
              <a:endParaRPr lang="he-IL" dirty="0"/>
            </a:p>
          </p:txBody>
        </p:sp>
        <p:cxnSp>
          <p:nvCxnSpPr>
            <p:cNvPr id="29" name="מחבר חץ ישר 28"/>
            <p:cNvCxnSpPr>
              <a:stCxn id="28" idx="3"/>
            </p:cNvCxnSpPr>
            <p:nvPr/>
          </p:nvCxnSpPr>
          <p:spPr>
            <a:xfrm>
              <a:off x="3777344" y="3683590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מלבן 29"/>
            <p:cNvSpPr/>
            <p:nvPr/>
          </p:nvSpPr>
          <p:spPr>
            <a:xfrm>
              <a:off x="2481932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2,4,6</a:t>
              </a:r>
              <a:endParaRPr lang="he-IL" dirty="0"/>
            </a:p>
          </p:txBody>
        </p:sp>
        <p:cxnSp>
          <p:nvCxnSpPr>
            <p:cNvPr id="31" name="מחבר חץ ישר 30"/>
            <p:cNvCxnSpPr>
              <a:stCxn id="30" idx="3"/>
            </p:cNvCxnSpPr>
            <p:nvPr/>
          </p:nvCxnSpPr>
          <p:spPr>
            <a:xfrm>
              <a:off x="3004447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מחבר חץ ישר 31"/>
            <p:cNvCxnSpPr>
              <a:endCxn id="21" idx="1"/>
            </p:cNvCxnSpPr>
            <p:nvPr/>
          </p:nvCxnSpPr>
          <p:spPr>
            <a:xfrm>
              <a:off x="1172799" y="3653448"/>
              <a:ext cx="5797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3" name="קבוצה 32"/>
          <p:cNvGrpSpPr/>
          <p:nvPr/>
        </p:nvGrpSpPr>
        <p:grpSpPr>
          <a:xfrm>
            <a:off x="9620136" y="459268"/>
            <a:ext cx="2487686" cy="2367705"/>
            <a:chOff x="1090951" y="253511"/>
            <a:chExt cx="3091098" cy="2928693"/>
          </a:xfrm>
        </p:grpSpPr>
        <p:pic>
          <p:nvPicPr>
            <p:cNvPr id="34" name="תמונה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6488" y="586860"/>
              <a:ext cx="3075561" cy="2595344"/>
            </a:xfrm>
            <a:prstGeom prst="rect">
              <a:avLst/>
            </a:prstGeom>
          </p:spPr>
        </p:pic>
        <p:sp>
          <p:nvSpPr>
            <p:cNvPr id="35" name="מלבן מעוגל 34"/>
            <p:cNvSpPr/>
            <p:nvPr/>
          </p:nvSpPr>
          <p:spPr>
            <a:xfrm>
              <a:off x="1106487" y="770783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0</a:t>
              </a:r>
              <a:endParaRPr lang="he-IL" dirty="0"/>
            </a:p>
          </p:txBody>
        </p:sp>
        <p:sp>
          <p:nvSpPr>
            <p:cNvPr id="36" name="מלבן מעוגל 35"/>
            <p:cNvSpPr/>
            <p:nvPr/>
          </p:nvSpPr>
          <p:spPr>
            <a:xfrm>
              <a:off x="1090951" y="1248786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1</a:t>
              </a:r>
              <a:endParaRPr lang="he-IL" dirty="0"/>
            </a:p>
          </p:txBody>
        </p:sp>
        <p:sp>
          <p:nvSpPr>
            <p:cNvPr id="37" name="מלבן מעוגל 36"/>
            <p:cNvSpPr/>
            <p:nvPr/>
          </p:nvSpPr>
          <p:spPr>
            <a:xfrm>
              <a:off x="2991983" y="281668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3</a:t>
              </a:r>
              <a:endParaRPr lang="he-IL" dirty="0"/>
            </a:p>
          </p:txBody>
        </p:sp>
        <p:sp>
          <p:nvSpPr>
            <p:cNvPr id="38" name="מלבן מעוגל 37"/>
            <p:cNvSpPr/>
            <p:nvPr/>
          </p:nvSpPr>
          <p:spPr>
            <a:xfrm>
              <a:off x="1128255" y="2226861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3</a:t>
              </a:r>
              <a:endParaRPr lang="he-IL" dirty="0"/>
            </a:p>
          </p:txBody>
        </p:sp>
        <p:sp>
          <p:nvSpPr>
            <p:cNvPr id="39" name="מלבן מעוגל 38"/>
            <p:cNvSpPr/>
            <p:nvPr/>
          </p:nvSpPr>
          <p:spPr>
            <a:xfrm>
              <a:off x="3505941" y="253511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4</a:t>
              </a:r>
              <a:endParaRPr lang="he-IL" dirty="0"/>
            </a:p>
          </p:txBody>
        </p:sp>
        <p:sp>
          <p:nvSpPr>
            <p:cNvPr id="40" name="מלבן מעוגל 39"/>
            <p:cNvSpPr/>
            <p:nvPr/>
          </p:nvSpPr>
          <p:spPr>
            <a:xfrm>
              <a:off x="1090951" y="2701179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4</a:t>
              </a:r>
              <a:endParaRPr lang="he-IL" dirty="0"/>
            </a:p>
          </p:txBody>
        </p:sp>
        <p:sp>
          <p:nvSpPr>
            <p:cNvPr id="41" name="מלבן מעוגל 40"/>
            <p:cNvSpPr/>
            <p:nvPr/>
          </p:nvSpPr>
          <p:spPr>
            <a:xfrm>
              <a:off x="1579222" y="292479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0</a:t>
              </a:r>
              <a:endParaRPr lang="he-IL" dirty="0"/>
            </a:p>
          </p:txBody>
        </p:sp>
        <p:sp>
          <p:nvSpPr>
            <p:cNvPr id="42" name="מלבן מעוגל 41"/>
            <p:cNvSpPr/>
            <p:nvPr/>
          </p:nvSpPr>
          <p:spPr>
            <a:xfrm>
              <a:off x="2092777" y="272143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1</a:t>
              </a:r>
              <a:endParaRPr lang="he-IL" dirty="0"/>
            </a:p>
          </p:txBody>
        </p:sp>
        <p:sp>
          <p:nvSpPr>
            <p:cNvPr id="43" name="מלבן מעוגל 42"/>
            <p:cNvSpPr/>
            <p:nvPr/>
          </p:nvSpPr>
          <p:spPr>
            <a:xfrm>
              <a:off x="1106488" y="1721495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2</a:t>
              </a:r>
              <a:endParaRPr lang="he-IL" dirty="0"/>
            </a:p>
          </p:txBody>
        </p:sp>
        <p:sp>
          <p:nvSpPr>
            <p:cNvPr id="44" name="מלבן מעוגל 43"/>
            <p:cNvSpPr/>
            <p:nvPr/>
          </p:nvSpPr>
          <p:spPr>
            <a:xfrm>
              <a:off x="2530926" y="281668"/>
              <a:ext cx="299356" cy="37011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2</a:t>
              </a:r>
              <a:endParaRPr lang="he-IL" dirty="0"/>
            </a:p>
          </p:txBody>
        </p:sp>
      </p:grpSp>
      <p:sp>
        <p:nvSpPr>
          <p:cNvPr id="45" name="הסבר חץ שמאלה 44"/>
          <p:cNvSpPr/>
          <p:nvPr/>
        </p:nvSpPr>
        <p:spPr>
          <a:xfrm flipH="1">
            <a:off x="8764165" y="1223484"/>
            <a:ext cx="706027" cy="1214604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אליפסה 45"/>
          <p:cNvSpPr/>
          <p:nvPr/>
        </p:nvSpPr>
        <p:spPr>
          <a:xfrm>
            <a:off x="1867298" y="861150"/>
            <a:ext cx="1261352" cy="5146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Matrix</a:t>
            </a:r>
            <a:endParaRPr lang="he-IL" dirty="0"/>
          </a:p>
        </p:txBody>
      </p:sp>
      <p:sp>
        <p:nvSpPr>
          <p:cNvPr id="47" name="מלבן 46"/>
          <p:cNvSpPr/>
          <p:nvPr/>
        </p:nvSpPr>
        <p:spPr>
          <a:xfrm>
            <a:off x="476897" y="3365040"/>
            <a:ext cx="51652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public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[,] </a:t>
            </a:r>
            <a:r>
              <a:rPr lang="en-US" sz="2400" dirty="0" err="1">
                <a:solidFill>
                  <a:srgbClr val="000000"/>
                </a:solidFill>
              </a:rPr>
              <a:t>RetrievalMatrix</a:t>
            </a:r>
            <a:r>
              <a:rPr lang="en-US" sz="2400" dirty="0" smtClean="0">
                <a:solidFill>
                  <a:srgbClr val="000000"/>
                </a:solidFill>
              </a:rPr>
              <a:t>()</a:t>
            </a:r>
          </a:p>
          <a:p>
            <a:pPr algn="l" rtl="0"/>
            <a:r>
              <a:rPr lang="en-US" sz="2400" dirty="0" smtClean="0">
                <a:solidFill>
                  <a:srgbClr val="000000"/>
                </a:solidFill>
              </a:rPr>
              <a:t>{</a:t>
            </a:r>
          </a:p>
          <a:p>
            <a:pPr algn="l" rtl="0"/>
            <a:endParaRPr lang="en-US" sz="2400" dirty="0">
              <a:solidFill>
                <a:srgbClr val="000000"/>
              </a:solidFill>
            </a:endParaRPr>
          </a:p>
          <a:p>
            <a:pPr algn="l" rtl="0"/>
            <a:r>
              <a:rPr lang="he-IL" sz="2400" dirty="0" smtClean="0">
                <a:solidFill>
                  <a:srgbClr val="000000"/>
                </a:solidFill>
              </a:rPr>
              <a:t>פעולה זו .... תכתבו לבד  </a:t>
            </a:r>
          </a:p>
          <a:p>
            <a:pPr algn="r"/>
            <a:r>
              <a:rPr lang="he-IL" sz="2400" dirty="0" smtClean="0">
                <a:solidFill>
                  <a:srgbClr val="000000"/>
                </a:solidFill>
              </a:rPr>
              <a:t>זכרו – אסור להזיז את ההפניה </a:t>
            </a:r>
            <a:r>
              <a:rPr lang="he-IL" sz="2400" dirty="0">
                <a:solidFill>
                  <a:srgbClr val="000000"/>
                </a:solidFill>
              </a:rPr>
              <a:t> </a:t>
            </a:r>
            <a:r>
              <a:rPr lang="he-IL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lst</a:t>
            </a:r>
            <a:r>
              <a:rPr lang="he-IL" sz="2400" dirty="0" smtClean="0">
                <a:solidFill>
                  <a:srgbClr val="000000"/>
                </a:solidFill>
              </a:rPr>
              <a:t> </a:t>
            </a:r>
            <a:endParaRPr lang="he-IL" sz="2400" dirty="0">
              <a:solidFill>
                <a:srgbClr val="000000"/>
              </a:solidFill>
            </a:endParaRPr>
          </a:p>
          <a:p>
            <a:pPr algn="l" rtl="0"/>
            <a:r>
              <a:rPr lang="he-IL" sz="2400" dirty="0" smtClean="0">
                <a:solidFill>
                  <a:srgbClr val="000000"/>
                </a:solidFill>
              </a:rPr>
              <a:t>           </a:t>
            </a:r>
            <a:endParaRPr lang="en-US" sz="2400" dirty="0" smtClean="0">
              <a:solidFill>
                <a:srgbClr val="000000"/>
              </a:solidFill>
            </a:endParaRPr>
          </a:p>
          <a:p>
            <a:pPr algn="l" rtl="0"/>
            <a:endParaRPr lang="en-US" sz="2400" dirty="0" smtClean="0">
              <a:solidFill>
                <a:srgbClr val="000000"/>
              </a:solidFill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</a:rPr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82260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שרשרת חוליות -5</a:t>
            </a:r>
            <a:endParaRPr lang="he-IL" dirty="0"/>
          </a:p>
        </p:txBody>
      </p:sp>
      <p:sp>
        <p:nvSpPr>
          <p:cNvPr id="7" name="כותרת משנה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>
                <a:sym typeface="Varela Round"/>
              </a:rPr>
              <a:t>מדעי המחשב כיתה יא-</a:t>
            </a:r>
            <a:r>
              <a:rPr lang="he-IL" dirty="0" err="1" smtClean="0">
                <a:sym typeface="Varela Round"/>
              </a:rPr>
              <a:t>יב</a:t>
            </a:r>
            <a:r>
              <a:rPr lang="he-IL" dirty="0" smtClean="0">
                <a:sym typeface="Varela Round"/>
              </a:rPr>
              <a:t> </a:t>
            </a:r>
            <a:endParaRPr lang="he-IL" dirty="0">
              <a:sym typeface="Varela Round"/>
            </a:endParaRPr>
          </a:p>
        </p:txBody>
      </p:sp>
      <p:sp>
        <p:nvSpPr>
          <p:cNvPr id="4" name="מציין מיקום תוכן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he-IL" dirty="0">
                <a:sym typeface="Varela Round"/>
              </a:rPr>
              <a:t>שם המורה</a:t>
            </a:r>
            <a:r>
              <a:rPr lang="he-IL" dirty="0" smtClean="0">
                <a:sym typeface="Varela Round"/>
              </a:rPr>
              <a:t>: דיתה אוהב ציון </a:t>
            </a:r>
            <a:endParaRPr lang="he-IL" dirty="0">
              <a:sym typeface="Varela Round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80C11-EEDB-487A-98F6-634F6A554FCC}"/>
              </a:ext>
            </a:extLst>
          </p:cNvPr>
          <p:cNvSpPr/>
          <p:nvPr/>
        </p:nvSpPr>
        <p:spPr>
          <a:xfrm>
            <a:off x="12279398" y="634420"/>
            <a:ext cx="2277745" cy="663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rgbClr val="002060"/>
                </a:solidFill>
              </a:rPr>
              <a:t>שקופית זו היא חובה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6F7BCA-4B13-4E9D-B292-F022F48139C2}"/>
              </a:ext>
            </a:extLst>
          </p:cNvPr>
          <p:cNvSpPr/>
          <p:nvPr/>
        </p:nvSpPr>
        <p:spPr>
          <a:xfrm>
            <a:off x="12279397" y="1400768"/>
            <a:ext cx="2277745" cy="2975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rgbClr val="002060"/>
                </a:solidFill>
              </a:rPr>
              <a:t>מלאו את פרטי השיעור, המקצוע והמורה .</a:t>
            </a:r>
          </a:p>
          <a:p>
            <a:pPr algn="ctr"/>
            <a:r>
              <a:rPr lang="he-IL" dirty="0">
                <a:solidFill>
                  <a:srgbClr val="002060"/>
                </a:solidFill>
              </a:rPr>
              <a:t>(אין צורך להשאיר את הכיתובים "שם השיעור" , "המקצוע", מחקו אותם וכתבו רק את הפרטים עצמם).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881458" y="4527577"/>
            <a:ext cx="17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b="1" dirty="0" smtClean="0"/>
              <a:t>הגהה: מירב כהן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חיפוש חוליה   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4"/>
          </p:nvPr>
        </p:nvSpPr>
        <p:spPr>
          <a:xfrm>
            <a:off x="4597498" y="5989800"/>
            <a:ext cx="3000380" cy="621888"/>
          </a:xfrm>
        </p:spPr>
        <p:txBody>
          <a:bodyPr/>
          <a:lstStyle/>
          <a:p>
            <a:r>
              <a:rPr lang="he-IL" dirty="0" smtClean="0"/>
              <a:t>    </a:t>
            </a:r>
            <a:endParaRPr lang="he-IL" dirty="0"/>
          </a:p>
        </p:txBody>
      </p:sp>
      <p:grpSp>
        <p:nvGrpSpPr>
          <p:cNvPr id="5" name="קבוצה 4"/>
          <p:cNvGrpSpPr/>
          <p:nvPr/>
        </p:nvGrpSpPr>
        <p:grpSpPr>
          <a:xfrm>
            <a:off x="2336146" y="1049713"/>
            <a:ext cx="5732921" cy="430015"/>
            <a:chOff x="1172799" y="3401183"/>
            <a:chExt cx="4988509" cy="532778"/>
          </a:xfrm>
        </p:grpSpPr>
        <p:sp>
          <p:nvSpPr>
            <p:cNvPr id="6" name="מלבן 5"/>
            <p:cNvSpPr/>
            <p:nvPr/>
          </p:nvSpPr>
          <p:spPr>
            <a:xfrm>
              <a:off x="1752594" y="3403077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4,3,1</a:t>
              </a:r>
              <a:endParaRPr lang="he-IL" dirty="0"/>
            </a:p>
          </p:txBody>
        </p:sp>
        <p:cxnSp>
          <p:nvCxnSpPr>
            <p:cNvPr id="7" name="מחבר חץ ישר 6"/>
            <p:cNvCxnSpPr>
              <a:stCxn id="6" idx="3"/>
            </p:cNvCxnSpPr>
            <p:nvPr/>
          </p:nvCxnSpPr>
          <p:spPr>
            <a:xfrm>
              <a:off x="2275109" y="3653449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מלבן 7"/>
            <p:cNvSpPr/>
            <p:nvPr/>
          </p:nvSpPr>
          <p:spPr>
            <a:xfrm>
              <a:off x="4800589" y="3401183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0,3,5</a:t>
              </a:r>
              <a:endParaRPr lang="he-IL" dirty="0"/>
            </a:p>
          </p:txBody>
        </p:sp>
        <p:sp>
          <p:nvSpPr>
            <p:cNvPr id="9" name="מלבן 8"/>
            <p:cNvSpPr/>
            <p:nvPr/>
          </p:nvSpPr>
          <p:spPr>
            <a:xfrm>
              <a:off x="5638793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0,1,3</a:t>
              </a:r>
              <a:endParaRPr lang="he-IL" dirty="0"/>
            </a:p>
          </p:txBody>
        </p:sp>
        <p:cxnSp>
          <p:nvCxnSpPr>
            <p:cNvPr id="10" name="מחבר חץ ישר 9"/>
            <p:cNvCxnSpPr>
              <a:stCxn id="8" idx="3"/>
              <a:endCxn id="9" idx="1"/>
            </p:cNvCxnSpPr>
            <p:nvPr/>
          </p:nvCxnSpPr>
          <p:spPr>
            <a:xfrm>
              <a:off x="5323103" y="3651555"/>
              <a:ext cx="315690" cy="320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מלבן 10"/>
            <p:cNvSpPr/>
            <p:nvPr/>
          </p:nvSpPr>
          <p:spPr>
            <a:xfrm>
              <a:off x="4060363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1,4,8</a:t>
              </a:r>
              <a:endParaRPr lang="he-IL" dirty="0"/>
            </a:p>
          </p:txBody>
        </p:sp>
        <p:cxnSp>
          <p:nvCxnSpPr>
            <p:cNvPr id="12" name="מחבר חץ ישר 11"/>
            <p:cNvCxnSpPr>
              <a:stCxn id="11" idx="3"/>
            </p:cNvCxnSpPr>
            <p:nvPr/>
          </p:nvCxnSpPr>
          <p:spPr>
            <a:xfrm>
              <a:off x="4582878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מלבן 12"/>
            <p:cNvSpPr/>
            <p:nvPr/>
          </p:nvSpPr>
          <p:spPr>
            <a:xfrm>
              <a:off x="3254829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2,1,1</a:t>
              </a:r>
              <a:endParaRPr lang="he-IL" dirty="0"/>
            </a:p>
          </p:txBody>
        </p:sp>
        <p:cxnSp>
          <p:nvCxnSpPr>
            <p:cNvPr id="14" name="מחבר חץ ישר 13"/>
            <p:cNvCxnSpPr>
              <a:stCxn id="13" idx="3"/>
            </p:cNvCxnSpPr>
            <p:nvPr/>
          </p:nvCxnSpPr>
          <p:spPr>
            <a:xfrm>
              <a:off x="3777344" y="3683590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מלבן 14"/>
            <p:cNvSpPr/>
            <p:nvPr/>
          </p:nvSpPr>
          <p:spPr>
            <a:xfrm>
              <a:off x="2481932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2,4,6</a:t>
              </a:r>
              <a:endParaRPr lang="he-IL" dirty="0"/>
            </a:p>
          </p:txBody>
        </p:sp>
        <p:cxnSp>
          <p:nvCxnSpPr>
            <p:cNvPr id="16" name="מחבר חץ ישר 15"/>
            <p:cNvCxnSpPr>
              <a:stCxn id="15" idx="3"/>
            </p:cNvCxnSpPr>
            <p:nvPr/>
          </p:nvCxnSpPr>
          <p:spPr>
            <a:xfrm>
              <a:off x="3004447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מחבר חץ ישר 16"/>
            <p:cNvCxnSpPr>
              <a:endCxn id="6" idx="1"/>
            </p:cNvCxnSpPr>
            <p:nvPr/>
          </p:nvCxnSpPr>
          <p:spPr>
            <a:xfrm>
              <a:off x="1172799" y="3653448"/>
              <a:ext cx="5797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" name="מלבן 17"/>
          <p:cNvSpPr/>
          <p:nvPr/>
        </p:nvSpPr>
        <p:spPr>
          <a:xfrm>
            <a:off x="635145" y="1045653"/>
            <a:ext cx="1766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Node&lt;Cell&gt; </a:t>
            </a:r>
            <a:r>
              <a:rPr lang="en-US" b="1" dirty="0" err="1"/>
              <a:t>lst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5642107" y="1719302"/>
            <a:ext cx="5937785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he-IL" sz="2000" dirty="0" smtClean="0"/>
              <a:t>חיפוש חוליה – מחזירה הפניה לחוליה  או </a:t>
            </a:r>
            <a:r>
              <a:rPr lang="en-US" sz="2000" dirty="0" smtClean="0"/>
              <a:t>null</a:t>
            </a:r>
            <a:r>
              <a:rPr lang="he-IL" sz="20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he-IL" sz="2000" dirty="0"/>
          </a:p>
          <a:p>
            <a:r>
              <a:rPr lang="he-IL" sz="2000" dirty="0"/>
              <a:t> </a:t>
            </a:r>
            <a:r>
              <a:rPr lang="he-IL" sz="2000" dirty="0" smtClean="0"/>
              <a:t>   התזוזה על השרשרת עם הפניה </a:t>
            </a:r>
            <a:r>
              <a:rPr lang="en-US" sz="2000" dirty="0" err="1" smtClean="0"/>
              <a:t>pos</a:t>
            </a:r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      </a:t>
            </a:r>
            <a:r>
              <a:rPr lang="he-IL" sz="2000" dirty="0" smtClean="0"/>
              <a:t>  הגישה לערכי שורה ועמודה של התא</a:t>
            </a:r>
            <a:endParaRPr lang="he-IL" sz="2000" dirty="0"/>
          </a:p>
          <a:p>
            <a:r>
              <a:rPr lang="he-IL" sz="2000" dirty="0" smtClean="0"/>
              <a:t>    </a:t>
            </a:r>
          </a:p>
          <a:p>
            <a:r>
              <a:rPr lang="he-IL" sz="2000" dirty="0" smtClean="0"/>
              <a:t> </a:t>
            </a:r>
          </a:p>
        </p:txBody>
      </p:sp>
      <p:sp>
        <p:nvSpPr>
          <p:cNvPr id="20" name="מלבן 19"/>
          <p:cNvSpPr/>
          <p:nvPr/>
        </p:nvSpPr>
        <p:spPr>
          <a:xfrm>
            <a:off x="409293" y="1974486"/>
            <a:ext cx="66964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Node&lt;Cell&gt;Find(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row,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col)</a:t>
            </a:r>
          </a:p>
          <a:p>
            <a:pPr algn="l" rtl="0"/>
            <a:r>
              <a:rPr lang="he-IL" sz="2000" dirty="0">
                <a:solidFill>
                  <a:srgbClr val="000000"/>
                </a:solidFill>
              </a:rPr>
              <a:t>        </a:t>
            </a:r>
            <a:r>
              <a:rPr lang="he-IL" sz="2000" dirty="0" smtClean="0">
                <a:solidFill>
                  <a:srgbClr val="000000"/>
                </a:solidFill>
              </a:rPr>
              <a:t>}</a:t>
            </a:r>
            <a:endParaRPr lang="he-IL" sz="2000" dirty="0">
              <a:solidFill>
                <a:srgbClr val="000000"/>
              </a:solidFill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</a:t>
            </a:r>
            <a:r>
              <a:rPr lang="en-US" sz="2000" dirty="0" smtClean="0">
                <a:solidFill>
                  <a:srgbClr val="000000"/>
                </a:solidFill>
              </a:rPr>
              <a:t>Node&lt;Cell</a:t>
            </a:r>
            <a:r>
              <a:rPr lang="en-US" sz="2000" dirty="0">
                <a:solidFill>
                  <a:srgbClr val="000000"/>
                </a:solidFill>
              </a:rPr>
              <a:t>&gt; </a:t>
            </a:r>
            <a:r>
              <a:rPr lang="en-US" sz="2000" dirty="0" err="1">
                <a:solidFill>
                  <a:srgbClr val="000000"/>
                </a:solidFill>
              </a:rPr>
              <a:t>pos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lst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</a:t>
            </a:r>
            <a:r>
              <a:rPr lang="en-US" sz="2000" dirty="0" smtClean="0">
                <a:solidFill>
                  <a:srgbClr val="0000FF"/>
                </a:solidFill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</a:rPr>
              <a:t>pos</a:t>
            </a:r>
            <a:r>
              <a:rPr lang="en-US" sz="2000" dirty="0">
                <a:solidFill>
                  <a:srgbClr val="000000"/>
                </a:solidFill>
              </a:rPr>
              <a:t>!=</a:t>
            </a:r>
            <a:r>
              <a:rPr lang="en-US" sz="2000" dirty="0">
                <a:solidFill>
                  <a:srgbClr val="0000FF"/>
                </a:solidFill>
              </a:rPr>
              <a:t>null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  <a:p>
            <a:pPr algn="l" rtl="0"/>
            <a:r>
              <a:rPr lang="he-IL" sz="2000" dirty="0" smtClean="0">
                <a:solidFill>
                  <a:srgbClr val="000000"/>
                </a:solidFill>
              </a:rPr>
              <a:t>}    </a:t>
            </a:r>
            <a:endParaRPr lang="he-IL" sz="2000" dirty="0">
              <a:solidFill>
                <a:srgbClr val="000000"/>
              </a:solidFill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   </a:t>
            </a:r>
            <a:r>
              <a:rPr lang="en-US" sz="2000" dirty="0" smtClean="0">
                <a:solidFill>
                  <a:srgbClr val="000000"/>
                </a:solidFill>
              </a:rPr>
              <a:t>i</a:t>
            </a:r>
            <a:r>
              <a:rPr lang="en-US" sz="2000" dirty="0" smtClean="0">
                <a:solidFill>
                  <a:srgbClr val="0000FF"/>
                </a:solidFill>
              </a:rPr>
              <a:t>f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(pos.GetValue().</a:t>
            </a:r>
            <a:r>
              <a:rPr lang="en-US" sz="2000" dirty="0" err="1">
                <a:solidFill>
                  <a:srgbClr val="000000"/>
                </a:solidFill>
              </a:rPr>
              <a:t>GetRow</a:t>
            </a:r>
            <a:r>
              <a:rPr lang="en-US" sz="2000" dirty="0">
                <a:solidFill>
                  <a:srgbClr val="000000"/>
                </a:solidFill>
              </a:rPr>
              <a:t>() == row &amp;&amp; </a:t>
            </a:r>
            <a:r>
              <a:rPr lang="en-US" sz="2000" dirty="0" smtClean="0">
                <a:solidFill>
                  <a:srgbClr val="000000"/>
                </a:solidFill>
              </a:rPr>
              <a:t>      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            pos.GetValue</a:t>
            </a:r>
            <a:r>
              <a:rPr lang="en-US" sz="2000" dirty="0">
                <a:solidFill>
                  <a:srgbClr val="000000"/>
                </a:solidFill>
              </a:rPr>
              <a:t>().</a:t>
            </a:r>
            <a:r>
              <a:rPr lang="en-US" sz="2000" dirty="0" err="1">
                <a:solidFill>
                  <a:srgbClr val="000000"/>
                </a:solidFill>
              </a:rPr>
              <a:t>GetCol</a:t>
            </a:r>
            <a:r>
              <a:rPr lang="en-US" sz="2000" dirty="0">
                <a:solidFill>
                  <a:srgbClr val="000000"/>
                </a:solidFill>
              </a:rPr>
              <a:t>() == col)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              </a:t>
            </a:r>
            <a:r>
              <a:rPr lang="en-US" sz="2000" dirty="0" smtClean="0">
                <a:solidFill>
                  <a:srgbClr val="000000"/>
                </a:solidFill>
              </a:rPr>
              <a:t>  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pos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   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dirty="0" err="1">
                <a:solidFill>
                  <a:srgbClr val="000000"/>
                </a:solidFill>
              </a:rPr>
              <a:t>pos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pos.GetNext</a:t>
            </a:r>
            <a:r>
              <a:rPr lang="en-US" sz="2000" dirty="0">
                <a:solidFill>
                  <a:srgbClr val="000000"/>
                </a:solidFill>
              </a:rPr>
              <a:t>();</a:t>
            </a:r>
          </a:p>
          <a:p>
            <a:pPr algn="l" rtl="0"/>
            <a:r>
              <a:rPr lang="he-IL" sz="2000" dirty="0" smtClean="0">
                <a:solidFill>
                  <a:srgbClr val="000000"/>
                </a:solidFill>
              </a:rPr>
              <a:t>{      </a:t>
            </a:r>
            <a:endParaRPr lang="he-IL" sz="2000" dirty="0">
              <a:solidFill>
                <a:srgbClr val="000000"/>
              </a:solidFill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 </a:t>
            </a:r>
            <a:r>
              <a:rPr lang="en-US" sz="2000" dirty="0" smtClean="0">
                <a:solidFill>
                  <a:srgbClr val="0000FF"/>
                </a:solidFill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null</a:t>
            </a:r>
            <a:r>
              <a:rPr lang="en-US" sz="2000" dirty="0">
                <a:solidFill>
                  <a:srgbClr val="000000"/>
                </a:solidFill>
              </a:rPr>
              <a:t>;     </a:t>
            </a:r>
          </a:p>
          <a:p>
            <a:pPr algn="l" rtl="0"/>
            <a:r>
              <a:rPr lang="he-IL" sz="2000" dirty="0">
                <a:solidFill>
                  <a:srgbClr val="000000"/>
                </a:solidFill>
              </a:rPr>
              <a:t>        </a:t>
            </a:r>
            <a:r>
              <a:rPr lang="he-IL" sz="2000" dirty="0" smtClean="0">
                <a:solidFill>
                  <a:srgbClr val="000000"/>
                </a:solidFill>
              </a:rPr>
              <a:t>{</a:t>
            </a:r>
            <a:endParaRPr lang="he-IL" sz="2000" dirty="0"/>
          </a:p>
        </p:txBody>
      </p:sp>
      <p:sp>
        <p:nvSpPr>
          <p:cNvPr id="22" name="מלבן 21"/>
          <p:cNvSpPr/>
          <p:nvPr/>
        </p:nvSpPr>
        <p:spPr>
          <a:xfrm>
            <a:off x="6786811" y="4564907"/>
            <a:ext cx="1282256" cy="620486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חץ שמאלה 22"/>
          <p:cNvSpPr/>
          <p:nvPr/>
        </p:nvSpPr>
        <p:spPr>
          <a:xfrm>
            <a:off x="3434499" y="2490060"/>
            <a:ext cx="3810000" cy="304800"/>
          </a:xfrm>
          <a:prstGeom prst="leftArrow">
            <a:avLst>
              <a:gd name="adj1" fmla="val 50000"/>
              <a:gd name="adj2" fmla="val 157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חץ מעוקל למעלה 24"/>
          <p:cNvSpPr/>
          <p:nvPr/>
        </p:nvSpPr>
        <p:spPr>
          <a:xfrm rot="19268990">
            <a:off x="6836665" y="5164526"/>
            <a:ext cx="936171" cy="375711"/>
          </a:xfrm>
          <a:prstGeom prst="curvedUpArrow">
            <a:avLst>
              <a:gd name="adj1" fmla="val 25000"/>
              <a:gd name="adj2" fmla="val 50000"/>
              <a:gd name="adj3" fmla="val 5877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8" name="מלבן 27"/>
          <p:cNvSpPr/>
          <p:nvPr/>
        </p:nvSpPr>
        <p:spPr>
          <a:xfrm>
            <a:off x="4549878" y="4336232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he-IL" dirty="0"/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</a:rPr>
              <a:t>pos.GetValue().</a:t>
            </a:r>
            <a:r>
              <a:rPr lang="en-US" sz="2000" dirty="0" err="1">
                <a:solidFill>
                  <a:srgbClr val="000000"/>
                </a:solidFill>
              </a:rPr>
              <a:t>GetRow</a:t>
            </a:r>
            <a:r>
              <a:rPr lang="en-US" sz="2000" dirty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29" name="מלבן 28"/>
          <p:cNvSpPr/>
          <p:nvPr/>
        </p:nvSpPr>
        <p:spPr>
          <a:xfrm>
            <a:off x="4910860" y="4534565"/>
            <a:ext cx="1856446" cy="620486"/>
          </a:xfrm>
          <a:prstGeom prst="rect">
            <a:avLst/>
          </a:prstGeom>
          <a:noFill/>
          <a:ln w="19050">
            <a:solidFill>
              <a:srgbClr val="6CF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 מעוגל 29"/>
          <p:cNvSpPr/>
          <p:nvPr/>
        </p:nvSpPr>
        <p:spPr>
          <a:xfrm>
            <a:off x="5829794" y="5405984"/>
            <a:ext cx="1006872" cy="4231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Cell</a:t>
            </a:r>
            <a:endParaRPr lang="he-IL" dirty="0"/>
          </a:p>
        </p:txBody>
      </p:sp>
      <p:sp>
        <p:nvSpPr>
          <p:cNvPr id="31" name="חץ למטה 30"/>
          <p:cNvSpPr/>
          <p:nvPr/>
        </p:nvSpPr>
        <p:spPr>
          <a:xfrm>
            <a:off x="6236142" y="4938947"/>
            <a:ext cx="285083" cy="492893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00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9" grpId="0" animBg="1"/>
      <p:bldP spid="30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708463" y="82092"/>
            <a:ext cx="4631653" cy="720000"/>
          </a:xfrm>
        </p:spPr>
        <p:txBody>
          <a:bodyPr/>
          <a:lstStyle/>
          <a:p>
            <a:r>
              <a:rPr lang="he-IL" dirty="0" smtClean="0"/>
              <a:t>מחיקת חוליה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4"/>
          </p:nvPr>
        </p:nvSpPr>
        <p:spPr>
          <a:xfrm>
            <a:off x="6890657" y="1416997"/>
            <a:ext cx="5029200" cy="2640788"/>
          </a:xfrm>
        </p:spPr>
        <p:txBody>
          <a:bodyPr>
            <a:normAutofit fontScale="85000" lnSpcReduction="20000"/>
          </a:bodyPr>
          <a:lstStyle/>
          <a:p>
            <a:pPr marL="96848" indent="0">
              <a:buNone/>
            </a:pPr>
            <a:r>
              <a:rPr lang="he-IL" dirty="0" smtClean="0"/>
              <a:t>הפעולה מקבלת הפניה לחוליה שיש למחוק .</a:t>
            </a:r>
          </a:p>
          <a:p>
            <a:pPr marL="96848" indent="0">
              <a:buNone/>
            </a:pPr>
            <a:r>
              <a:rPr lang="he-IL" dirty="0" smtClean="0"/>
              <a:t>הנחה: </a:t>
            </a:r>
            <a:r>
              <a:rPr lang="en-US" dirty="0" smtClean="0"/>
              <a:t>cell</a:t>
            </a:r>
            <a:r>
              <a:rPr lang="he-IL" dirty="0" smtClean="0"/>
              <a:t> לא </a:t>
            </a:r>
            <a:r>
              <a:rPr lang="en-US" dirty="0" smtClean="0"/>
              <a:t>null</a:t>
            </a:r>
            <a:r>
              <a:rPr lang="he-IL" dirty="0" smtClean="0"/>
              <a:t> . </a:t>
            </a:r>
          </a:p>
          <a:p>
            <a:pPr marL="96848" indent="0">
              <a:buNone/>
            </a:pPr>
            <a:r>
              <a:rPr lang="he-IL" dirty="0" smtClean="0"/>
              <a:t>מה יש לבדוק : </a:t>
            </a:r>
          </a:p>
          <a:p>
            <a:pPr marL="96848" indent="0">
              <a:buNone/>
            </a:pPr>
            <a:r>
              <a:rPr lang="he-IL" dirty="0"/>
              <a:t> </a:t>
            </a:r>
            <a:r>
              <a:rPr lang="he-IL" dirty="0" smtClean="0"/>
              <a:t>אם  זו חוליה ראשונה </a:t>
            </a:r>
          </a:p>
          <a:p>
            <a:pPr marL="96848" indent="0">
              <a:buNone/>
            </a:pPr>
            <a:r>
              <a:rPr lang="he-IL" dirty="0"/>
              <a:t> </a:t>
            </a:r>
            <a:r>
              <a:rPr lang="he-IL" dirty="0" smtClean="0"/>
              <a:t>         עדכן את </a:t>
            </a:r>
            <a:r>
              <a:rPr lang="en-US" dirty="0" err="1" smtClean="0"/>
              <a:t>lst</a:t>
            </a:r>
            <a:r>
              <a:rPr lang="en-US" dirty="0" smtClean="0"/>
              <a:t> </a:t>
            </a:r>
            <a:endParaRPr lang="he-IL" dirty="0" smtClean="0"/>
          </a:p>
          <a:p>
            <a:pPr marL="96848" indent="0">
              <a:buNone/>
            </a:pPr>
            <a:r>
              <a:rPr lang="he-IL" dirty="0" smtClean="0"/>
              <a:t>אחרת </a:t>
            </a:r>
          </a:p>
          <a:p>
            <a:pPr marL="96848" indent="0">
              <a:buNone/>
            </a:pPr>
            <a:r>
              <a:rPr lang="he-IL" dirty="0"/>
              <a:t> </a:t>
            </a:r>
            <a:r>
              <a:rPr lang="he-IL" dirty="0" smtClean="0"/>
              <a:t>       חפש חוליה לפני </a:t>
            </a:r>
            <a:r>
              <a:rPr lang="en-US" dirty="0" smtClean="0"/>
              <a:t>cell</a:t>
            </a:r>
            <a:endParaRPr lang="he-IL" dirty="0" smtClean="0"/>
          </a:p>
          <a:p>
            <a:pPr marL="96848" indent="0">
              <a:buNone/>
            </a:pPr>
            <a:r>
              <a:rPr lang="he-IL" dirty="0"/>
              <a:t> </a:t>
            </a:r>
            <a:r>
              <a:rPr lang="he-IL" dirty="0" smtClean="0"/>
              <a:t>        קישור לחוליה שאחרי </a:t>
            </a:r>
            <a:endParaRPr lang="he-IL" dirty="0"/>
          </a:p>
        </p:txBody>
      </p:sp>
      <p:grpSp>
        <p:nvGrpSpPr>
          <p:cNvPr id="5" name="קבוצה 4"/>
          <p:cNvGrpSpPr/>
          <p:nvPr/>
        </p:nvGrpSpPr>
        <p:grpSpPr>
          <a:xfrm>
            <a:off x="3006222" y="772378"/>
            <a:ext cx="5066606" cy="430015"/>
            <a:chOff x="1752594" y="3401183"/>
            <a:chExt cx="4408714" cy="532778"/>
          </a:xfrm>
        </p:grpSpPr>
        <p:sp>
          <p:nvSpPr>
            <p:cNvPr id="6" name="מלבן 5"/>
            <p:cNvSpPr/>
            <p:nvPr/>
          </p:nvSpPr>
          <p:spPr>
            <a:xfrm>
              <a:off x="1752594" y="3403077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4,3,1</a:t>
              </a:r>
              <a:endParaRPr lang="he-IL" dirty="0"/>
            </a:p>
          </p:txBody>
        </p:sp>
        <p:cxnSp>
          <p:nvCxnSpPr>
            <p:cNvPr id="7" name="מחבר חץ ישר 6"/>
            <p:cNvCxnSpPr>
              <a:stCxn id="6" idx="3"/>
            </p:cNvCxnSpPr>
            <p:nvPr/>
          </p:nvCxnSpPr>
          <p:spPr>
            <a:xfrm>
              <a:off x="2275109" y="3653449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מלבן 7"/>
            <p:cNvSpPr/>
            <p:nvPr/>
          </p:nvSpPr>
          <p:spPr>
            <a:xfrm>
              <a:off x="4800589" y="3401183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0,3,5</a:t>
              </a:r>
              <a:endParaRPr lang="he-IL" dirty="0"/>
            </a:p>
          </p:txBody>
        </p:sp>
        <p:sp>
          <p:nvSpPr>
            <p:cNvPr id="9" name="מלבן 8"/>
            <p:cNvSpPr/>
            <p:nvPr/>
          </p:nvSpPr>
          <p:spPr>
            <a:xfrm>
              <a:off x="5638793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0,1,3</a:t>
              </a:r>
              <a:endParaRPr lang="he-IL" dirty="0"/>
            </a:p>
          </p:txBody>
        </p:sp>
        <p:cxnSp>
          <p:nvCxnSpPr>
            <p:cNvPr id="10" name="מחבר חץ ישר 9"/>
            <p:cNvCxnSpPr>
              <a:stCxn id="8" idx="3"/>
              <a:endCxn id="9" idx="1"/>
            </p:cNvCxnSpPr>
            <p:nvPr/>
          </p:nvCxnSpPr>
          <p:spPr>
            <a:xfrm>
              <a:off x="5323103" y="3651555"/>
              <a:ext cx="315690" cy="320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מלבן 10"/>
            <p:cNvSpPr/>
            <p:nvPr/>
          </p:nvSpPr>
          <p:spPr>
            <a:xfrm>
              <a:off x="4060363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1,4,8</a:t>
              </a:r>
              <a:endParaRPr lang="he-IL" dirty="0"/>
            </a:p>
          </p:txBody>
        </p:sp>
        <p:sp>
          <p:nvSpPr>
            <p:cNvPr id="13" name="מלבן 12"/>
            <p:cNvSpPr/>
            <p:nvPr/>
          </p:nvSpPr>
          <p:spPr>
            <a:xfrm>
              <a:off x="3254829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2,1,1</a:t>
              </a:r>
              <a:endParaRPr lang="he-IL" dirty="0"/>
            </a:p>
          </p:txBody>
        </p:sp>
        <p:cxnSp>
          <p:nvCxnSpPr>
            <p:cNvPr id="14" name="מחבר חץ ישר 13"/>
            <p:cNvCxnSpPr>
              <a:stCxn id="13" idx="3"/>
            </p:cNvCxnSpPr>
            <p:nvPr/>
          </p:nvCxnSpPr>
          <p:spPr>
            <a:xfrm>
              <a:off x="3777344" y="3683590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מלבן 14"/>
            <p:cNvSpPr/>
            <p:nvPr/>
          </p:nvSpPr>
          <p:spPr>
            <a:xfrm>
              <a:off x="2481932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2,4,6</a:t>
              </a:r>
              <a:endParaRPr lang="he-IL" dirty="0"/>
            </a:p>
          </p:txBody>
        </p:sp>
        <p:cxnSp>
          <p:nvCxnSpPr>
            <p:cNvPr id="16" name="מחבר חץ ישר 15"/>
            <p:cNvCxnSpPr>
              <a:stCxn id="15" idx="3"/>
            </p:cNvCxnSpPr>
            <p:nvPr/>
          </p:nvCxnSpPr>
          <p:spPr>
            <a:xfrm>
              <a:off x="3004447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מלבן 17"/>
          <p:cNvSpPr/>
          <p:nvPr/>
        </p:nvSpPr>
        <p:spPr>
          <a:xfrm>
            <a:off x="638906" y="791321"/>
            <a:ext cx="1766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Node&lt;Cell&gt; </a:t>
            </a:r>
            <a:r>
              <a:rPr lang="en-US" b="1" dirty="0" err="1"/>
              <a:t>lst</a:t>
            </a:r>
            <a:endParaRPr lang="he-IL" dirty="0"/>
          </a:p>
        </p:txBody>
      </p:sp>
      <p:sp>
        <p:nvSpPr>
          <p:cNvPr id="19" name="מלבן 18"/>
          <p:cNvSpPr/>
          <p:nvPr/>
        </p:nvSpPr>
        <p:spPr>
          <a:xfrm>
            <a:off x="471847" y="2698521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RemoveCell</a:t>
            </a:r>
            <a:r>
              <a:rPr lang="en-US" sz="2000" dirty="0">
                <a:solidFill>
                  <a:srgbClr val="000000"/>
                </a:solidFill>
              </a:rPr>
              <a:t>(Node&lt;Cell&gt; cell)</a:t>
            </a:r>
          </a:p>
          <a:p>
            <a:pPr algn="l" rtl="0"/>
            <a:r>
              <a:rPr lang="he-IL" sz="2000" dirty="0">
                <a:solidFill>
                  <a:srgbClr val="000000"/>
                </a:solidFill>
              </a:rPr>
              <a:t>        </a:t>
            </a:r>
            <a:r>
              <a:rPr lang="he-IL" sz="2000" dirty="0" smtClean="0">
                <a:solidFill>
                  <a:srgbClr val="000000"/>
                </a:solidFill>
              </a:rPr>
              <a:t>}</a:t>
            </a:r>
            <a:endParaRPr lang="he-IL" sz="2000" dirty="0">
              <a:solidFill>
                <a:srgbClr val="000000"/>
              </a:solidFill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srgbClr val="000000"/>
                </a:solidFill>
              </a:rPr>
              <a:t>(cell==</a:t>
            </a:r>
            <a:r>
              <a:rPr lang="en-US" sz="2000" dirty="0" err="1">
                <a:solidFill>
                  <a:srgbClr val="000000"/>
                </a:solidFill>
              </a:rPr>
              <a:t>lst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     </a:t>
            </a:r>
            <a:r>
              <a:rPr lang="en-US" sz="2000" dirty="0" smtClean="0">
                <a:solidFill>
                  <a:srgbClr val="000000"/>
                </a:solidFill>
              </a:rPr>
              <a:t>      </a:t>
            </a:r>
            <a:r>
              <a:rPr lang="en-US" sz="2000" dirty="0" err="1">
                <a:solidFill>
                  <a:srgbClr val="000000"/>
                </a:solidFill>
              </a:rPr>
              <a:t>lst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lst.GetNext</a:t>
            </a:r>
            <a:r>
              <a:rPr lang="en-US" sz="2000" dirty="0">
                <a:solidFill>
                  <a:srgbClr val="000000"/>
                </a:solidFill>
              </a:rPr>
              <a:t>();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else</a:t>
            </a:r>
            <a:endParaRPr lang="en-US" sz="2000" dirty="0">
              <a:solidFill>
                <a:srgbClr val="000000"/>
              </a:solidFill>
            </a:endParaRPr>
          </a:p>
          <a:p>
            <a:pPr algn="l" rtl="0"/>
            <a:r>
              <a:rPr lang="he-IL" sz="2000" dirty="0">
                <a:solidFill>
                  <a:srgbClr val="000000"/>
                </a:solidFill>
              </a:rPr>
              <a:t>            </a:t>
            </a:r>
            <a:r>
              <a:rPr lang="he-IL" sz="2000" dirty="0" smtClean="0">
                <a:solidFill>
                  <a:srgbClr val="000000"/>
                </a:solidFill>
              </a:rPr>
              <a:t>}       </a:t>
            </a:r>
            <a:endParaRPr lang="he-IL" sz="2000" dirty="0">
              <a:solidFill>
                <a:srgbClr val="000000"/>
              </a:solidFill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     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rgbClr val="000000"/>
                </a:solidFill>
              </a:rPr>
              <a:t>Node&lt;Cell&gt; </a:t>
            </a:r>
            <a:r>
              <a:rPr lang="en-US" sz="2000" dirty="0" err="1">
                <a:solidFill>
                  <a:srgbClr val="000000"/>
                </a:solidFill>
              </a:rPr>
              <a:t>pos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lst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      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while</a:t>
            </a:r>
            <a:r>
              <a:rPr lang="en-US" sz="2000" dirty="0">
                <a:solidFill>
                  <a:srgbClr val="000000"/>
                </a:solidFill>
              </a:rPr>
              <a:t> (</a:t>
            </a:r>
            <a:r>
              <a:rPr lang="en-US" sz="2000" dirty="0" err="1">
                <a:solidFill>
                  <a:srgbClr val="000000"/>
                </a:solidFill>
              </a:rPr>
              <a:t>pos.GetNext</a:t>
            </a:r>
            <a:r>
              <a:rPr lang="en-US" sz="2000" dirty="0">
                <a:solidFill>
                  <a:srgbClr val="000000"/>
                </a:solidFill>
              </a:rPr>
              <a:t>() != cell)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                </a:t>
            </a:r>
            <a:r>
              <a:rPr lang="en-US" sz="2000" dirty="0" err="1">
                <a:solidFill>
                  <a:srgbClr val="000000"/>
                </a:solidFill>
              </a:rPr>
              <a:t>pos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pos.GetNext</a:t>
            </a:r>
            <a:r>
              <a:rPr lang="en-US" sz="2000" dirty="0">
                <a:solidFill>
                  <a:srgbClr val="000000"/>
                </a:solidFill>
              </a:rPr>
              <a:t>();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      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dirty="0" err="1">
                <a:solidFill>
                  <a:srgbClr val="000000"/>
                </a:solidFill>
              </a:rPr>
              <a:t>pos.SetNext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cell.GetNext</a:t>
            </a:r>
            <a:r>
              <a:rPr lang="en-US" sz="2000" dirty="0">
                <a:solidFill>
                  <a:srgbClr val="000000"/>
                </a:solidFill>
              </a:rPr>
              <a:t>());</a:t>
            </a:r>
          </a:p>
          <a:p>
            <a:pPr algn="l" rtl="0"/>
            <a:r>
              <a:rPr lang="he-IL" sz="2000" dirty="0">
                <a:solidFill>
                  <a:srgbClr val="000000"/>
                </a:solidFill>
              </a:rPr>
              <a:t>            </a:t>
            </a:r>
            <a:r>
              <a:rPr lang="he-IL" sz="2000" dirty="0" smtClean="0">
                <a:solidFill>
                  <a:srgbClr val="000000"/>
                </a:solidFill>
              </a:rPr>
              <a:t>{       </a:t>
            </a:r>
            <a:endParaRPr lang="he-IL" sz="2000" dirty="0">
              <a:solidFill>
                <a:srgbClr val="000000"/>
              </a:solidFill>
            </a:endParaRPr>
          </a:p>
          <a:p>
            <a:pPr algn="l" rtl="0"/>
            <a:r>
              <a:rPr lang="he-IL" sz="2000" dirty="0">
                <a:solidFill>
                  <a:srgbClr val="000000"/>
                </a:solidFill>
              </a:rPr>
              <a:t>        </a:t>
            </a:r>
            <a:r>
              <a:rPr lang="he-IL" sz="2000" dirty="0" smtClean="0">
                <a:solidFill>
                  <a:srgbClr val="000000"/>
                </a:solidFill>
              </a:rPr>
              <a:t>{</a:t>
            </a:r>
            <a:endParaRPr lang="he-IL" sz="2000" dirty="0"/>
          </a:p>
        </p:txBody>
      </p:sp>
      <p:cxnSp>
        <p:nvCxnSpPr>
          <p:cNvPr id="22" name="מחבר חץ ישר 21"/>
          <p:cNvCxnSpPr/>
          <p:nvPr/>
        </p:nvCxnSpPr>
        <p:spPr>
          <a:xfrm flipH="1" flipV="1">
            <a:off x="3606709" y="1202393"/>
            <a:ext cx="1535109" cy="1126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/>
          <p:cNvCxnSpPr/>
          <p:nvPr/>
        </p:nvCxnSpPr>
        <p:spPr>
          <a:xfrm>
            <a:off x="2333923" y="974456"/>
            <a:ext cx="66631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מחבר מעוקל 25"/>
          <p:cNvCxnSpPr/>
          <p:nvPr/>
        </p:nvCxnSpPr>
        <p:spPr>
          <a:xfrm>
            <a:off x="2315169" y="1138752"/>
            <a:ext cx="1810717" cy="25522"/>
          </a:xfrm>
          <a:prstGeom prst="curvedConnector4">
            <a:avLst>
              <a:gd name="adj1" fmla="val -373"/>
              <a:gd name="adj2" fmla="val 99569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מחבר חץ ישר 30"/>
          <p:cNvCxnSpPr/>
          <p:nvPr/>
        </p:nvCxnSpPr>
        <p:spPr>
          <a:xfrm flipV="1">
            <a:off x="5141818" y="1218612"/>
            <a:ext cx="1538535" cy="1110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7" name="קבוצה 36"/>
          <p:cNvGrpSpPr/>
          <p:nvPr/>
        </p:nvGrpSpPr>
        <p:grpSpPr>
          <a:xfrm>
            <a:off x="5553164" y="1138752"/>
            <a:ext cx="685800" cy="811429"/>
            <a:chOff x="6890657" y="4855029"/>
            <a:chExt cx="685800" cy="811429"/>
          </a:xfrm>
        </p:grpSpPr>
        <p:sp>
          <p:nvSpPr>
            <p:cNvPr id="34" name="אליפסה 33"/>
            <p:cNvSpPr/>
            <p:nvPr/>
          </p:nvSpPr>
          <p:spPr>
            <a:xfrm>
              <a:off x="6890657" y="5290457"/>
              <a:ext cx="685800" cy="3760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dirty="0" err="1" smtClean="0"/>
                <a:t>pos</a:t>
              </a:r>
              <a:endParaRPr lang="he-IL" dirty="0"/>
            </a:p>
          </p:txBody>
        </p:sp>
        <p:cxnSp>
          <p:nvCxnSpPr>
            <p:cNvPr id="36" name="מחבר חץ ישר 35"/>
            <p:cNvCxnSpPr>
              <a:stCxn id="34" idx="0"/>
            </p:cNvCxnSpPr>
            <p:nvPr/>
          </p:nvCxnSpPr>
          <p:spPr>
            <a:xfrm flipV="1">
              <a:off x="7233557" y="4855029"/>
              <a:ext cx="5443" cy="4354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p:cxnSp>
        <p:nvCxnSpPr>
          <p:cNvPr id="38" name="מחבר חץ ישר 37"/>
          <p:cNvCxnSpPr/>
          <p:nvPr/>
        </p:nvCxnSpPr>
        <p:spPr>
          <a:xfrm>
            <a:off x="6258856" y="984096"/>
            <a:ext cx="312752" cy="8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מחבר מעוקל 38"/>
          <p:cNvCxnSpPr/>
          <p:nvPr/>
        </p:nvCxnSpPr>
        <p:spPr>
          <a:xfrm>
            <a:off x="5901507" y="1150031"/>
            <a:ext cx="1810717" cy="25522"/>
          </a:xfrm>
          <a:prstGeom prst="curvedConnector4">
            <a:avLst>
              <a:gd name="adj1" fmla="val -373"/>
              <a:gd name="adj2" fmla="val 99569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36591" y="4210347"/>
            <a:ext cx="3204531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dirty="0" smtClean="0"/>
              <a:t>השלימו את הפעולה</a:t>
            </a:r>
          </a:p>
          <a:p>
            <a:r>
              <a:rPr lang="he-IL" dirty="0" smtClean="0"/>
              <a:t>בשיעור 2 למדנו מחיקה...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828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הוספת חוליה 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4"/>
          </p:nvPr>
        </p:nvSpPr>
        <p:spPr>
          <a:xfrm>
            <a:off x="3563299" y="886333"/>
            <a:ext cx="8212766" cy="2502329"/>
          </a:xfrm>
        </p:spPr>
        <p:txBody>
          <a:bodyPr/>
          <a:lstStyle/>
          <a:p>
            <a:r>
              <a:rPr lang="he-IL" dirty="0" smtClean="0"/>
              <a:t>הפעולה מקבלת מספר </a:t>
            </a:r>
            <a:r>
              <a:rPr lang="he-IL" dirty="0" err="1" smtClean="0"/>
              <a:t>שורה,מספר</a:t>
            </a:r>
            <a:r>
              <a:rPr lang="he-IL" dirty="0" smtClean="0"/>
              <a:t> עמודה וערך ומוסיפה חוליה חדשה בתחילת השרשרת </a:t>
            </a:r>
            <a:endParaRPr lang="he-IL" dirty="0"/>
          </a:p>
          <a:p>
            <a:r>
              <a:rPr lang="he-IL" dirty="0"/>
              <a:t>הפעולה מקבלת מספר </a:t>
            </a:r>
            <a:r>
              <a:rPr lang="he-IL" dirty="0" err="1"/>
              <a:t>שורה,מספר</a:t>
            </a:r>
            <a:r>
              <a:rPr lang="he-IL" dirty="0"/>
              <a:t> עמודה וערך ומוסיפה חוליה חדשה </a:t>
            </a:r>
            <a:r>
              <a:rPr lang="he-IL" dirty="0" smtClean="0"/>
              <a:t>בסוף השרשרת </a:t>
            </a:r>
          </a:p>
          <a:p>
            <a:r>
              <a:rPr lang="he-IL" dirty="0" smtClean="0"/>
              <a:t>פעולה המקבלת חוליה ומוסיפה אותה בתחילת השרשרת</a:t>
            </a:r>
            <a:endParaRPr lang="he-IL" dirty="0"/>
          </a:p>
          <a:p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783895" y="3019330"/>
            <a:ext cx="7184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public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AddCellFirst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row,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col,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value)</a:t>
            </a:r>
            <a:endParaRPr lang="he-IL" sz="2400" dirty="0"/>
          </a:p>
        </p:txBody>
      </p:sp>
      <p:sp>
        <p:nvSpPr>
          <p:cNvPr id="6" name="מלבן 5"/>
          <p:cNvSpPr/>
          <p:nvPr/>
        </p:nvSpPr>
        <p:spPr>
          <a:xfrm>
            <a:off x="895362" y="3821277"/>
            <a:ext cx="7149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public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AddCellLast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row,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col,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value)</a:t>
            </a:r>
            <a:endParaRPr lang="he-IL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362" y="2202858"/>
            <a:ext cx="3204531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dirty="0" smtClean="0"/>
              <a:t>השלימו את הפעולות....</a:t>
            </a:r>
          </a:p>
          <a:p>
            <a:r>
              <a:rPr lang="he-IL" dirty="0" smtClean="0"/>
              <a:t> </a:t>
            </a:r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1026926" y="4509303"/>
            <a:ext cx="58935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</a:rPr>
              <a:t>public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AddCell</a:t>
            </a:r>
            <a:r>
              <a:rPr lang="en-US" sz="2400" dirty="0">
                <a:solidFill>
                  <a:srgbClr val="000000"/>
                </a:solidFill>
              </a:rPr>
              <a:t>(Node&lt;Cell&gt; c)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</a:rPr>
              <a:t>        {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</a:rPr>
              <a:t>c.SetNext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 err="1">
                <a:solidFill>
                  <a:srgbClr val="000000"/>
                </a:solidFill>
              </a:rPr>
              <a:t>lst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</a:rPr>
              <a:t>lst</a:t>
            </a:r>
            <a:r>
              <a:rPr lang="en-US" sz="2400" dirty="0">
                <a:solidFill>
                  <a:srgbClr val="000000"/>
                </a:solidFill>
              </a:rPr>
              <a:t> = c;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</a:rPr>
              <a:t>        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90954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505294" y="0"/>
            <a:ext cx="5414563" cy="720000"/>
          </a:xfrm>
        </p:spPr>
        <p:txBody>
          <a:bodyPr/>
          <a:lstStyle/>
          <a:p>
            <a:r>
              <a:rPr lang="he-IL" dirty="0" smtClean="0"/>
              <a:t>שינוי תוכן תא 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4"/>
          </p:nvPr>
        </p:nvSpPr>
        <p:spPr>
          <a:xfrm>
            <a:off x="7217229" y="1755087"/>
            <a:ext cx="4798320" cy="3500759"/>
          </a:xfrm>
        </p:spPr>
        <p:txBody>
          <a:bodyPr/>
          <a:lstStyle/>
          <a:p>
            <a:r>
              <a:rPr lang="he-IL" dirty="0" err="1" smtClean="0"/>
              <a:t>עידכון</a:t>
            </a:r>
            <a:r>
              <a:rPr lang="he-IL" dirty="0" smtClean="0"/>
              <a:t> ערך התא (</a:t>
            </a:r>
            <a:r>
              <a:rPr lang="en-US" dirty="0" smtClean="0"/>
              <a:t>value</a:t>
            </a:r>
            <a:r>
              <a:rPr lang="he-IL" dirty="0" smtClean="0"/>
              <a:t>) </a:t>
            </a:r>
            <a:endParaRPr lang="en-US" dirty="0" smtClean="0"/>
          </a:p>
          <a:p>
            <a:pPr marL="96848" indent="0">
              <a:buNone/>
            </a:pPr>
            <a:r>
              <a:rPr lang="en-US" dirty="0" err="1" smtClean="0"/>
              <a:t>SetCellValue</a:t>
            </a:r>
            <a:r>
              <a:rPr lang="en-US" dirty="0" smtClean="0"/>
              <a:t>(1,4,0)</a:t>
            </a:r>
            <a:r>
              <a:rPr lang="he-IL" dirty="0" smtClean="0"/>
              <a:t> </a:t>
            </a:r>
          </a:p>
          <a:p>
            <a:pPr marL="96848" indent="0">
              <a:buNone/>
            </a:pPr>
            <a:r>
              <a:rPr lang="he-IL" dirty="0" smtClean="0"/>
              <a:t>מה הבעיה ?   </a:t>
            </a:r>
          </a:p>
          <a:p>
            <a:pPr marL="96848" indent="0">
              <a:buNone/>
            </a:pPr>
            <a:r>
              <a:rPr lang="he-IL" dirty="0"/>
              <a:t> </a:t>
            </a:r>
            <a:r>
              <a:rPr lang="he-IL" dirty="0" smtClean="0"/>
              <a:t>      הפניה יכולה להיות ריקה</a:t>
            </a:r>
          </a:p>
          <a:p>
            <a:pPr marL="96848" indent="0">
              <a:buNone/>
            </a:pPr>
            <a:r>
              <a:rPr lang="he-IL" dirty="0"/>
              <a:t> </a:t>
            </a:r>
            <a:r>
              <a:rPr lang="he-IL" dirty="0" smtClean="0"/>
              <a:t>מה הבעיה </a:t>
            </a:r>
            <a:r>
              <a:rPr lang="he-IL" dirty="0" err="1" smtClean="0"/>
              <a:t>עכשו</a:t>
            </a:r>
            <a:r>
              <a:rPr lang="he-IL" dirty="0" smtClean="0"/>
              <a:t> ? </a:t>
            </a:r>
          </a:p>
          <a:p>
            <a:pPr marL="96848" indent="0">
              <a:buNone/>
            </a:pPr>
            <a:r>
              <a:rPr lang="he-IL" dirty="0"/>
              <a:t> </a:t>
            </a:r>
            <a:r>
              <a:rPr lang="he-IL" dirty="0" smtClean="0"/>
              <a:t> אם תוכן התא הוא 0 </a:t>
            </a:r>
          </a:p>
          <a:p>
            <a:pPr marL="96848" indent="0">
              <a:buNone/>
            </a:pPr>
            <a:r>
              <a:rPr lang="he-IL" dirty="0"/>
              <a:t> </a:t>
            </a:r>
            <a:r>
              <a:rPr lang="he-IL" dirty="0" smtClean="0"/>
              <a:t>         יש למחוק אותו מהשרשרת !!</a:t>
            </a:r>
          </a:p>
          <a:p>
            <a:pPr marL="96848" indent="0">
              <a:buNone/>
            </a:pPr>
            <a:endParaRPr lang="he-IL" dirty="0" smtClean="0"/>
          </a:p>
          <a:p>
            <a:pPr marL="96848" indent="0">
              <a:buNone/>
            </a:pPr>
            <a:endParaRPr lang="he-IL" dirty="0"/>
          </a:p>
          <a:p>
            <a:pPr marL="96848" indent="0">
              <a:buNone/>
            </a:pPr>
            <a:endParaRPr lang="he-IL" dirty="0"/>
          </a:p>
        </p:txBody>
      </p:sp>
      <p:grpSp>
        <p:nvGrpSpPr>
          <p:cNvPr id="5" name="קבוצה 4"/>
          <p:cNvGrpSpPr/>
          <p:nvPr/>
        </p:nvGrpSpPr>
        <p:grpSpPr>
          <a:xfrm>
            <a:off x="2336146" y="1049713"/>
            <a:ext cx="5732921" cy="430015"/>
            <a:chOff x="1172799" y="3401183"/>
            <a:chExt cx="4988509" cy="532778"/>
          </a:xfrm>
        </p:grpSpPr>
        <p:sp>
          <p:nvSpPr>
            <p:cNvPr id="6" name="מלבן 5"/>
            <p:cNvSpPr/>
            <p:nvPr/>
          </p:nvSpPr>
          <p:spPr>
            <a:xfrm>
              <a:off x="1752594" y="3403077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4,3,1</a:t>
              </a:r>
              <a:endParaRPr lang="he-IL" dirty="0"/>
            </a:p>
          </p:txBody>
        </p:sp>
        <p:cxnSp>
          <p:nvCxnSpPr>
            <p:cNvPr id="7" name="מחבר חץ ישר 6"/>
            <p:cNvCxnSpPr>
              <a:stCxn id="6" idx="3"/>
            </p:cNvCxnSpPr>
            <p:nvPr/>
          </p:nvCxnSpPr>
          <p:spPr>
            <a:xfrm>
              <a:off x="2275109" y="3653449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מלבן 7"/>
            <p:cNvSpPr/>
            <p:nvPr/>
          </p:nvSpPr>
          <p:spPr>
            <a:xfrm>
              <a:off x="4800589" y="3401183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0,3,5</a:t>
              </a:r>
              <a:endParaRPr lang="he-IL" dirty="0"/>
            </a:p>
          </p:txBody>
        </p:sp>
        <p:sp>
          <p:nvSpPr>
            <p:cNvPr id="9" name="מלבן 8"/>
            <p:cNvSpPr/>
            <p:nvPr/>
          </p:nvSpPr>
          <p:spPr>
            <a:xfrm>
              <a:off x="5638793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0,1,3</a:t>
              </a:r>
              <a:endParaRPr lang="he-IL" dirty="0"/>
            </a:p>
          </p:txBody>
        </p:sp>
        <p:cxnSp>
          <p:nvCxnSpPr>
            <p:cNvPr id="10" name="מחבר חץ ישר 9"/>
            <p:cNvCxnSpPr>
              <a:stCxn id="8" idx="3"/>
              <a:endCxn id="9" idx="1"/>
            </p:cNvCxnSpPr>
            <p:nvPr/>
          </p:nvCxnSpPr>
          <p:spPr>
            <a:xfrm>
              <a:off x="5323103" y="3651555"/>
              <a:ext cx="315690" cy="320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מלבן 10"/>
            <p:cNvSpPr/>
            <p:nvPr/>
          </p:nvSpPr>
          <p:spPr>
            <a:xfrm>
              <a:off x="4060363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1,4,8</a:t>
              </a:r>
              <a:endParaRPr lang="he-IL" dirty="0"/>
            </a:p>
          </p:txBody>
        </p:sp>
        <p:cxnSp>
          <p:nvCxnSpPr>
            <p:cNvPr id="12" name="מחבר חץ ישר 11"/>
            <p:cNvCxnSpPr>
              <a:stCxn id="11" idx="3"/>
            </p:cNvCxnSpPr>
            <p:nvPr/>
          </p:nvCxnSpPr>
          <p:spPr>
            <a:xfrm>
              <a:off x="4582878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מלבן 12"/>
            <p:cNvSpPr/>
            <p:nvPr/>
          </p:nvSpPr>
          <p:spPr>
            <a:xfrm>
              <a:off x="3254829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2,1,1</a:t>
              </a:r>
              <a:endParaRPr lang="he-IL" dirty="0"/>
            </a:p>
          </p:txBody>
        </p:sp>
        <p:cxnSp>
          <p:nvCxnSpPr>
            <p:cNvPr id="14" name="מחבר חץ ישר 13"/>
            <p:cNvCxnSpPr>
              <a:stCxn id="13" idx="3"/>
            </p:cNvCxnSpPr>
            <p:nvPr/>
          </p:nvCxnSpPr>
          <p:spPr>
            <a:xfrm>
              <a:off x="3777344" y="3683590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מלבן 14"/>
            <p:cNvSpPr/>
            <p:nvPr/>
          </p:nvSpPr>
          <p:spPr>
            <a:xfrm>
              <a:off x="2481932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2,4,6</a:t>
              </a:r>
              <a:endParaRPr lang="he-IL" dirty="0"/>
            </a:p>
          </p:txBody>
        </p:sp>
        <p:cxnSp>
          <p:nvCxnSpPr>
            <p:cNvPr id="16" name="מחבר חץ ישר 15"/>
            <p:cNvCxnSpPr>
              <a:stCxn id="15" idx="3"/>
            </p:cNvCxnSpPr>
            <p:nvPr/>
          </p:nvCxnSpPr>
          <p:spPr>
            <a:xfrm>
              <a:off x="3004447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מחבר חץ ישר 16"/>
            <p:cNvCxnSpPr>
              <a:endCxn id="6" idx="1"/>
            </p:cNvCxnSpPr>
            <p:nvPr/>
          </p:nvCxnSpPr>
          <p:spPr>
            <a:xfrm>
              <a:off x="1172799" y="3653448"/>
              <a:ext cx="5797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" name="מלבן 17"/>
          <p:cNvSpPr/>
          <p:nvPr/>
        </p:nvSpPr>
        <p:spPr>
          <a:xfrm>
            <a:off x="635145" y="1045653"/>
            <a:ext cx="1766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Node&lt;Cell&gt; </a:t>
            </a:r>
            <a:r>
              <a:rPr lang="en-US" b="1" dirty="0" err="1"/>
              <a:t>lst</a:t>
            </a:r>
            <a:endParaRPr lang="he-IL" dirty="0"/>
          </a:p>
        </p:txBody>
      </p:sp>
      <p:sp>
        <p:nvSpPr>
          <p:cNvPr id="20" name="מלבן 19"/>
          <p:cNvSpPr/>
          <p:nvPr/>
        </p:nvSpPr>
        <p:spPr>
          <a:xfrm>
            <a:off x="471847" y="2737416"/>
            <a:ext cx="73332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</a:rPr>
              <a:t>public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SetCellValue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row,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col,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value)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</a:rPr>
              <a:t>        </a:t>
            </a:r>
            <a:r>
              <a:rPr lang="he-IL" sz="2400" dirty="0" smtClean="0">
                <a:solidFill>
                  <a:srgbClr val="000000"/>
                </a:solidFill>
              </a:rPr>
              <a:t>}</a:t>
            </a:r>
            <a:endParaRPr lang="he-IL" sz="2400" dirty="0">
              <a:solidFill>
                <a:srgbClr val="000000"/>
              </a:solidFill>
            </a:endParaRPr>
          </a:p>
          <a:p>
            <a:pPr algn="l" rtl="0"/>
            <a:r>
              <a:rPr lang="en-US" sz="2400" dirty="0" smtClean="0">
                <a:solidFill>
                  <a:srgbClr val="000000"/>
                </a:solidFill>
              </a:rPr>
              <a:t>     Node&lt;Cell</a:t>
            </a:r>
            <a:r>
              <a:rPr lang="en-US" sz="2400" dirty="0">
                <a:solidFill>
                  <a:srgbClr val="000000"/>
                </a:solidFill>
              </a:rPr>
              <a:t>&gt; </a:t>
            </a:r>
            <a:r>
              <a:rPr lang="en-US" sz="2400" dirty="0" err="1">
                <a:solidFill>
                  <a:srgbClr val="000000"/>
                </a:solidFill>
              </a:rPr>
              <a:t>pos</a:t>
            </a:r>
            <a:r>
              <a:rPr lang="en-US" sz="2400" dirty="0">
                <a:solidFill>
                  <a:srgbClr val="000000"/>
                </a:solidFill>
              </a:rPr>
              <a:t> = Find(row, col);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</a:rPr>
              <a:t>      </a:t>
            </a: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 err="1">
                <a:solidFill>
                  <a:srgbClr val="000000"/>
                </a:solidFill>
              </a:rPr>
              <a:t>pos</a:t>
            </a:r>
            <a:r>
              <a:rPr lang="en-US" sz="2400" dirty="0">
                <a:solidFill>
                  <a:srgbClr val="000000"/>
                </a:solidFill>
              </a:rPr>
              <a:t> != </a:t>
            </a:r>
            <a:r>
              <a:rPr lang="en-US" sz="2400" dirty="0">
                <a:solidFill>
                  <a:srgbClr val="0000FF"/>
                </a:solidFill>
              </a:rPr>
              <a:t>null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</a:rPr>
              <a:t>            </a:t>
            </a:r>
            <a:r>
              <a:rPr lang="he-IL" sz="2400" dirty="0" smtClean="0">
                <a:solidFill>
                  <a:srgbClr val="000000"/>
                </a:solidFill>
              </a:rPr>
              <a:t>}       </a:t>
            </a:r>
            <a:endParaRPr lang="he-IL" sz="2400" dirty="0">
              <a:solidFill>
                <a:srgbClr val="000000"/>
              </a:solidFill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</a:rPr>
              <a:t>           </a:t>
            </a:r>
            <a:r>
              <a:rPr lang="en-US" sz="2400" dirty="0" smtClean="0">
                <a:solidFill>
                  <a:srgbClr val="000000"/>
                </a:solidFill>
              </a:rPr>
              <a:t>pos.GetValue</a:t>
            </a:r>
            <a:r>
              <a:rPr lang="en-US" sz="2400" dirty="0">
                <a:solidFill>
                  <a:srgbClr val="000000"/>
                </a:solidFill>
              </a:rPr>
              <a:t>().</a:t>
            </a:r>
            <a:r>
              <a:rPr lang="en-US" sz="2400" dirty="0" err="1">
                <a:solidFill>
                  <a:srgbClr val="000000"/>
                </a:solidFill>
              </a:rPr>
              <a:t>SetValue</a:t>
            </a:r>
            <a:r>
              <a:rPr lang="en-US" sz="2400" dirty="0">
                <a:solidFill>
                  <a:srgbClr val="000000"/>
                </a:solidFill>
              </a:rPr>
              <a:t>(value);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</a:rPr>
              <a:t>          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if</a:t>
            </a:r>
            <a:r>
              <a:rPr lang="en-US" sz="2400" dirty="0">
                <a:solidFill>
                  <a:srgbClr val="000000"/>
                </a:solidFill>
              </a:rPr>
              <a:t> (value == 0)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</a:rPr>
              <a:t>              </a:t>
            </a:r>
            <a:r>
              <a:rPr lang="en-US" sz="2400" dirty="0" smtClean="0">
                <a:solidFill>
                  <a:srgbClr val="000000"/>
                </a:solidFill>
              </a:rPr>
              <a:t>   </a:t>
            </a:r>
            <a:r>
              <a:rPr lang="en-US" sz="2400" dirty="0" err="1">
                <a:solidFill>
                  <a:srgbClr val="000000"/>
                </a:solidFill>
              </a:rPr>
              <a:t>RemoveCell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 err="1">
                <a:solidFill>
                  <a:srgbClr val="000000"/>
                </a:solidFill>
              </a:rPr>
              <a:t>pos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</a:rPr>
              <a:t>            </a:t>
            </a:r>
            <a:r>
              <a:rPr lang="he-IL" sz="2400" dirty="0" smtClean="0">
                <a:solidFill>
                  <a:srgbClr val="000000"/>
                </a:solidFill>
              </a:rPr>
              <a:t>{       </a:t>
            </a:r>
            <a:endParaRPr lang="he-IL" sz="2400" dirty="0">
              <a:solidFill>
                <a:srgbClr val="000000"/>
              </a:solidFill>
            </a:endParaRPr>
          </a:p>
          <a:p>
            <a:pPr algn="l" rtl="0"/>
            <a:r>
              <a:rPr lang="he-IL" sz="2400" dirty="0">
                <a:solidFill>
                  <a:srgbClr val="000000"/>
                </a:solidFill>
              </a:rPr>
              <a:t>        </a:t>
            </a:r>
            <a:r>
              <a:rPr lang="he-IL" sz="2400" dirty="0" smtClean="0">
                <a:solidFill>
                  <a:srgbClr val="000000"/>
                </a:solidFill>
              </a:rPr>
              <a:t>{</a:t>
            </a:r>
            <a:endParaRPr lang="he-IL" sz="2400" dirty="0"/>
          </a:p>
        </p:txBody>
      </p:sp>
      <p:grpSp>
        <p:nvGrpSpPr>
          <p:cNvPr id="21" name="קבוצה 20"/>
          <p:cNvGrpSpPr/>
          <p:nvPr/>
        </p:nvGrpSpPr>
        <p:grpSpPr>
          <a:xfrm>
            <a:off x="5485731" y="1488515"/>
            <a:ext cx="685800" cy="811429"/>
            <a:chOff x="6890657" y="4855029"/>
            <a:chExt cx="685800" cy="811429"/>
          </a:xfrm>
        </p:grpSpPr>
        <p:sp>
          <p:nvSpPr>
            <p:cNvPr id="22" name="אליפסה 21"/>
            <p:cNvSpPr/>
            <p:nvPr/>
          </p:nvSpPr>
          <p:spPr>
            <a:xfrm>
              <a:off x="6890657" y="5290457"/>
              <a:ext cx="685800" cy="3760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dirty="0" err="1" smtClean="0"/>
                <a:t>pos</a:t>
              </a:r>
              <a:endParaRPr lang="he-IL" dirty="0"/>
            </a:p>
          </p:txBody>
        </p:sp>
        <p:cxnSp>
          <p:nvCxnSpPr>
            <p:cNvPr id="23" name="מחבר חץ ישר 22"/>
            <p:cNvCxnSpPr>
              <a:stCxn id="22" idx="0"/>
            </p:cNvCxnSpPr>
            <p:nvPr/>
          </p:nvCxnSpPr>
          <p:spPr>
            <a:xfrm flipV="1">
              <a:off x="7233557" y="4855029"/>
              <a:ext cx="5443" cy="4354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p:sp>
        <p:nvSpPr>
          <p:cNvPr id="24" name="מלבן 23"/>
          <p:cNvSpPr/>
          <p:nvPr/>
        </p:nvSpPr>
        <p:spPr>
          <a:xfrm>
            <a:off x="5648362" y="1059350"/>
            <a:ext cx="600487" cy="4041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he-IL" dirty="0" smtClean="0"/>
              <a:t>1,4,0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3073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00555" y="129754"/>
            <a:ext cx="9802368" cy="720000"/>
          </a:xfrm>
        </p:spPr>
        <p:txBody>
          <a:bodyPr/>
          <a:lstStyle/>
          <a:p>
            <a:r>
              <a:rPr lang="he-IL" dirty="0" smtClean="0"/>
              <a:t>מיזוג שתי מטריצות דלילות 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4"/>
          </p:nvPr>
        </p:nvSpPr>
        <p:spPr>
          <a:xfrm>
            <a:off x="5998877" y="848731"/>
            <a:ext cx="5565163" cy="1916240"/>
          </a:xfrm>
        </p:spPr>
        <p:txBody>
          <a:bodyPr>
            <a:noAutofit/>
          </a:bodyPr>
          <a:lstStyle/>
          <a:p>
            <a:pPr marL="96848" indent="0">
              <a:buNone/>
            </a:pPr>
            <a:r>
              <a:rPr lang="he-IL" dirty="0" smtClean="0"/>
              <a:t>מיזוג של שתי מטריצות ,זהות בגדלים שלהן, </a:t>
            </a:r>
          </a:p>
          <a:p>
            <a:pPr marL="96848" indent="0">
              <a:buNone/>
            </a:pPr>
            <a:r>
              <a:rPr lang="he-IL" dirty="0" smtClean="0"/>
              <a:t>נקבל מטריצה חדשה באותו גודל , שערך כל תא הוא סכום התאים המקבילים של שתי המטריצות . </a:t>
            </a:r>
            <a:endParaRPr lang="he-IL" dirty="0"/>
          </a:p>
        </p:txBody>
      </p:sp>
      <p:cxnSp>
        <p:nvCxnSpPr>
          <p:cNvPr id="9" name="מחבר חץ ישר 8"/>
          <p:cNvCxnSpPr/>
          <p:nvPr/>
        </p:nvCxnSpPr>
        <p:spPr>
          <a:xfrm flipH="1">
            <a:off x="2241269" y="2086733"/>
            <a:ext cx="1170814" cy="537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מחבר חץ ישר 10"/>
          <p:cNvCxnSpPr/>
          <p:nvPr/>
        </p:nvCxnSpPr>
        <p:spPr>
          <a:xfrm>
            <a:off x="1045081" y="2086733"/>
            <a:ext cx="999679" cy="537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מלבן 18"/>
          <p:cNvSpPr/>
          <p:nvPr/>
        </p:nvSpPr>
        <p:spPr>
          <a:xfrm>
            <a:off x="2950877" y="3357950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fr-FR" sz="2000" dirty="0">
                <a:solidFill>
                  <a:srgbClr val="0000FF"/>
                </a:solidFill>
              </a:rPr>
              <a:t>public</a:t>
            </a:r>
            <a:r>
              <a:rPr lang="fr-FR" sz="2000" dirty="0">
                <a:solidFill>
                  <a:srgbClr val="000000"/>
                </a:solidFill>
              </a:rPr>
              <a:t> </a:t>
            </a:r>
            <a:r>
              <a:rPr lang="fr-FR" sz="2000" dirty="0" err="1">
                <a:solidFill>
                  <a:srgbClr val="0000FF"/>
                </a:solidFill>
              </a:rPr>
              <a:t>static</a:t>
            </a:r>
            <a:r>
              <a:rPr lang="fr-FR" sz="2000" dirty="0">
                <a:solidFill>
                  <a:srgbClr val="000000"/>
                </a:solidFill>
              </a:rPr>
              <a:t> 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Matrix</a:t>
            </a:r>
            <a:r>
              <a:rPr lang="fr-FR" sz="2000" dirty="0">
                <a:solidFill>
                  <a:srgbClr val="000000"/>
                </a:solidFill>
              </a:rPr>
              <a:t> </a:t>
            </a:r>
            <a:r>
              <a:rPr lang="fr-FR" sz="2000" dirty="0" err="1">
                <a:solidFill>
                  <a:srgbClr val="000000"/>
                </a:solidFill>
              </a:rPr>
              <a:t>Merge</a:t>
            </a:r>
            <a:r>
              <a:rPr lang="fr-FR" sz="2000" dirty="0">
                <a:solidFill>
                  <a:srgbClr val="000000"/>
                </a:solidFill>
              </a:rPr>
              <a:t>(Matrix m1,Matrix m2)</a:t>
            </a:r>
          </a:p>
          <a:p>
            <a:pPr algn="l" rtl="0"/>
            <a:r>
              <a:rPr lang="he-IL" sz="2000" dirty="0">
                <a:solidFill>
                  <a:srgbClr val="000000"/>
                </a:solidFill>
              </a:rPr>
              <a:t>       </a:t>
            </a:r>
            <a:r>
              <a:rPr lang="he-IL" sz="2000" dirty="0" smtClean="0">
                <a:solidFill>
                  <a:srgbClr val="000000"/>
                </a:solidFill>
              </a:rPr>
              <a:t>}</a:t>
            </a:r>
            <a:endParaRPr lang="he-IL" sz="2000" dirty="0">
              <a:solidFill>
                <a:srgbClr val="000000"/>
              </a:solidFill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       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Matrix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newM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>
                <a:solidFill>
                  <a:srgbClr val="000000"/>
                </a:solidFill>
              </a:rPr>
              <a:t> Matrix();</a:t>
            </a:r>
          </a:p>
          <a:p>
            <a:pPr algn="l" rtl="0"/>
            <a:endParaRPr lang="he-IL" sz="2000" dirty="0">
              <a:solidFill>
                <a:srgbClr val="000000"/>
              </a:solidFill>
            </a:endParaRPr>
          </a:p>
          <a:p>
            <a:pPr algn="l" rtl="0"/>
            <a:r>
              <a:rPr lang="en-US" sz="2000" dirty="0" smtClean="0">
                <a:solidFill>
                  <a:srgbClr val="000000"/>
                </a:solidFill>
              </a:rPr>
              <a:t>                             </a:t>
            </a:r>
            <a:r>
              <a:rPr lang="he-IL" sz="2000" dirty="0" smtClean="0">
                <a:solidFill>
                  <a:srgbClr val="000000"/>
                </a:solidFill>
              </a:rPr>
              <a:t>גוף הפעולה ...</a:t>
            </a:r>
            <a:endParaRPr lang="he-IL" sz="2000" dirty="0">
              <a:solidFill>
                <a:srgbClr val="000000"/>
              </a:solidFill>
            </a:endParaRPr>
          </a:p>
          <a:p>
            <a:pPr algn="l" rtl="0"/>
            <a:endParaRPr lang="he-IL" sz="2000" dirty="0">
              <a:solidFill>
                <a:srgbClr val="000000"/>
              </a:solidFill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        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newM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algn="l" rtl="0"/>
            <a:r>
              <a:rPr lang="he-IL" sz="2000" dirty="0">
                <a:solidFill>
                  <a:srgbClr val="000000"/>
                </a:solidFill>
              </a:rPr>
              <a:t>        </a:t>
            </a:r>
            <a:r>
              <a:rPr lang="he-IL" sz="2000" dirty="0" smtClean="0">
                <a:solidFill>
                  <a:srgbClr val="000000"/>
                </a:solidFill>
              </a:rPr>
              <a:t>{</a:t>
            </a:r>
            <a:endParaRPr lang="he-IL" sz="2000" dirty="0"/>
          </a:p>
        </p:txBody>
      </p:sp>
      <p:pic>
        <p:nvPicPr>
          <p:cNvPr id="20" name="תמונה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61" y="848731"/>
            <a:ext cx="1644423" cy="1311944"/>
          </a:xfrm>
          <a:prstGeom prst="rect">
            <a:avLst/>
          </a:prstGeom>
        </p:spPr>
      </p:pic>
      <p:pic>
        <p:nvPicPr>
          <p:cNvPr id="21" name="תמונה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780" y="832409"/>
            <a:ext cx="1585232" cy="1271670"/>
          </a:xfrm>
          <a:prstGeom prst="rect">
            <a:avLst/>
          </a:prstGeom>
        </p:spPr>
      </p:pic>
      <p:pic>
        <p:nvPicPr>
          <p:cNvPr id="22" name="תמונה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611" y="2651818"/>
            <a:ext cx="1447800" cy="120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93316" y="-183731"/>
            <a:ext cx="5103408" cy="720000"/>
          </a:xfrm>
        </p:spPr>
        <p:txBody>
          <a:bodyPr/>
          <a:lstStyle/>
          <a:p>
            <a:r>
              <a:rPr lang="he-IL" dirty="0" smtClean="0"/>
              <a:t>מיזוג שתי מטריצות 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1881279" y="1040299"/>
            <a:ext cx="7907850" cy="997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t" anchorCtr="0"/>
          <a:lstStyle/>
          <a:p>
            <a:pPr algn="l" rtl="0"/>
            <a:r>
              <a:rPr lang="en-US" b="1" dirty="0" smtClean="0"/>
              <a:t>row:  3 </a:t>
            </a:r>
          </a:p>
          <a:p>
            <a:pPr algn="l" rtl="0"/>
            <a:r>
              <a:rPr lang="en-US" b="1" dirty="0" smtClean="0"/>
              <a:t>Col:   3 </a:t>
            </a:r>
          </a:p>
          <a:p>
            <a:pPr algn="l" rtl="0"/>
            <a:r>
              <a:rPr lang="en-US" b="1" dirty="0" smtClean="0"/>
              <a:t>Node&lt;Cell&gt; </a:t>
            </a:r>
            <a:r>
              <a:rPr lang="en-US" b="1" dirty="0" err="1" smtClean="0"/>
              <a:t>lst</a:t>
            </a:r>
            <a:r>
              <a:rPr lang="en-US" b="1" dirty="0" smtClean="0"/>
              <a:t>:</a:t>
            </a:r>
            <a:endParaRPr lang="he-IL" b="1" dirty="0"/>
          </a:p>
        </p:txBody>
      </p:sp>
      <p:grpSp>
        <p:nvGrpSpPr>
          <p:cNvPr id="7" name="קבוצה 6"/>
          <p:cNvGrpSpPr/>
          <p:nvPr/>
        </p:nvGrpSpPr>
        <p:grpSpPr>
          <a:xfrm>
            <a:off x="3638833" y="1577226"/>
            <a:ext cx="2993209" cy="428486"/>
            <a:chOff x="1172799" y="3403077"/>
            <a:chExt cx="2604545" cy="530884"/>
          </a:xfrm>
        </p:grpSpPr>
        <p:sp>
          <p:nvSpPr>
            <p:cNvPr id="8" name="מלבן 7"/>
            <p:cNvSpPr/>
            <p:nvPr/>
          </p:nvSpPr>
          <p:spPr>
            <a:xfrm>
              <a:off x="1752594" y="3403077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0,0,6</a:t>
              </a:r>
              <a:endParaRPr lang="he-IL" dirty="0"/>
            </a:p>
          </p:txBody>
        </p:sp>
        <p:cxnSp>
          <p:nvCxnSpPr>
            <p:cNvPr id="9" name="מחבר חץ ישר 8"/>
            <p:cNvCxnSpPr>
              <a:stCxn id="8" idx="3"/>
            </p:cNvCxnSpPr>
            <p:nvPr/>
          </p:nvCxnSpPr>
          <p:spPr>
            <a:xfrm>
              <a:off x="2275109" y="3653449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מלבן 14"/>
            <p:cNvSpPr/>
            <p:nvPr/>
          </p:nvSpPr>
          <p:spPr>
            <a:xfrm>
              <a:off x="3254829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1,2,2</a:t>
              </a:r>
              <a:endParaRPr lang="he-IL" dirty="0"/>
            </a:p>
          </p:txBody>
        </p:sp>
        <p:sp>
          <p:nvSpPr>
            <p:cNvPr id="17" name="מלבן 16"/>
            <p:cNvSpPr/>
            <p:nvPr/>
          </p:nvSpPr>
          <p:spPr>
            <a:xfrm>
              <a:off x="2481932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1,1,1</a:t>
              </a:r>
              <a:endParaRPr lang="he-IL" dirty="0"/>
            </a:p>
          </p:txBody>
        </p:sp>
        <p:cxnSp>
          <p:nvCxnSpPr>
            <p:cNvPr id="18" name="מחבר חץ ישר 17"/>
            <p:cNvCxnSpPr>
              <a:stCxn id="17" idx="3"/>
            </p:cNvCxnSpPr>
            <p:nvPr/>
          </p:nvCxnSpPr>
          <p:spPr>
            <a:xfrm>
              <a:off x="3004447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מחבר חץ ישר 18"/>
            <p:cNvCxnSpPr>
              <a:endCxn id="8" idx="1"/>
            </p:cNvCxnSpPr>
            <p:nvPr/>
          </p:nvCxnSpPr>
          <p:spPr>
            <a:xfrm>
              <a:off x="1172799" y="3653448"/>
              <a:ext cx="5797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" name="אליפסה 19"/>
          <p:cNvSpPr/>
          <p:nvPr/>
        </p:nvSpPr>
        <p:spPr>
          <a:xfrm>
            <a:off x="7399" y="1029847"/>
            <a:ext cx="1261352" cy="5146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Matrix</a:t>
            </a:r>
            <a:endParaRPr lang="he-IL" dirty="0"/>
          </a:p>
        </p:txBody>
      </p:sp>
      <p:sp>
        <p:nvSpPr>
          <p:cNvPr id="21" name="מלבן 20"/>
          <p:cNvSpPr/>
          <p:nvPr/>
        </p:nvSpPr>
        <p:spPr>
          <a:xfrm>
            <a:off x="1881279" y="2270007"/>
            <a:ext cx="7907850" cy="929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t" anchorCtr="0"/>
          <a:lstStyle/>
          <a:p>
            <a:pPr algn="l" rtl="0"/>
            <a:r>
              <a:rPr lang="en-US" b="1" dirty="0" smtClean="0"/>
              <a:t>row:  3 </a:t>
            </a:r>
          </a:p>
          <a:p>
            <a:pPr algn="l" rtl="0"/>
            <a:r>
              <a:rPr lang="en-US" b="1" dirty="0" smtClean="0"/>
              <a:t>Col:   3 </a:t>
            </a:r>
          </a:p>
          <a:p>
            <a:pPr algn="l" rtl="0"/>
            <a:r>
              <a:rPr lang="en-US" b="1" dirty="0" smtClean="0"/>
              <a:t>Node&lt;Cell&gt; </a:t>
            </a:r>
            <a:r>
              <a:rPr lang="en-US" b="1" dirty="0" err="1" smtClean="0"/>
              <a:t>lst</a:t>
            </a:r>
            <a:r>
              <a:rPr lang="en-US" b="1" dirty="0" smtClean="0"/>
              <a:t>:</a:t>
            </a:r>
            <a:endParaRPr lang="he-IL" b="1" dirty="0"/>
          </a:p>
        </p:txBody>
      </p:sp>
      <p:grpSp>
        <p:nvGrpSpPr>
          <p:cNvPr id="22" name="קבוצה 21"/>
          <p:cNvGrpSpPr/>
          <p:nvPr/>
        </p:nvGrpSpPr>
        <p:grpSpPr>
          <a:xfrm>
            <a:off x="3720851" y="2763074"/>
            <a:ext cx="3918949" cy="428486"/>
            <a:chOff x="1172799" y="3403077"/>
            <a:chExt cx="3410079" cy="530884"/>
          </a:xfrm>
        </p:grpSpPr>
        <p:sp>
          <p:nvSpPr>
            <p:cNvPr id="23" name="מלבן 22"/>
            <p:cNvSpPr/>
            <p:nvPr/>
          </p:nvSpPr>
          <p:spPr>
            <a:xfrm>
              <a:off x="1752594" y="3403077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0,1,4</a:t>
              </a:r>
              <a:endParaRPr lang="he-IL" dirty="0"/>
            </a:p>
          </p:txBody>
        </p:sp>
        <p:cxnSp>
          <p:nvCxnSpPr>
            <p:cNvPr id="24" name="מחבר חץ ישר 23"/>
            <p:cNvCxnSpPr>
              <a:stCxn id="23" idx="3"/>
            </p:cNvCxnSpPr>
            <p:nvPr/>
          </p:nvCxnSpPr>
          <p:spPr>
            <a:xfrm>
              <a:off x="2275109" y="3653449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מלבן 27"/>
            <p:cNvSpPr/>
            <p:nvPr/>
          </p:nvSpPr>
          <p:spPr>
            <a:xfrm>
              <a:off x="4060363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2,0,1</a:t>
              </a:r>
              <a:endParaRPr lang="he-IL" dirty="0"/>
            </a:p>
          </p:txBody>
        </p:sp>
        <p:sp>
          <p:nvSpPr>
            <p:cNvPr id="30" name="מלבן 29"/>
            <p:cNvSpPr/>
            <p:nvPr/>
          </p:nvSpPr>
          <p:spPr>
            <a:xfrm>
              <a:off x="3254829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1,2,1</a:t>
              </a:r>
              <a:endParaRPr lang="he-IL" dirty="0"/>
            </a:p>
          </p:txBody>
        </p:sp>
        <p:cxnSp>
          <p:nvCxnSpPr>
            <p:cNvPr id="31" name="מחבר חץ ישר 30"/>
            <p:cNvCxnSpPr>
              <a:stCxn id="30" idx="3"/>
            </p:cNvCxnSpPr>
            <p:nvPr/>
          </p:nvCxnSpPr>
          <p:spPr>
            <a:xfrm>
              <a:off x="3777344" y="3683590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מלבן 31"/>
            <p:cNvSpPr/>
            <p:nvPr/>
          </p:nvSpPr>
          <p:spPr>
            <a:xfrm>
              <a:off x="2481932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1,1,1</a:t>
              </a:r>
              <a:endParaRPr lang="he-IL" dirty="0"/>
            </a:p>
          </p:txBody>
        </p:sp>
        <p:cxnSp>
          <p:nvCxnSpPr>
            <p:cNvPr id="33" name="מחבר חץ ישר 32"/>
            <p:cNvCxnSpPr>
              <a:stCxn id="32" idx="3"/>
            </p:cNvCxnSpPr>
            <p:nvPr/>
          </p:nvCxnSpPr>
          <p:spPr>
            <a:xfrm>
              <a:off x="3004447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מחבר חץ ישר 33"/>
            <p:cNvCxnSpPr>
              <a:endCxn id="23" idx="1"/>
            </p:cNvCxnSpPr>
            <p:nvPr/>
          </p:nvCxnSpPr>
          <p:spPr>
            <a:xfrm>
              <a:off x="1172799" y="3653448"/>
              <a:ext cx="5797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אליפסה 34"/>
          <p:cNvSpPr/>
          <p:nvPr/>
        </p:nvSpPr>
        <p:spPr>
          <a:xfrm>
            <a:off x="61936" y="2288272"/>
            <a:ext cx="1261352" cy="5146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Matrix</a:t>
            </a:r>
            <a:endParaRPr lang="he-IL" dirty="0"/>
          </a:p>
        </p:txBody>
      </p:sp>
      <p:sp>
        <p:nvSpPr>
          <p:cNvPr id="36" name="אליפסה 35"/>
          <p:cNvSpPr/>
          <p:nvPr/>
        </p:nvSpPr>
        <p:spPr>
          <a:xfrm>
            <a:off x="495865" y="1410036"/>
            <a:ext cx="772886" cy="589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m1</a:t>
            </a:r>
            <a:endParaRPr lang="he-IL" dirty="0"/>
          </a:p>
        </p:txBody>
      </p:sp>
      <p:sp>
        <p:nvSpPr>
          <p:cNvPr id="37" name="אליפסה 36"/>
          <p:cNvSpPr/>
          <p:nvPr/>
        </p:nvSpPr>
        <p:spPr>
          <a:xfrm>
            <a:off x="495865" y="2712429"/>
            <a:ext cx="772886" cy="589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m2</a:t>
            </a:r>
            <a:endParaRPr lang="he-IL" dirty="0"/>
          </a:p>
        </p:txBody>
      </p:sp>
      <p:sp>
        <p:nvSpPr>
          <p:cNvPr id="38" name="מלבן 37"/>
          <p:cNvSpPr/>
          <p:nvPr/>
        </p:nvSpPr>
        <p:spPr>
          <a:xfrm>
            <a:off x="1463904" y="4185893"/>
            <a:ext cx="7907850" cy="929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t" anchorCtr="0"/>
          <a:lstStyle/>
          <a:p>
            <a:pPr algn="l" rtl="0"/>
            <a:r>
              <a:rPr lang="en-US" b="1" dirty="0" smtClean="0"/>
              <a:t>row: 3</a:t>
            </a:r>
          </a:p>
          <a:p>
            <a:pPr algn="l" rtl="0"/>
            <a:r>
              <a:rPr lang="en-US" b="1" dirty="0" smtClean="0"/>
              <a:t>Col:   3</a:t>
            </a:r>
          </a:p>
          <a:p>
            <a:pPr algn="l" rtl="0"/>
            <a:r>
              <a:rPr lang="en-US" b="1" dirty="0" smtClean="0"/>
              <a:t>Node&lt;Cell&gt; </a:t>
            </a:r>
            <a:r>
              <a:rPr lang="en-US" b="1" dirty="0" err="1" smtClean="0"/>
              <a:t>lst</a:t>
            </a:r>
            <a:r>
              <a:rPr lang="en-US" b="1" dirty="0" smtClean="0"/>
              <a:t>:</a:t>
            </a:r>
            <a:endParaRPr lang="he-IL" b="1" dirty="0"/>
          </a:p>
        </p:txBody>
      </p:sp>
      <p:grpSp>
        <p:nvGrpSpPr>
          <p:cNvPr id="39" name="קבוצה 38"/>
          <p:cNvGrpSpPr/>
          <p:nvPr/>
        </p:nvGrpSpPr>
        <p:grpSpPr>
          <a:xfrm>
            <a:off x="3263387" y="4677433"/>
            <a:ext cx="4769636" cy="430015"/>
            <a:chOff x="1172799" y="3401183"/>
            <a:chExt cx="4150305" cy="532778"/>
          </a:xfrm>
        </p:grpSpPr>
        <p:sp>
          <p:nvSpPr>
            <p:cNvPr id="40" name="מלבן 39"/>
            <p:cNvSpPr/>
            <p:nvPr/>
          </p:nvSpPr>
          <p:spPr>
            <a:xfrm>
              <a:off x="1752594" y="3403077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0,0,6</a:t>
              </a:r>
              <a:endParaRPr lang="he-IL" dirty="0"/>
            </a:p>
          </p:txBody>
        </p:sp>
        <p:cxnSp>
          <p:nvCxnSpPr>
            <p:cNvPr id="41" name="מחבר חץ ישר 40"/>
            <p:cNvCxnSpPr>
              <a:stCxn id="40" idx="3"/>
            </p:cNvCxnSpPr>
            <p:nvPr/>
          </p:nvCxnSpPr>
          <p:spPr>
            <a:xfrm>
              <a:off x="2275109" y="3653449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מלבן 41"/>
            <p:cNvSpPr/>
            <p:nvPr/>
          </p:nvSpPr>
          <p:spPr>
            <a:xfrm>
              <a:off x="4800589" y="3401183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2,0,1</a:t>
              </a:r>
              <a:endParaRPr lang="he-IL" dirty="0"/>
            </a:p>
          </p:txBody>
        </p:sp>
        <p:sp>
          <p:nvSpPr>
            <p:cNvPr id="45" name="מלבן 44"/>
            <p:cNvSpPr/>
            <p:nvPr/>
          </p:nvSpPr>
          <p:spPr>
            <a:xfrm>
              <a:off x="4060363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0,1,4</a:t>
              </a:r>
              <a:endParaRPr lang="he-IL" dirty="0"/>
            </a:p>
          </p:txBody>
        </p:sp>
        <p:cxnSp>
          <p:nvCxnSpPr>
            <p:cNvPr id="46" name="מחבר חץ ישר 45"/>
            <p:cNvCxnSpPr>
              <a:stCxn id="45" idx="3"/>
            </p:cNvCxnSpPr>
            <p:nvPr/>
          </p:nvCxnSpPr>
          <p:spPr>
            <a:xfrm>
              <a:off x="4582878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מלבן 46"/>
            <p:cNvSpPr/>
            <p:nvPr/>
          </p:nvSpPr>
          <p:spPr>
            <a:xfrm>
              <a:off x="3254829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1,2,3</a:t>
              </a:r>
              <a:endParaRPr lang="he-IL" dirty="0"/>
            </a:p>
          </p:txBody>
        </p:sp>
        <p:cxnSp>
          <p:nvCxnSpPr>
            <p:cNvPr id="48" name="מחבר חץ ישר 47"/>
            <p:cNvCxnSpPr>
              <a:stCxn id="47" idx="3"/>
            </p:cNvCxnSpPr>
            <p:nvPr/>
          </p:nvCxnSpPr>
          <p:spPr>
            <a:xfrm>
              <a:off x="3777344" y="3683590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מלבן 48"/>
            <p:cNvSpPr/>
            <p:nvPr/>
          </p:nvSpPr>
          <p:spPr>
            <a:xfrm>
              <a:off x="2481932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1,1,2</a:t>
              </a:r>
              <a:endParaRPr lang="he-IL" dirty="0"/>
            </a:p>
          </p:txBody>
        </p:sp>
        <p:cxnSp>
          <p:nvCxnSpPr>
            <p:cNvPr id="50" name="מחבר חץ ישר 49"/>
            <p:cNvCxnSpPr>
              <a:stCxn id="49" idx="3"/>
            </p:cNvCxnSpPr>
            <p:nvPr/>
          </p:nvCxnSpPr>
          <p:spPr>
            <a:xfrm>
              <a:off x="3004447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מחבר חץ ישר 50"/>
            <p:cNvCxnSpPr>
              <a:endCxn id="40" idx="1"/>
            </p:cNvCxnSpPr>
            <p:nvPr/>
          </p:nvCxnSpPr>
          <p:spPr>
            <a:xfrm>
              <a:off x="1172799" y="3653448"/>
              <a:ext cx="5797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2" name="אליפסה 51"/>
          <p:cNvSpPr/>
          <p:nvPr/>
        </p:nvSpPr>
        <p:spPr>
          <a:xfrm>
            <a:off x="-25277" y="3958735"/>
            <a:ext cx="1261352" cy="5146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Matrix</a:t>
            </a:r>
            <a:endParaRPr lang="he-IL" dirty="0"/>
          </a:p>
        </p:txBody>
      </p:sp>
      <p:sp>
        <p:nvSpPr>
          <p:cNvPr id="53" name="אליפסה 52"/>
          <p:cNvSpPr/>
          <p:nvPr/>
        </p:nvSpPr>
        <p:spPr>
          <a:xfrm>
            <a:off x="125172" y="4382892"/>
            <a:ext cx="1056366" cy="589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dirty="0" err="1" smtClean="0"/>
              <a:t>newM</a:t>
            </a:r>
            <a:endParaRPr lang="he-IL" dirty="0"/>
          </a:p>
        </p:txBody>
      </p:sp>
      <p:cxnSp>
        <p:nvCxnSpPr>
          <p:cNvPr id="55" name="מחבר חץ ישר 54"/>
          <p:cNvCxnSpPr>
            <a:stCxn id="36" idx="6"/>
          </p:cNvCxnSpPr>
          <p:nvPr/>
        </p:nvCxnSpPr>
        <p:spPr>
          <a:xfrm flipV="1">
            <a:off x="1268751" y="1704576"/>
            <a:ext cx="6125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חץ ישר 56"/>
          <p:cNvCxnSpPr>
            <a:stCxn id="37" idx="6"/>
          </p:cNvCxnSpPr>
          <p:nvPr/>
        </p:nvCxnSpPr>
        <p:spPr>
          <a:xfrm flipV="1">
            <a:off x="1268751" y="3006969"/>
            <a:ext cx="6049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חץ ישר 58"/>
          <p:cNvCxnSpPr>
            <a:stCxn id="53" idx="6"/>
            <a:endCxn id="38" idx="1"/>
          </p:cNvCxnSpPr>
          <p:nvPr/>
        </p:nvCxnSpPr>
        <p:spPr>
          <a:xfrm flipV="1">
            <a:off x="1181538" y="4650435"/>
            <a:ext cx="282366" cy="2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5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/>
          <p:cNvSpPr>
            <a:spLocks noGrp="1"/>
          </p:cNvSpPr>
          <p:nvPr>
            <p:ph sz="quarter" idx="4"/>
          </p:nvPr>
        </p:nvSpPr>
        <p:spPr>
          <a:xfrm>
            <a:off x="535932" y="182308"/>
            <a:ext cx="10907158" cy="3502598"/>
          </a:xfrm>
        </p:spPr>
        <p:txBody>
          <a:bodyPr>
            <a:normAutofit lnSpcReduction="10000"/>
          </a:bodyPr>
          <a:lstStyle/>
          <a:p>
            <a:pPr marL="96848" indent="0">
              <a:buNone/>
            </a:pPr>
            <a:r>
              <a:rPr lang="he-IL" dirty="0" smtClean="0"/>
              <a:t>תכנון : </a:t>
            </a:r>
          </a:p>
          <a:p>
            <a:r>
              <a:rPr lang="he-IL" dirty="0" smtClean="0"/>
              <a:t>אם צריך לשמור את  העצמים </a:t>
            </a:r>
            <a:r>
              <a:rPr lang="en-US" dirty="0" smtClean="0"/>
              <a:t>Matrix</a:t>
            </a:r>
            <a:r>
              <a:rPr lang="he-IL" dirty="0" smtClean="0"/>
              <a:t> – נכתוב פעולה המקבלת עצם </a:t>
            </a:r>
            <a:r>
              <a:rPr lang="en-US" dirty="0" smtClean="0"/>
              <a:t>Matrix</a:t>
            </a:r>
            <a:r>
              <a:rPr lang="he-IL" dirty="0" smtClean="0"/>
              <a:t> ומחזירה עותק  שלו ( לא לשכפל הפניות...!!!) </a:t>
            </a:r>
          </a:p>
          <a:p>
            <a:r>
              <a:rPr lang="he-IL" dirty="0" smtClean="0"/>
              <a:t>ניקח חוליה מ </a:t>
            </a:r>
            <a:r>
              <a:rPr lang="en-US" dirty="0" smtClean="0"/>
              <a:t>m1</a:t>
            </a:r>
            <a:r>
              <a:rPr lang="he-IL" dirty="0" smtClean="0"/>
              <a:t> ונבדוק אם יש שורה ועמודה כזו ב </a:t>
            </a:r>
            <a:r>
              <a:rPr lang="en-US" dirty="0" smtClean="0"/>
              <a:t>m2</a:t>
            </a:r>
            <a:r>
              <a:rPr lang="he-IL" dirty="0" smtClean="0"/>
              <a:t> </a:t>
            </a:r>
          </a:p>
          <a:p>
            <a:pPr marL="96848" indent="0">
              <a:buNone/>
            </a:pPr>
            <a:r>
              <a:rPr lang="he-IL" dirty="0"/>
              <a:t> </a:t>
            </a:r>
            <a:r>
              <a:rPr lang="he-IL" dirty="0" smtClean="0"/>
              <a:t>        אם כן ניצור חוליה חדשה ב </a:t>
            </a:r>
            <a:r>
              <a:rPr lang="en-US" dirty="0" smtClean="0"/>
              <a:t>m3 </a:t>
            </a:r>
            <a:r>
              <a:rPr lang="he-IL" dirty="0" smtClean="0"/>
              <a:t> עם אותו שורה ועמודה והערך הוא סכום. </a:t>
            </a:r>
          </a:p>
          <a:p>
            <a:pPr marL="96848" indent="0">
              <a:buNone/>
            </a:pPr>
            <a:r>
              <a:rPr lang="he-IL" dirty="0"/>
              <a:t> </a:t>
            </a:r>
            <a:r>
              <a:rPr lang="he-IL" dirty="0" smtClean="0"/>
              <a:t>        אם אין – ניצור חוליה חדשה ב </a:t>
            </a:r>
            <a:r>
              <a:rPr lang="en-US" dirty="0" smtClean="0"/>
              <a:t>m3</a:t>
            </a:r>
            <a:r>
              <a:rPr lang="he-IL" dirty="0" smtClean="0"/>
              <a:t> באותם ערכים </a:t>
            </a:r>
          </a:p>
          <a:p>
            <a:pPr marL="96848" indent="0">
              <a:buNone/>
            </a:pPr>
            <a:r>
              <a:rPr lang="he-IL" dirty="0"/>
              <a:t> </a:t>
            </a:r>
            <a:r>
              <a:rPr lang="he-IL" dirty="0" smtClean="0"/>
              <a:t>            נמחק את החוליות שטפלנו בהן. </a:t>
            </a:r>
          </a:p>
          <a:p>
            <a:pPr marL="96848" indent="0">
              <a:buNone/>
            </a:pPr>
            <a:r>
              <a:rPr lang="he-IL" dirty="0" smtClean="0"/>
              <a:t>אם נשארו חוליות ב </a:t>
            </a:r>
            <a:r>
              <a:rPr lang="en-US" dirty="0" smtClean="0"/>
              <a:t>m2 </a:t>
            </a:r>
            <a:r>
              <a:rPr lang="he-IL" dirty="0" smtClean="0"/>
              <a:t> - נעביר אותן ל </a:t>
            </a:r>
            <a:r>
              <a:rPr lang="en-US" dirty="0" smtClean="0"/>
              <a:t>m3 </a:t>
            </a:r>
            <a:r>
              <a:rPr lang="he-IL" dirty="0" smtClean="0"/>
              <a:t> . </a:t>
            </a:r>
            <a:endParaRPr lang="he-IL" dirty="0"/>
          </a:p>
          <a:p>
            <a:pPr marL="96848" indent="0">
              <a:buNone/>
            </a:pPr>
            <a:endParaRPr lang="he-IL" dirty="0"/>
          </a:p>
        </p:txBody>
      </p:sp>
      <p:sp>
        <p:nvSpPr>
          <p:cNvPr id="40" name="מלבן 39"/>
          <p:cNvSpPr/>
          <p:nvPr/>
        </p:nvSpPr>
        <p:spPr>
          <a:xfrm>
            <a:off x="1451893" y="3514231"/>
            <a:ext cx="5266364" cy="997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t" anchorCtr="0"/>
          <a:lstStyle/>
          <a:p>
            <a:pPr algn="l" rtl="0"/>
            <a:r>
              <a:rPr lang="en-US" b="1" dirty="0" smtClean="0"/>
              <a:t>row:  3 </a:t>
            </a:r>
          </a:p>
          <a:p>
            <a:pPr algn="l" rtl="0"/>
            <a:r>
              <a:rPr lang="en-US" b="1" dirty="0" smtClean="0"/>
              <a:t>Col:   3 </a:t>
            </a:r>
          </a:p>
          <a:p>
            <a:pPr algn="l" rtl="0"/>
            <a:r>
              <a:rPr lang="en-US" b="1" dirty="0" smtClean="0"/>
              <a:t>Node&lt;Cell&gt; </a:t>
            </a:r>
            <a:r>
              <a:rPr lang="en-US" b="1" dirty="0" err="1" smtClean="0"/>
              <a:t>lst</a:t>
            </a:r>
            <a:r>
              <a:rPr lang="en-US" b="1" dirty="0" smtClean="0"/>
              <a:t>:</a:t>
            </a:r>
            <a:endParaRPr lang="he-IL" b="1" dirty="0"/>
          </a:p>
        </p:txBody>
      </p:sp>
      <p:grpSp>
        <p:nvGrpSpPr>
          <p:cNvPr id="41" name="קבוצה 40"/>
          <p:cNvGrpSpPr/>
          <p:nvPr/>
        </p:nvGrpSpPr>
        <p:grpSpPr>
          <a:xfrm>
            <a:off x="3209447" y="4051158"/>
            <a:ext cx="2993209" cy="428486"/>
            <a:chOff x="1172799" y="3403077"/>
            <a:chExt cx="2604545" cy="530884"/>
          </a:xfrm>
        </p:grpSpPr>
        <p:sp>
          <p:nvSpPr>
            <p:cNvPr id="42" name="מלבן 41"/>
            <p:cNvSpPr/>
            <p:nvPr/>
          </p:nvSpPr>
          <p:spPr>
            <a:xfrm>
              <a:off x="1752594" y="3403077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0,0,6</a:t>
              </a:r>
              <a:endParaRPr lang="he-IL" dirty="0"/>
            </a:p>
          </p:txBody>
        </p:sp>
        <p:cxnSp>
          <p:nvCxnSpPr>
            <p:cNvPr id="43" name="מחבר חץ ישר 42"/>
            <p:cNvCxnSpPr>
              <a:stCxn id="42" idx="3"/>
            </p:cNvCxnSpPr>
            <p:nvPr/>
          </p:nvCxnSpPr>
          <p:spPr>
            <a:xfrm>
              <a:off x="2275109" y="3653449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מלבן 43"/>
            <p:cNvSpPr/>
            <p:nvPr/>
          </p:nvSpPr>
          <p:spPr>
            <a:xfrm>
              <a:off x="3254829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1,2,2</a:t>
              </a:r>
              <a:endParaRPr lang="he-IL" dirty="0"/>
            </a:p>
          </p:txBody>
        </p:sp>
        <p:sp>
          <p:nvSpPr>
            <p:cNvPr id="45" name="מלבן 44"/>
            <p:cNvSpPr/>
            <p:nvPr/>
          </p:nvSpPr>
          <p:spPr>
            <a:xfrm>
              <a:off x="2481932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1,1,1</a:t>
              </a:r>
              <a:endParaRPr lang="he-IL" dirty="0"/>
            </a:p>
          </p:txBody>
        </p:sp>
        <p:cxnSp>
          <p:nvCxnSpPr>
            <p:cNvPr id="46" name="מחבר חץ ישר 45"/>
            <p:cNvCxnSpPr>
              <a:stCxn id="45" idx="3"/>
            </p:cNvCxnSpPr>
            <p:nvPr/>
          </p:nvCxnSpPr>
          <p:spPr>
            <a:xfrm>
              <a:off x="3004447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מחבר חץ ישר 46"/>
            <p:cNvCxnSpPr>
              <a:endCxn id="42" idx="1"/>
            </p:cNvCxnSpPr>
            <p:nvPr/>
          </p:nvCxnSpPr>
          <p:spPr>
            <a:xfrm>
              <a:off x="1172799" y="3653448"/>
              <a:ext cx="5797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9" name="מלבן 48"/>
          <p:cNvSpPr/>
          <p:nvPr/>
        </p:nvSpPr>
        <p:spPr>
          <a:xfrm>
            <a:off x="1451893" y="4743939"/>
            <a:ext cx="6115450" cy="929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t" anchorCtr="0"/>
          <a:lstStyle/>
          <a:p>
            <a:pPr algn="l" rtl="0"/>
            <a:r>
              <a:rPr lang="en-US" b="1" dirty="0" smtClean="0"/>
              <a:t>row:  3 </a:t>
            </a:r>
          </a:p>
          <a:p>
            <a:pPr algn="l" rtl="0"/>
            <a:r>
              <a:rPr lang="en-US" b="1" dirty="0" smtClean="0"/>
              <a:t>Col:   3 </a:t>
            </a:r>
          </a:p>
          <a:p>
            <a:pPr algn="l" rtl="0"/>
            <a:r>
              <a:rPr lang="en-US" b="1" dirty="0" smtClean="0"/>
              <a:t>Node&lt;Cell&gt; </a:t>
            </a:r>
            <a:r>
              <a:rPr lang="en-US" b="1" dirty="0" err="1" smtClean="0"/>
              <a:t>lst</a:t>
            </a:r>
            <a:r>
              <a:rPr lang="en-US" b="1" dirty="0" smtClean="0"/>
              <a:t>:</a:t>
            </a:r>
            <a:endParaRPr lang="he-IL" b="1" dirty="0"/>
          </a:p>
        </p:txBody>
      </p:sp>
      <p:grpSp>
        <p:nvGrpSpPr>
          <p:cNvPr id="50" name="קבוצה 49"/>
          <p:cNvGrpSpPr/>
          <p:nvPr/>
        </p:nvGrpSpPr>
        <p:grpSpPr>
          <a:xfrm>
            <a:off x="3291465" y="5237006"/>
            <a:ext cx="3918949" cy="428486"/>
            <a:chOff x="1172799" y="3403077"/>
            <a:chExt cx="3410079" cy="530884"/>
          </a:xfrm>
        </p:grpSpPr>
        <p:sp>
          <p:nvSpPr>
            <p:cNvPr id="51" name="מלבן 50"/>
            <p:cNvSpPr/>
            <p:nvPr/>
          </p:nvSpPr>
          <p:spPr>
            <a:xfrm>
              <a:off x="1752594" y="3403077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0,1,4</a:t>
              </a:r>
              <a:endParaRPr lang="he-IL" dirty="0"/>
            </a:p>
          </p:txBody>
        </p:sp>
        <p:cxnSp>
          <p:nvCxnSpPr>
            <p:cNvPr id="52" name="מחבר חץ ישר 51"/>
            <p:cNvCxnSpPr>
              <a:stCxn id="51" idx="3"/>
            </p:cNvCxnSpPr>
            <p:nvPr/>
          </p:nvCxnSpPr>
          <p:spPr>
            <a:xfrm>
              <a:off x="2275109" y="3653449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מלבן 52"/>
            <p:cNvSpPr/>
            <p:nvPr/>
          </p:nvSpPr>
          <p:spPr>
            <a:xfrm>
              <a:off x="4060363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2,0,1</a:t>
              </a:r>
              <a:endParaRPr lang="he-IL" dirty="0"/>
            </a:p>
          </p:txBody>
        </p:sp>
        <p:sp>
          <p:nvSpPr>
            <p:cNvPr id="54" name="מלבן 53"/>
            <p:cNvSpPr/>
            <p:nvPr/>
          </p:nvSpPr>
          <p:spPr>
            <a:xfrm>
              <a:off x="3254829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1,2,1</a:t>
              </a:r>
              <a:endParaRPr lang="he-IL" dirty="0"/>
            </a:p>
          </p:txBody>
        </p:sp>
        <p:cxnSp>
          <p:nvCxnSpPr>
            <p:cNvPr id="55" name="מחבר חץ ישר 54"/>
            <p:cNvCxnSpPr>
              <a:stCxn id="54" idx="3"/>
            </p:cNvCxnSpPr>
            <p:nvPr/>
          </p:nvCxnSpPr>
          <p:spPr>
            <a:xfrm>
              <a:off x="3777344" y="3683590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מלבן 55"/>
            <p:cNvSpPr/>
            <p:nvPr/>
          </p:nvSpPr>
          <p:spPr>
            <a:xfrm>
              <a:off x="2481932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1,1,1</a:t>
              </a:r>
              <a:endParaRPr lang="he-IL" dirty="0"/>
            </a:p>
          </p:txBody>
        </p:sp>
        <p:cxnSp>
          <p:nvCxnSpPr>
            <p:cNvPr id="57" name="מחבר חץ ישר 56"/>
            <p:cNvCxnSpPr>
              <a:stCxn id="56" idx="3"/>
            </p:cNvCxnSpPr>
            <p:nvPr/>
          </p:nvCxnSpPr>
          <p:spPr>
            <a:xfrm>
              <a:off x="3004447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מחבר חץ ישר 57"/>
            <p:cNvCxnSpPr>
              <a:endCxn id="51" idx="1"/>
            </p:cNvCxnSpPr>
            <p:nvPr/>
          </p:nvCxnSpPr>
          <p:spPr>
            <a:xfrm>
              <a:off x="1172799" y="3653448"/>
              <a:ext cx="5797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0" name="אליפסה 59"/>
          <p:cNvSpPr/>
          <p:nvPr/>
        </p:nvSpPr>
        <p:spPr>
          <a:xfrm>
            <a:off x="66479" y="3883968"/>
            <a:ext cx="772886" cy="589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m1</a:t>
            </a:r>
            <a:endParaRPr lang="he-IL" dirty="0"/>
          </a:p>
        </p:txBody>
      </p:sp>
      <p:sp>
        <p:nvSpPr>
          <p:cNvPr id="61" name="אליפסה 60"/>
          <p:cNvSpPr/>
          <p:nvPr/>
        </p:nvSpPr>
        <p:spPr>
          <a:xfrm>
            <a:off x="66479" y="5186361"/>
            <a:ext cx="772886" cy="589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m2</a:t>
            </a:r>
            <a:endParaRPr lang="he-IL" dirty="0"/>
          </a:p>
        </p:txBody>
      </p:sp>
      <p:sp>
        <p:nvSpPr>
          <p:cNvPr id="62" name="מלבן 61"/>
          <p:cNvSpPr/>
          <p:nvPr/>
        </p:nvSpPr>
        <p:spPr>
          <a:xfrm>
            <a:off x="1346481" y="5822275"/>
            <a:ext cx="6915776" cy="929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t" anchorCtr="0"/>
          <a:lstStyle/>
          <a:p>
            <a:pPr algn="l" rtl="0"/>
            <a:r>
              <a:rPr lang="en-US" b="1" dirty="0" smtClean="0"/>
              <a:t>row: 3</a:t>
            </a:r>
          </a:p>
          <a:p>
            <a:pPr algn="l" rtl="0"/>
            <a:r>
              <a:rPr lang="en-US" b="1" dirty="0" smtClean="0"/>
              <a:t>Col:   3</a:t>
            </a:r>
          </a:p>
          <a:p>
            <a:pPr algn="l" rtl="0"/>
            <a:r>
              <a:rPr lang="en-US" b="1" dirty="0" smtClean="0"/>
              <a:t>Node&lt;Cell&gt; </a:t>
            </a:r>
            <a:r>
              <a:rPr lang="en-US" b="1" dirty="0" err="1" smtClean="0"/>
              <a:t>lst</a:t>
            </a:r>
            <a:r>
              <a:rPr lang="en-US" b="1" dirty="0" smtClean="0"/>
              <a:t>:</a:t>
            </a:r>
            <a:endParaRPr lang="he-IL" b="1" dirty="0"/>
          </a:p>
        </p:txBody>
      </p:sp>
      <p:grpSp>
        <p:nvGrpSpPr>
          <p:cNvPr id="63" name="קבוצה 62"/>
          <p:cNvGrpSpPr/>
          <p:nvPr/>
        </p:nvGrpSpPr>
        <p:grpSpPr>
          <a:xfrm>
            <a:off x="3145964" y="6307116"/>
            <a:ext cx="4832189" cy="436715"/>
            <a:chOff x="1172799" y="3392882"/>
            <a:chExt cx="4204736" cy="541079"/>
          </a:xfrm>
        </p:grpSpPr>
        <p:sp>
          <p:nvSpPr>
            <p:cNvPr id="64" name="מלבן 63"/>
            <p:cNvSpPr/>
            <p:nvPr/>
          </p:nvSpPr>
          <p:spPr>
            <a:xfrm>
              <a:off x="1752594" y="3403077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0,0,6</a:t>
              </a:r>
              <a:endParaRPr lang="he-IL" dirty="0"/>
            </a:p>
          </p:txBody>
        </p:sp>
        <p:cxnSp>
          <p:nvCxnSpPr>
            <p:cNvPr id="65" name="מחבר חץ ישר 64"/>
            <p:cNvCxnSpPr>
              <a:stCxn id="64" idx="3"/>
            </p:cNvCxnSpPr>
            <p:nvPr/>
          </p:nvCxnSpPr>
          <p:spPr>
            <a:xfrm>
              <a:off x="2275109" y="3653449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מלבן 65"/>
            <p:cNvSpPr/>
            <p:nvPr/>
          </p:nvSpPr>
          <p:spPr>
            <a:xfrm>
              <a:off x="4855020" y="3392882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2,0,1</a:t>
              </a:r>
              <a:endParaRPr lang="he-IL" dirty="0"/>
            </a:p>
          </p:txBody>
        </p:sp>
        <p:sp>
          <p:nvSpPr>
            <p:cNvPr id="67" name="מלבן 66"/>
            <p:cNvSpPr/>
            <p:nvPr/>
          </p:nvSpPr>
          <p:spPr>
            <a:xfrm>
              <a:off x="4060363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0,1,4</a:t>
              </a:r>
              <a:endParaRPr lang="he-IL" dirty="0"/>
            </a:p>
          </p:txBody>
        </p:sp>
        <p:cxnSp>
          <p:nvCxnSpPr>
            <p:cNvPr id="68" name="מחבר חץ ישר 67"/>
            <p:cNvCxnSpPr>
              <a:stCxn id="67" idx="3"/>
            </p:cNvCxnSpPr>
            <p:nvPr/>
          </p:nvCxnSpPr>
          <p:spPr>
            <a:xfrm>
              <a:off x="4582878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מלבן 68"/>
            <p:cNvSpPr/>
            <p:nvPr/>
          </p:nvSpPr>
          <p:spPr>
            <a:xfrm>
              <a:off x="3254829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1,2,3</a:t>
              </a:r>
              <a:endParaRPr lang="he-IL" dirty="0"/>
            </a:p>
          </p:txBody>
        </p:sp>
        <p:cxnSp>
          <p:nvCxnSpPr>
            <p:cNvPr id="70" name="מחבר חץ ישר 69"/>
            <p:cNvCxnSpPr>
              <a:stCxn id="69" idx="3"/>
            </p:cNvCxnSpPr>
            <p:nvPr/>
          </p:nvCxnSpPr>
          <p:spPr>
            <a:xfrm>
              <a:off x="3777344" y="3683590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מלבן 70"/>
            <p:cNvSpPr/>
            <p:nvPr/>
          </p:nvSpPr>
          <p:spPr>
            <a:xfrm>
              <a:off x="2481932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1,1,2</a:t>
              </a:r>
              <a:endParaRPr lang="he-IL" dirty="0"/>
            </a:p>
          </p:txBody>
        </p:sp>
        <p:cxnSp>
          <p:nvCxnSpPr>
            <p:cNvPr id="72" name="מחבר חץ ישר 71"/>
            <p:cNvCxnSpPr>
              <a:stCxn id="71" idx="3"/>
            </p:cNvCxnSpPr>
            <p:nvPr/>
          </p:nvCxnSpPr>
          <p:spPr>
            <a:xfrm>
              <a:off x="3004447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מחבר חץ ישר 72"/>
            <p:cNvCxnSpPr>
              <a:endCxn id="64" idx="1"/>
            </p:cNvCxnSpPr>
            <p:nvPr/>
          </p:nvCxnSpPr>
          <p:spPr>
            <a:xfrm>
              <a:off x="1172799" y="3653448"/>
              <a:ext cx="5797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5" name="אליפסה 74"/>
          <p:cNvSpPr/>
          <p:nvPr/>
        </p:nvSpPr>
        <p:spPr>
          <a:xfrm>
            <a:off x="7749" y="6019274"/>
            <a:ext cx="1056366" cy="589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dirty="0" err="1" smtClean="0"/>
              <a:t>newM</a:t>
            </a:r>
            <a:endParaRPr lang="he-IL" dirty="0"/>
          </a:p>
        </p:txBody>
      </p:sp>
      <p:cxnSp>
        <p:nvCxnSpPr>
          <p:cNvPr id="76" name="מחבר חץ ישר 75"/>
          <p:cNvCxnSpPr>
            <a:stCxn id="60" idx="6"/>
          </p:cNvCxnSpPr>
          <p:nvPr/>
        </p:nvCxnSpPr>
        <p:spPr>
          <a:xfrm flipV="1">
            <a:off x="839365" y="4178508"/>
            <a:ext cx="6125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חץ ישר 76"/>
          <p:cNvCxnSpPr>
            <a:stCxn id="61" idx="6"/>
          </p:cNvCxnSpPr>
          <p:nvPr/>
        </p:nvCxnSpPr>
        <p:spPr>
          <a:xfrm flipV="1">
            <a:off x="839365" y="5480901"/>
            <a:ext cx="6049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חץ ישר 77"/>
          <p:cNvCxnSpPr>
            <a:stCxn id="75" idx="6"/>
            <a:endCxn id="62" idx="1"/>
          </p:cNvCxnSpPr>
          <p:nvPr/>
        </p:nvCxnSpPr>
        <p:spPr>
          <a:xfrm flipV="1">
            <a:off x="1064115" y="6286817"/>
            <a:ext cx="282366" cy="2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78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849086" y="629001"/>
            <a:ext cx="11244943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fr-FR" sz="2000" dirty="0">
                <a:solidFill>
                  <a:srgbClr val="000000"/>
                </a:solidFill>
              </a:rPr>
              <a:t> </a:t>
            </a:r>
            <a:r>
              <a:rPr lang="fr-FR" sz="2000" dirty="0">
                <a:solidFill>
                  <a:srgbClr val="0000FF"/>
                </a:solidFill>
              </a:rPr>
              <a:t>public</a:t>
            </a:r>
            <a:r>
              <a:rPr lang="fr-FR" sz="2000" dirty="0">
                <a:solidFill>
                  <a:srgbClr val="000000"/>
                </a:solidFill>
              </a:rPr>
              <a:t> </a:t>
            </a:r>
            <a:r>
              <a:rPr lang="fr-FR" sz="2000" dirty="0" err="1">
                <a:solidFill>
                  <a:srgbClr val="0000FF"/>
                </a:solidFill>
              </a:rPr>
              <a:t>static</a:t>
            </a:r>
            <a:r>
              <a:rPr lang="fr-FR" sz="2000" dirty="0">
                <a:solidFill>
                  <a:srgbClr val="000000"/>
                </a:solidFill>
              </a:rPr>
              <a:t> Matrix </a:t>
            </a:r>
            <a:r>
              <a:rPr lang="fr-FR" sz="2000" dirty="0" err="1">
                <a:solidFill>
                  <a:srgbClr val="000000"/>
                </a:solidFill>
              </a:rPr>
              <a:t>Merge</a:t>
            </a:r>
            <a:r>
              <a:rPr lang="fr-FR" sz="2000" dirty="0">
                <a:solidFill>
                  <a:srgbClr val="000000"/>
                </a:solidFill>
              </a:rPr>
              <a:t>(Matrix m1,Matrix m2)</a:t>
            </a:r>
          </a:p>
          <a:p>
            <a:pPr algn="l" rtl="0"/>
            <a:r>
              <a:rPr lang="he-IL" sz="2000" dirty="0">
                <a:solidFill>
                  <a:srgbClr val="000000"/>
                </a:solidFill>
              </a:rPr>
              <a:t>       </a:t>
            </a:r>
            <a:r>
              <a:rPr lang="he-IL" sz="2000" dirty="0" smtClean="0">
                <a:solidFill>
                  <a:srgbClr val="000000"/>
                </a:solidFill>
              </a:rPr>
              <a:t>}</a:t>
            </a:r>
            <a:endParaRPr lang="he-IL" sz="2000" dirty="0">
              <a:solidFill>
                <a:srgbClr val="000000"/>
              </a:solidFill>
            </a:endParaRPr>
          </a:p>
          <a:p>
            <a:pPr algn="l" rtl="0"/>
            <a:r>
              <a:rPr lang="en-US" sz="2000" dirty="0" smtClean="0">
                <a:solidFill>
                  <a:srgbClr val="000000"/>
                </a:solidFill>
              </a:rPr>
              <a:t>  Node&lt;Cell</a:t>
            </a:r>
            <a:r>
              <a:rPr lang="en-US" sz="2000" dirty="0">
                <a:solidFill>
                  <a:srgbClr val="000000"/>
                </a:solidFill>
              </a:rPr>
              <a:t>&gt; cell;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</a:rPr>
              <a:t>int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r, </a:t>
            </a:r>
            <a:r>
              <a:rPr lang="en-US" sz="2000" dirty="0" err="1">
                <a:solidFill>
                  <a:srgbClr val="000000"/>
                </a:solidFill>
              </a:rPr>
              <a:t>c,v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algn="l" rtl="0"/>
            <a:r>
              <a:rPr lang="en-US" sz="2000" dirty="0" smtClean="0">
                <a:solidFill>
                  <a:srgbClr val="000000"/>
                </a:solidFill>
              </a:rPr>
              <a:t>  Matrix </a:t>
            </a:r>
            <a:r>
              <a:rPr lang="en-US" sz="2000" dirty="0" err="1">
                <a:solidFill>
                  <a:srgbClr val="000000"/>
                </a:solidFill>
              </a:rPr>
              <a:t>newM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>
                <a:solidFill>
                  <a:srgbClr val="000000"/>
                </a:solidFill>
              </a:rPr>
              <a:t> Matrix(m1.GetRow(),m1.GetCol</a:t>
            </a:r>
            <a:r>
              <a:rPr lang="en-US" sz="2000" dirty="0" smtClean="0">
                <a:solidFill>
                  <a:srgbClr val="000000"/>
                </a:solidFill>
              </a:rPr>
              <a:t>());    //</a:t>
            </a:r>
            <a:r>
              <a:rPr lang="he-IL" sz="2000" dirty="0" smtClean="0">
                <a:solidFill>
                  <a:srgbClr val="000000"/>
                </a:solidFill>
              </a:rPr>
              <a:t>בנית מטריקס חדש </a:t>
            </a:r>
            <a:endParaRPr lang="en-US" sz="2000" dirty="0">
              <a:solidFill>
                <a:srgbClr val="000000"/>
              </a:solidFill>
            </a:endParaRPr>
          </a:p>
          <a:p>
            <a:pPr algn="l" rtl="0"/>
            <a:r>
              <a:rPr lang="he-IL" sz="2000" dirty="0">
                <a:solidFill>
                  <a:srgbClr val="000000"/>
                </a:solidFill>
              </a:rPr>
              <a:t>             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</a:t>
            </a:r>
            <a:r>
              <a:rPr lang="en-US" sz="2000" dirty="0" smtClean="0">
                <a:solidFill>
                  <a:srgbClr val="000000"/>
                </a:solidFill>
              </a:rPr>
              <a:t>Node&lt;Cell</a:t>
            </a:r>
            <a:r>
              <a:rPr lang="en-US" sz="2000" dirty="0">
                <a:solidFill>
                  <a:srgbClr val="000000"/>
                </a:solidFill>
              </a:rPr>
              <a:t>&gt; c1 = m1.Getlst</a:t>
            </a:r>
            <a:r>
              <a:rPr lang="en-US" sz="2000" dirty="0" smtClean="0">
                <a:solidFill>
                  <a:srgbClr val="000000"/>
                </a:solidFill>
              </a:rPr>
              <a:t>();     // </a:t>
            </a:r>
            <a:r>
              <a:rPr lang="he-IL" sz="2000" dirty="0" smtClean="0">
                <a:solidFill>
                  <a:srgbClr val="000000"/>
                </a:solidFill>
              </a:rPr>
              <a:t> שרשרת חוליות ממטריקס1 </a:t>
            </a:r>
            <a:endParaRPr lang="en-US" sz="2000" dirty="0">
              <a:solidFill>
                <a:srgbClr val="000000"/>
              </a:solidFill>
            </a:endParaRPr>
          </a:p>
          <a:p>
            <a:pPr algn="l" rtl="0"/>
            <a:endParaRPr lang="he-IL" sz="2000" dirty="0">
              <a:solidFill>
                <a:srgbClr val="000000"/>
              </a:solidFill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</a:rPr>
              <a:t>  </a:t>
            </a:r>
            <a:r>
              <a:rPr lang="en-US" sz="2000" dirty="0" smtClean="0">
                <a:solidFill>
                  <a:srgbClr val="0000FF"/>
                </a:solidFill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(c1 != </a:t>
            </a:r>
            <a:r>
              <a:rPr lang="en-US" sz="2000" dirty="0">
                <a:solidFill>
                  <a:srgbClr val="0000FF"/>
                </a:solidFill>
              </a:rPr>
              <a:t>null</a:t>
            </a:r>
            <a:r>
              <a:rPr lang="en-US" sz="2000" dirty="0" smtClean="0">
                <a:solidFill>
                  <a:srgbClr val="000000"/>
                </a:solidFill>
              </a:rPr>
              <a:t>)              //</a:t>
            </a:r>
            <a:r>
              <a:rPr lang="he-IL" sz="2000" dirty="0" smtClean="0">
                <a:solidFill>
                  <a:srgbClr val="000000"/>
                </a:solidFill>
              </a:rPr>
              <a:t> סריקת השרשרת    </a:t>
            </a:r>
            <a:endParaRPr lang="en-US" sz="2000" dirty="0">
              <a:solidFill>
                <a:srgbClr val="000000"/>
              </a:solidFill>
            </a:endParaRPr>
          </a:p>
          <a:p>
            <a:pPr algn="l" rtl="0"/>
            <a:r>
              <a:rPr lang="he-IL" sz="2000" dirty="0">
                <a:solidFill>
                  <a:srgbClr val="000000"/>
                </a:solidFill>
              </a:rPr>
              <a:t>            </a:t>
            </a:r>
            <a:r>
              <a:rPr lang="he-IL" sz="2000" dirty="0" smtClean="0">
                <a:solidFill>
                  <a:srgbClr val="000000"/>
                </a:solidFill>
              </a:rPr>
              <a:t>}     </a:t>
            </a:r>
            <a:endParaRPr lang="he-IL" sz="2000" dirty="0">
              <a:solidFill>
                <a:srgbClr val="000000"/>
              </a:solidFill>
            </a:endParaRPr>
          </a:p>
          <a:p>
            <a:pPr algn="l" rtl="0"/>
            <a:r>
              <a:rPr lang="en-US" sz="2000" dirty="0" smtClean="0">
                <a:solidFill>
                  <a:srgbClr val="000000"/>
                </a:solidFill>
              </a:rPr>
              <a:t>        r </a:t>
            </a:r>
            <a:r>
              <a:rPr lang="en-US" sz="2000" dirty="0">
                <a:solidFill>
                  <a:srgbClr val="000000"/>
                </a:solidFill>
              </a:rPr>
              <a:t>= c1.GetValue().</a:t>
            </a:r>
            <a:r>
              <a:rPr lang="en-US" sz="2000" dirty="0" err="1">
                <a:solidFill>
                  <a:srgbClr val="000000"/>
                </a:solidFill>
              </a:rPr>
              <a:t>GetRow</a:t>
            </a:r>
            <a:r>
              <a:rPr lang="en-US" sz="2000" dirty="0">
                <a:solidFill>
                  <a:srgbClr val="000000"/>
                </a:solidFill>
              </a:rPr>
              <a:t>();</a:t>
            </a:r>
          </a:p>
          <a:p>
            <a:pPr algn="l" rtl="0"/>
            <a:r>
              <a:rPr lang="en-US" sz="2000" dirty="0" smtClean="0">
                <a:solidFill>
                  <a:srgbClr val="000000"/>
                </a:solidFill>
              </a:rPr>
              <a:t>        c </a:t>
            </a:r>
            <a:r>
              <a:rPr lang="en-US" sz="2000" dirty="0">
                <a:solidFill>
                  <a:srgbClr val="000000"/>
                </a:solidFill>
              </a:rPr>
              <a:t>= c1.GetValue().</a:t>
            </a:r>
            <a:r>
              <a:rPr lang="en-US" sz="2000" dirty="0" err="1">
                <a:solidFill>
                  <a:srgbClr val="000000"/>
                </a:solidFill>
              </a:rPr>
              <a:t>GetCol</a:t>
            </a:r>
            <a:r>
              <a:rPr lang="en-US" sz="2000" dirty="0">
                <a:solidFill>
                  <a:srgbClr val="000000"/>
                </a:solidFill>
              </a:rPr>
              <a:t>();</a:t>
            </a:r>
          </a:p>
          <a:p>
            <a:pPr algn="l" rtl="0"/>
            <a:r>
              <a:rPr lang="en-US" sz="2000" dirty="0" smtClean="0">
                <a:solidFill>
                  <a:srgbClr val="000000"/>
                </a:solidFill>
              </a:rPr>
              <a:t>        cell </a:t>
            </a:r>
            <a:r>
              <a:rPr lang="en-US" sz="2000" dirty="0">
                <a:solidFill>
                  <a:srgbClr val="000000"/>
                </a:solidFill>
              </a:rPr>
              <a:t>= m2.Find(r, c</a:t>
            </a:r>
            <a:r>
              <a:rPr lang="en-US" sz="2000" dirty="0" smtClean="0">
                <a:solidFill>
                  <a:srgbClr val="000000"/>
                </a:solidFill>
              </a:rPr>
              <a:t>);         // </a:t>
            </a:r>
            <a:r>
              <a:rPr lang="he-IL" sz="2000" dirty="0" smtClean="0">
                <a:solidFill>
                  <a:srgbClr val="000000"/>
                </a:solidFill>
              </a:rPr>
              <a:t>חיפוש בשרשרת מטריקס2</a:t>
            </a:r>
            <a:endParaRPr lang="en-US" sz="2000" dirty="0">
              <a:solidFill>
                <a:srgbClr val="000000"/>
              </a:solidFill>
            </a:endParaRPr>
          </a:p>
          <a:p>
            <a:pPr algn="l" rtl="0"/>
            <a:r>
              <a:rPr lang="en-US" sz="2000" dirty="0" smtClean="0">
                <a:solidFill>
                  <a:srgbClr val="0000FF"/>
                </a:solidFill>
              </a:rPr>
              <a:t>        if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(cell == </a:t>
            </a:r>
            <a:r>
              <a:rPr lang="en-US" sz="2000" dirty="0">
                <a:solidFill>
                  <a:srgbClr val="0000FF"/>
                </a:solidFill>
              </a:rPr>
              <a:t>null</a:t>
            </a:r>
            <a:r>
              <a:rPr lang="en-US" sz="2000" dirty="0" smtClean="0">
                <a:solidFill>
                  <a:srgbClr val="000000"/>
                </a:solidFill>
              </a:rPr>
              <a:t>)          //</a:t>
            </a:r>
            <a:r>
              <a:rPr lang="he-IL" sz="2000" dirty="0" smtClean="0">
                <a:solidFill>
                  <a:srgbClr val="000000"/>
                </a:solidFill>
              </a:rPr>
              <a:t>  אם אין – הוסף אותו לשרשרת החדשה </a:t>
            </a:r>
            <a:endParaRPr lang="en-US" sz="2000" dirty="0">
              <a:solidFill>
                <a:srgbClr val="000000"/>
              </a:solidFill>
            </a:endParaRPr>
          </a:p>
          <a:p>
            <a:pPr algn="l" rtl="0"/>
            <a:r>
              <a:rPr lang="he-IL" sz="2000" dirty="0" smtClean="0">
                <a:solidFill>
                  <a:srgbClr val="000000"/>
                </a:solidFill>
              </a:rPr>
              <a:t>}         </a:t>
            </a:r>
            <a:endParaRPr lang="he-IL" sz="2000" dirty="0">
              <a:solidFill>
                <a:srgbClr val="000000"/>
              </a:solidFill>
            </a:endParaRPr>
          </a:p>
          <a:p>
            <a:pPr algn="l" rtl="0"/>
            <a:r>
              <a:rPr lang="en-US" sz="2000" dirty="0" smtClean="0">
                <a:solidFill>
                  <a:srgbClr val="000000"/>
                </a:solidFill>
              </a:rPr>
              <a:t>            </a:t>
            </a:r>
            <a:r>
              <a:rPr lang="en-US" sz="2000" dirty="0" smtClean="0"/>
              <a:t>newM.AddCell(</a:t>
            </a:r>
            <a:r>
              <a:rPr lang="en-US" sz="2000" dirty="0" err="1" smtClean="0"/>
              <a:t>r,c</a:t>
            </a:r>
            <a:r>
              <a:rPr lang="en-US" sz="2000" dirty="0"/>
              <a:t>, c1.GetValue().</a:t>
            </a:r>
            <a:r>
              <a:rPr lang="en-US" sz="2000" dirty="0" err="1"/>
              <a:t>GetValue</a:t>
            </a:r>
            <a:r>
              <a:rPr lang="en-US" sz="2000" dirty="0" smtClean="0"/>
              <a:t>());</a:t>
            </a:r>
          </a:p>
          <a:p>
            <a:pPr algn="l" rtl="0"/>
            <a:r>
              <a:rPr lang="en-US" sz="2000" dirty="0" smtClean="0">
                <a:solidFill>
                  <a:srgbClr val="000000"/>
                </a:solidFill>
              </a:rPr>
              <a:t>             m1.DeleteCell(r</a:t>
            </a:r>
            <a:r>
              <a:rPr lang="en-US" sz="2000" dirty="0">
                <a:solidFill>
                  <a:srgbClr val="000000"/>
                </a:solidFill>
              </a:rPr>
              <a:t>, c);</a:t>
            </a:r>
          </a:p>
          <a:p>
            <a:pPr algn="l" rtl="0"/>
            <a:r>
              <a:rPr lang="he-IL" sz="2000" dirty="0" smtClean="0">
                <a:solidFill>
                  <a:srgbClr val="000000"/>
                </a:solidFill>
              </a:rPr>
              <a:t>{         </a:t>
            </a:r>
            <a:endParaRPr lang="he-IL" sz="2000" dirty="0">
              <a:solidFill>
                <a:srgbClr val="000000"/>
              </a:solidFill>
            </a:endParaRPr>
          </a:p>
          <a:p>
            <a:pPr algn="l" rtl="0"/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0976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947056" y="412046"/>
            <a:ext cx="930728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        //</a:t>
            </a:r>
            <a:r>
              <a:rPr lang="he-IL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אם יש – הוסף חדש עם סכום הערכים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e-I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        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v = c1.GetValue().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cell.GetValue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 rtl="0"/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newM.AddCell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c, v);</a:t>
            </a:r>
          </a:p>
          <a:p>
            <a:pPr algn="l" rtl="0"/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m1.DeleteCell(r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c);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m2.DeleteCell(r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c);</a:t>
            </a:r>
          </a:p>
          <a:p>
            <a:pPr algn="l" rtl="0"/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he-I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        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he-I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   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Node&lt;Cell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c2 = m2.Getlst();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        // </a:t>
            </a:r>
            <a:r>
              <a:rPr lang="he-I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אם נשארו חוליות במטריקס2   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he-I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     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r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c2.GetValue().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 rtl="0"/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c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c2.GetValue().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 rtl="0"/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v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c2.GetValue().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 rtl="0"/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newM.AddCell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c, v);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m2.DeleteCell(r, c);</a:t>
            </a:r>
          </a:p>
          <a:p>
            <a:pPr algn="l" rtl="0"/>
            <a:r>
              <a:rPr lang="he-I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    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 rtl="0"/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7798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תמונה שמכילה אובייקט, שעון&#10;&#10;התיאור נוצר באופן אוטומטי">
            <a:extLst>
              <a:ext uri="{FF2B5EF4-FFF2-40B4-BE49-F238E27FC236}">
                <a16:creationId xmlns:a16="http://schemas.microsoft.com/office/drawing/2014/main" id="{300B5EBA-5684-439B-82F6-2B288C3AC2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3F2EE"/>
              </a:clrFrom>
              <a:clrTo>
                <a:srgbClr val="F3F2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8" t="21296" r="8702"/>
          <a:stretch/>
        </p:blipFill>
        <p:spPr>
          <a:xfrm flipH="1">
            <a:off x="-1" y="4314285"/>
            <a:ext cx="2277745" cy="2037982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E1336D4C-B954-4D7A-A012-BC33384799E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89" y="1331227"/>
            <a:ext cx="2942173" cy="2942173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D989127E-4432-4D24-8B7A-2550CB04B507}"/>
              </a:ext>
            </a:extLst>
          </p:cNvPr>
          <p:cNvSpPr/>
          <p:nvPr/>
        </p:nvSpPr>
        <p:spPr>
          <a:xfrm>
            <a:off x="635507" y="828252"/>
            <a:ext cx="21451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3600" dirty="0">
                <a:solidFill>
                  <a:srgbClr val="192A72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סרקו אותי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3835F1C-B5CB-4AC9-A596-95F0074BA572}"/>
              </a:ext>
            </a:extLst>
          </p:cNvPr>
          <p:cNvSpPr/>
          <p:nvPr/>
        </p:nvSpPr>
        <p:spPr>
          <a:xfrm>
            <a:off x="12279398" y="375222"/>
            <a:ext cx="3006322" cy="5186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rgbClr val="002060"/>
                </a:solidFill>
              </a:rPr>
              <a:t>אם ברצונכם לשלב במצגות  קישור לפעילות או לדפי מידע, תוכלו לעשות זאת בקלות. </a:t>
            </a:r>
          </a:p>
          <a:p>
            <a:pPr algn="ctr"/>
            <a:r>
              <a:rPr lang="he-IL" dirty="0">
                <a:solidFill>
                  <a:srgbClr val="002060"/>
                </a:solidFill>
              </a:rPr>
              <a:t>צפו בסרטון הבא:</a:t>
            </a:r>
            <a:r>
              <a:rPr lang="en-US" dirty="0">
                <a:solidFill>
                  <a:srgbClr val="002060"/>
                </a:solidFill>
              </a:rPr>
              <a:t> </a:t>
            </a:r>
            <a:endParaRPr lang="he-IL" dirty="0">
              <a:solidFill>
                <a:srgbClr val="002060"/>
              </a:solidFill>
            </a:endParaRPr>
          </a:p>
          <a:p>
            <a:pPr algn="ctr"/>
            <a:r>
              <a:rPr lang="en-US" dirty="0">
                <a:solidFill>
                  <a:srgbClr val="002060"/>
                </a:solidFill>
                <a:hlinkClick r:id="rId5"/>
              </a:rPr>
              <a:t/>
            </a:r>
            <a:br>
              <a:rPr lang="en-US" dirty="0">
                <a:solidFill>
                  <a:srgbClr val="002060"/>
                </a:solidFill>
                <a:hlinkClick r:id="rId5"/>
              </a:rPr>
            </a:br>
            <a:r>
              <a:rPr lang="en-US" dirty="0">
                <a:solidFill>
                  <a:srgbClr val="002060"/>
                </a:solidFill>
                <a:hlinkClick r:id="rId6"/>
              </a:rPr>
              <a:t>https://youtu.be/xODFEFLQ8PQ</a:t>
            </a:r>
            <a:endParaRPr lang="en-US" dirty="0">
              <a:solidFill>
                <a:srgbClr val="002060"/>
              </a:solidFill>
            </a:endParaRPr>
          </a:p>
          <a:p>
            <a:pPr algn="ctr"/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he-IL" dirty="0">
                <a:solidFill>
                  <a:srgbClr val="002060"/>
                </a:solidFill>
              </a:rPr>
              <a:t>אתר מומלץ ליצירת </a:t>
            </a:r>
            <a:r>
              <a:rPr lang="en-US" dirty="0">
                <a:solidFill>
                  <a:srgbClr val="002060"/>
                </a:solidFill>
              </a:rPr>
              <a:t>QR</a:t>
            </a:r>
            <a:r>
              <a:rPr lang="he-IL" dirty="0">
                <a:solidFill>
                  <a:srgbClr val="002060"/>
                </a:solidFill>
              </a:rPr>
              <a:t>:</a:t>
            </a:r>
          </a:p>
          <a:p>
            <a:pPr algn="ctr"/>
            <a:r>
              <a:rPr lang="en-US" dirty="0">
                <a:hlinkClick r:id="rId7"/>
              </a:rPr>
              <a:t>https://www.the-qrcode-generator.com/</a:t>
            </a:r>
            <a:endParaRPr lang="he-IL" dirty="0"/>
          </a:p>
          <a:p>
            <a:pPr algn="ctr"/>
            <a:endParaRPr lang="he-IL" dirty="0">
              <a:solidFill>
                <a:srgbClr val="002060"/>
              </a:solidFill>
            </a:endParaRPr>
          </a:p>
          <a:p>
            <a:pPr algn="ctr"/>
            <a:r>
              <a:rPr lang="he-IL" dirty="0">
                <a:solidFill>
                  <a:srgbClr val="002060"/>
                </a:solidFill>
                <a:highlight>
                  <a:srgbClr val="FFFF00"/>
                </a:highlight>
              </a:rPr>
              <a:t>החליפו את הקוד בשקופית לקוד החדש שקיבלתם </a:t>
            </a:r>
          </a:p>
          <a:p>
            <a:pPr algn="ctr"/>
            <a:endParaRPr lang="he-IL" dirty="0">
              <a:solidFill>
                <a:srgbClr val="002060"/>
              </a:solidFill>
            </a:endParaRPr>
          </a:p>
          <a:p>
            <a:pPr algn="ctr"/>
            <a:r>
              <a:rPr lang="he-IL" sz="1600" dirty="0">
                <a:solidFill>
                  <a:srgbClr val="002060"/>
                </a:solidFill>
              </a:rPr>
              <a:t>(אם אין לכם צורך בשקופית זו, מחקו אותה)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47F1D-4827-4A19-ADAC-B662AD81FEC3}"/>
              </a:ext>
            </a:extLst>
          </p:cNvPr>
          <p:cNvSpPr txBox="1"/>
          <p:nvPr/>
        </p:nvSpPr>
        <p:spPr>
          <a:xfrm>
            <a:off x="645459" y="2299447"/>
            <a:ext cx="2054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000" b="1" dirty="0">
                <a:solidFill>
                  <a:schemeClr val="bg2">
                    <a:lumMod val="1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קוד לדוגמה  בלבד 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/>
            </a:r>
            <a:br>
              <a:rPr lang="en-US" sz="2000" b="1" dirty="0">
                <a:solidFill>
                  <a:schemeClr val="bg2">
                    <a:lumMod val="1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</a:br>
            <a:r>
              <a:rPr lang="he-IL" sz="2000" b="1" dirty="0">
                <a:solidFill>
                  <a:schemeClr val="bg2">
                    <a:lumMod val="1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(מחקו טקסט זה)</a:t>
            </a:r>
            <a:endParaRPr lang="en-US" sz="2000" b="1" dirty="0">
              <a:solidFill>
                <a:schemeClr val="bg2">
                  <a:lumMod val="1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26" y="1436342"/>
            <a:ext cx="2743771" cy="2743771"/>
          </a:xfrm>
          <a:prstGeom prst="rect">
            <a:avLst/>
          </a:prstGeom>
        </p:spPr>
      </p:pic>
      <p:sp>
        <p:nvSpPr>
          <p:cNvPr id="12" name="מציין מיקום טקסט 11"/>
          <p:cNvSpPr>
            <a:spLocks noGrp="1"/>
          </p:cNvSpPr>
          <p:nvPr>
            <p:ph type="body" sz="quarter" idx="10"/>
          </p:nvPr>
        </p:nvSpPr>
        <p:spPr>
          <a:xfrm>
            <a:off x="4152864" y="1709057"/>
            <a:ext cx="6112290" cy="291917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>
            <a:normAutofit fontScale="92500"/>
          </a:bodyPr>
          <a:lstStyle/>
          <a:p>
            <a:pPr algn="ctr"/>
            <a:r>
              <a:rPr lang="he-IL" sz="2800" b="1" dirty="0"/>
              <a:t>תודה שצפיתם בשיעור </a:t>
            </a:r>
          </a:p>
          <a:p>
            <a:pPr algn="ctr"/>
            <a:r>
              <a:rPr lang="he-IL" sz="2800" b="1" dirty="0"/>
              <a:t>בקישור - קובץ המרכז את כל הפעולות שנלמדו בשיעור ותרגילים לחזרה.</a:t>
            </a:r>
          </a:p>
          <a:p>
            <a:pPr algn="ctr"/>
            <a:endParaRPr lang="he-IL" sz="2800" b="1" dirty="0"/>
          </a:p>
          <a:p>
            <a:pPr algn="ctr"/>
            <a:r>
              <a:rPr lang="he-IL" sz="2800" b="1" dirty="0"/>
              <a:t>דיתה אוהב ציון </a:t>
            </a:r>
          </a:p>
        </p:txBody>
      </p:sp>
      <p:sp>
        <p:nvSpPr>
          <p:cNvPr id="10" name="כותרת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209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נלמד היום 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>
                <a:sym typeface="Varela Round"/>
              </a:rPr>
              <a:t>   חלק א </a:t>
            </a:r>
          </a:p>
          <a:p>
            <a:r>
              <a:rPr lang="he-IL" dirty="0" err="1" smtClean="0">
                <a:sym typeface="Varela Round"/>
              </a:rPr>
              <a:t>אירגון</a:t>
            </a:r>
            <a:r>
              <a:rPr lang="he-IL" dirty="0" smtClean="0">
                <a:sym typeface="Varela Round"/>
              </a:rPr>
              <a:t> מחדש של שרשרת חוליות</a:t>
            </a:r>
          </a:p>
          <a:p>
            <a:r>
              <a:rPr lang="he-IL" dirty="0" smtClean="0">
                <a:sym typeface="Varela Round"/>
              </a:rPr>
              <a:t>מציאת תת רשימה משרשרת על פי תנאים  </a:t>
            </a:r>
          </a:p>
          <a:p>
            <a:pPr marL="0" indent="0">
              <a:buNone/>
            </a:pPr>
            <a:r>
              <a:rPr lang="he-IL" dirty="0" smtClean="0"/>
              <a:t> חלק ב </a:t>
            </a:r>
          </a:p>
          <a:p>
            <a:pPr marL="0" indent="0">
              <a:buNone/>
            </a:pPr>
            <a:r>
              <a:rPr lang="he-IL" dirty="0" smtClean="0"/>
              <a:t>   מטריצה דלילה- מערך דו ממדי לשרשרת חוליות 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מגוון פעילויות בנושא. 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8C303-E198-483E-A262-922AC5C18CB4}"/>
              </a:ext>
            </a:extLst>
          </p:cNvPr>
          <p:cNvSpPr/>
          <p:nvPr/>
        </p:nvSpPr>
        <p:spPr>
          <a:xfrm>
            <a:off x="12281852" y="0"/>
            <a:ext cx="2150428" cy="1438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rgbClr val="002060"/>
                </a:solidFill>
              </a:rPr>
              <a:t>פרטו בשקופית זו את נושאי הלימוד של השיעור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לחצן פעולה: התחלה 7">
            <a:hlinkClick r:id="" action="ppaction://hlinkshowjump?jump=nextslide" highlightClick="1"/>
          </p:cNvPr>
          <p:cNvSpPr/>
          <p:nvPr/>
        </p:nvSpPr>
        <p:spPr>
          <a:xfrm>
            <a:off x="86488" y="5351929"/>
            <a:ext cx="631374" cy="468085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423F6F61-4567-462B-A618-70CBC508D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72" r="34234" b="66411"/>
          <a:stretch/>
        </p:blipFill>
        <p:spPr>
          <a:xfrm>
            <a:off x="4775994" y="0"/>
            <a:ext cx="3241964" cy="1838476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04EE8F9-32B7-45EB-8FC4-CC451E605118}"/>
              </a:ext>
            </a:extLst>
          </p:cNvPr>
          <p:cNvSpPr txBox="1"/>
          <p:nvPr/>
        </p:nvSpPr>
        <p:spPr>
          <a:xfrm>
            <a:off x="1385454" y="3016112"/>
            <a:ext cx="10436297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895350" algn="just"/>
            <a:r>
              <a:rPr lang="he-IL" sz="2800" dirty="0">
                <a:solidFill>
                  <a:srgbClr val="192A72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השימוש ביצירות במהלך שידור זה נעשה לפי סעיף 27א לחוק זכות יוצרים, תשס"ח-2007. אם הינך בעל הזכויות באחת היצירות, באפשרותך לבקש מאיתנו לחדול מהשימוש ביצירה, זאת באמצעות פנייה לדוא"ל </a:t>
            </a:r>
            <a:r>
              <a:rPr lang="en-US" sz="2800" dirty="0">
                <a:solidFill>
                  <a:srgbClr val="192A72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rights@education.gov.il</a:t>
            </a:r>
            <a:endParaRPr lang="he-IL" sz="2800" dirty="0">
              <a:solidFill>
                <a:srgbClr val="192A72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0276247E-F89D-4BE1-B3D6-7FE06BEB5A42}"/>
              </a:ext>
            </a:extLst>
          </p:cNvPr>
          <p:cNvSpPr/>
          <p:nvPr/>
        </p:nvSpPr>
        <p:spPr>
          <a:xfrm>
            <a:off x="795" y="1838476"/>
            <a:ext cx="12190412" cy="76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3200" b="1" dirty="0">
                <a:solidFill>
                  <a:srgbClr val="192A72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שימוש ביצירות מוגנות בזכויות יוצרים ואיתור בעלי זכויות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5ECEB5F-1AF1-455B-9707-912205C838FF}"/>
              </a:ext>
            </a:extLst>
          </p:cNvPr>
          <p:cNvSpPr/>
          <p:nvPr/>
        </p:nvSpPr>
        <p:spPr>
          <a:xfrm>
            <a:off x="12279398" y="302487"/>
            <a:ext cx="2277745" cy="663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rgbClr val="002060"/>
                </a:solidFill>
              </a:rPr>
              <a:t>שקופית זו היא חובה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 1 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4"/>
          </p:nvPr>
        </p:nvSpPr>
        <p:spPr>
          <a:xfrm>
            <a:off x="902919" y="947266"/>
            <a:ext cx="10433453" cy="4425894"/>
          </a:xfrm>
        </p:spPr>
        <p:txBody>
          <a:bodyPr>
            <a:normAutofit/>
          </a:bodyPr>
          <a:lstStyle/>
          <a:p>
            <a:r>
              <a:rPr lang="he-IL" dirty="0" smtClean="0"/>
              <a:t>כתבו פעולה המקבלת שרשרת חוליות ומספר </a:t>
            </a:r>
            <a:r>
              <a:rPr lang="en-US" dirty="0" err="1" smtClean="0"/>
              <a:t>num</a:t>
            </a:r>
            <a:r>
              <a:rPr lang="he-IL" dirty="0" smtClean="0"/>
              <a:t> ומחזירה שרשרת שבה נוספה חוליה עם הערך של </a:t>
            </a:r>
            <a:r>
              <a:rPr lang="en-US" dirty="0" err="1" smtClean="0"/>
              <a:t>num</a:t>
            </a:r>
            <a:r>
              <a:rPr lang="he-IL" dirty="0" smtClean="0"/>
              <a:t> ,כך שכל המספרים הקטנים ממנו נמצאים אחריו, וכל המספרים הגדולים ממנו נמצאים </a:t>
            </a:r>
            <a:r>
              <a:rPr lang="he-IL" dirty="0" err="1" smtClean="0"/>
              <a:t>ללפניו</a:t>
            </a:r>
            <a:r>
              <a:rPr lang="he-IL" dirty="0" smtClean="0"/>
              <a:t>. </a:t>
            </a:r>
          </a:p>
          <a:p>
            <a:pPr marL="96848" indent="0">
              <a:buNone/>
            </a:pPr>
            <a:r>
              <a:rPr lang="he-IL" dirty="0" smtClean="0"/>
              <a:t>        לשרשרת </a:t>
            </a:r>
            <a:r>
              <a:rPr lang="en-US" dirty="0" err="1" smtClean="0"/>
              <a:t>lst</a:t>
            </a:r>
            <a:r>
              <a:rPr lang="he-IL" dirty="0" smtClean="0"/>
              <a:t> ו </a:t>
            </a:r>
            <a:r>
              <a:rPr lang="en-US" dirty="0" err="1" smtClean="0"/>
              <a:t>num</a:t>
            </a:r>
            <a:r>
              <a:rPr lang="en-US" dirty="0" smtClean="0"/>
              <a:t>=6</a:t>
            </a:r>
            <a:endParaRPr lang="he-IL" dirty="0" smtClean="0"/>
          </a:p>
          <a:p>
            <a:pPr marL="96848" indent="0">
              <a:buNone/>
            </a:pPr>
            <a:r>
              <a:rPr lang="he-IL" dirty="0" smtClean="0"/>
              <a:t>     </a:t>
            </a:r>
          </a:p>
          <a:p>
            <a:pPr marL="96848" indent="0">
              <a:buNone/>
            </a:pPr>
            <a:endParaRPr lang="he-IL" dirty="0"/>
          </a:p>
          <a:p>
            <a:pPr marL="96848" indent="0">
              <a:buNone/>
            </a:pPr>
            <a:r>
              <a:rPr lang="he-IL" dirty="0" smtClean="0"/>
              <a:t>  נקבל – שתי אפשרויות </a:t>
            </a:r>
            <a:endParaRPr lang="he-IL" dirty="0"/>
          </a:p>
        </p:txBody>
      </p:sp>
      <p:grpSp>
        <p:nvGrpSpPr>
          <p:cNvPr id="46" name="קבוצה 45"/>
          <p:cNvGrpSpPr/>
          <p:nvPr/>
        </p:nvGrpSpPr>
        <p:grpSpPr>
          <a:xfrm>
            <a:off x="1208308" y="2659470"/>
            <a:ext cx="4876800" cy="520837"/>
            <a:chOff x="544286" y="2744878"/>
            <a:chExt cx="4876800" cy="520837"/>
          </a:xfrm>
        </p:grpSpPr>
        <p:sp>
          <p:nvSpPr>
            <p:cNvPr id="5" name="מלבן 4"/>
            <p:cNvSpPr/>
            <p:nvPr/>
          </p:nvSpPr>
          <p:spPr>
            <a:xfrm>
              <a:off x="4103914" y="2754086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4</a:t>
              </a:r>
              <a:endParaRPr lang="he-IL" dirty="0"/>
            </a:p>
          </p:txBody>
        </p:sp>
        <p:sp>
          <p:nvSpPr>
            <p:cNvPr id="30" name="מלבן 29"/>
            <p:cNvSpPr/>
            <p:nvPr/>
          </p:nvSpPr>
          <p:spPr>
            <a:xfrm>
              <a:off x="4898571" y="2764972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10</a:t>
              </a:r>
              <a:endParaRPr lang="he-IL" dirty="0"/>
            </a:p>
          </p:txBody>
        </p:sp>
        <p:cxnSp>
          <p:nvCxnSpPr>
            <p:cNvPr id="32" name="מחבר חץ ישר 31"/>
            <p:cNvCxnSpPr>
              <a:stCxn id="5" idx="3"/>
              <a:endCxn id="30" idx="1"/>
            </p:cNvCxnSpPr>
            <p:nvPr/>
          </p:nvCxnSpPr>
          <p:spPr>
            <a:xfrm>
              <a:off x="4626429" y="3004458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מלבן 34"/>
            <p:cNvSpPr/>
            <p:nvPr/>
          </p:nvSpPr>
          <p:spPr>
            <a:xfrm>
              <a:off x="3320141" y="274487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12</a:t>
              </a:r>
              <a:endParaRPr lang="he-IL" dirty="0"/>
            </a:p>
          </p:txBody>
        </p:sp>
        <p:cxnSp>
          <p:nvCxnSpPr>
            <p:cNvPr id="36" name="מחבר חץ ישר 35"/>
            <p:cNvCxnSpPr>
              <a:stCxn id="35" idx="3"/>
            </p:cNvCxnSpPr>
            <p:nvPr/>
          </p:nvCxnSpPr>
          <p:spPr>
            <a:xfrm>
              <a:off x="3842656" y="2995250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מלבן 36"/>
            <p:cNvSpPr/>
            <p:nvPr/>
          </p:nvSpPr>
          <p:spPr>
            <a:xfrm>
              <a:off x="2525484" y="2764972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</a:t>
              </a:r>
              <a:endParaRPr lang="he-IL" dirty="0"/>
            </a:p>
          </p:txBody>
        </p:sp>
        <p:cxnSp>
          <p:nvCxnSpPr>
            <p:cNvPr id="38" name="מחבר חץ ישר 37"/>
            <p:cNvCxnSpPr>
              <a:stCxn id="37" idx="3"/>
            </p:cNvCxnSpPr>
            <p:nvPr/>
          </p:nvCxnSpPr>
          <p:spPr>
            <a:xfrm>
              <a:off x="3047999" y="3015344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מלבן 38"/>
            <p:cNvSpPr/>
            <p:nvPr/>
          </p:nvSpPr>
          <p:spPr>
            <a:xfrm>
              <a:off x="1741710" y="274487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8</a:t>
              </a:r>
              <a:endParaRPr lang="he-IL" dirty="0"/>
            </a:p>
          </p:txBody>
        </p:sp>
        <p:cxnSp>
          <p:nvCxnSpPr>
            <p:cNvPr id="40" name="מחבר חץ ישר 39"/>
            <p:cNvCxnSpPr>
              <a:stCxn id="39" idx="3"/>
            </p:cNvCxnSpPr>
            <p:nvPr/>
          </p:nvCxnSpPr>
          <p:spPr>
            <a:xfrm>
              <a:off x="2264225" y="2995250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אליפסה 42"/>
            <p:cNvSpPr/>
            <p:nvPr/>
          </p:nvSpPr>
          <p:spPr>
            <a:xfrm>
              <a:off x="544286" y="2744878"/>
              <a:ext cx="751114" cy="520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lst</a:t>
              </a:r>
              <a:endParaRPr lang="he-IL" dirty="0"/>
            </a:p>
          </p:txBody>
        </p:sp>
        <p:cxnSp>
          <p:nvCxnSpPr>
            <p:cNvPr id="45" name="מחבר חץ ישר 44"/>
            <p:cNvCxnSpPr>
              <a:stCxn id="43" idx="6"/>
              <a:endCxn id="39" idx="1"/>
            </p:cNvCxnSpPr>
            <p:nvPr/>
          </p:nvCxnSpPr>
          <p:spPr>
            <a:xfrm flipV="1">
              <a:off x="1295400" y="2995250"/>
              <a:ext cx="446310" cy="10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קבוצה 65"/>
          <p:cNvGrpSpPr/>
          <p:nvPr/>
        </p:nvGrpSpPr>
        <p:grpSpPr>
          <a:xfrm>
            <a:off x="1110335" y="4108938"/>
            <a:ext cx="5497288" cy="530884"/>
            <a:chOff x="664020" y="3403077"/>
            <a:chExt cx="5497288" cy="530884"/>
          </a:xfrm>
        </p:grpSpPr>
        <p:sp>
          <p:nvSpPr>
            <p:cNvPr id="41" name="מלבן 40"/>
            <p:cNvSpPr/>
            <p:nvPr/>
          </p:nvSpPr>
          <p:spPr>
            <a:xfrm>
              <a:off x="1752594" y="3403077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10</a:t>
              </a:r>
              <a:endParaRPr lang="he-IL" dirty="0"/>
            </a:p>
          </p:txBody>
        </p:sp>
        <p:cxnSp>
          <p:nvCxnSpPr>
            <p:cNvPr id="42" name="מחבר חץ ישר 41"/>
            <p:cNvCxnSpPr>
              <a:stCxn id="41" idx="3"/>
            </p:cNvCxnSpPr>
            <p:nvPr/>
          </p:nvCxnSpPr>
          <p:spPr>
            <a:xfrm>
              <a:off x="2275109" y="3653449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מלבן 49"/>
            <p:cNvSpPr/>
            <p:nvPr/>
          </p:nvSpPr>
          <p:spPr>
            <a:xfrm>
              <a:off x="4800589" y="3413123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4</a:t>
              </a:r>
              <a:endParaRPr lang="he-IL" dirty="0"/>
            </a:p>
          </p:txBody>
        </p:sp>
        <p:sp>
          <p:nvSpPr>
            <p:cNvPr id="51" name="מלבן 50"/>
            <p:cNvSpPr/>
            <p:nvPr/>
          </p:nvSpPr>
          <p:spPr>
            <a:xfrm>
              <a:off x="5638793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</a:t>
              </a:r>
              <a:endParaRPr lang="he-IL" dirty="0"/>
            </a:p>
          </p:txBody>
        </p:sp>
        <p:cxnSp>
          <p:nvCxnSpPr>
            <p:cNvPr id="52" name="מחבר חץ ישר 51"/>
            <p:cNvCxnSpPr>
              <a:stCxn id="50" idx="3"/>
              <a:endCxn id="51" idx="1"/>
            </p:cNvCxnSpPr>
            <p:nvPr/>
          </p:nvCxnSpPr>
          <p:spPr>
            <a:xfrm>
              <a:off x="5323104" y="3663495"/>
              <a:ext cx="315689" cy="200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מלבן 52"/>
            <p:cNvSpPr/>
            <p:nvPr/>
          </p:nvSpPr>
          <p:spPr>
            <a:xfrm>
              <a:off x="4060363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6</a:t>
              </a:r>
              <a:endParaRPr lang="he-IL" dirty="0"/>
            </a:p>
          </p:txBody>
        </p:sp>
        <p:cxnSp>
          <p:nvCxnSpPr>
            <p:cNvPr id="54" name="מחבר חץ ישר 53"/>
            <p:cNvCxnSpPr>
              <a:stCxn id="53" idx="3"/>
            </p:cNvCxnSpPr>
            <p:nvPr/>
          </p:nvCxnSpPr>
          <p:spPr>
            <a:xfrm>
              <a:off x="4582878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מלבן 54"/>
            <p:cNvSpPr/>
            <p:nvPr/>
          </p:nvSpPr>
          <p:spPr>
            <a:xfrm>
              <a:off x="3265706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8</a:t>
              </a:r>
              <a:endParaRPr lang="he-IL" dirty="0"/>
            </a:p>
          </p:txBody>
        </p:sp>
        <p:cxnSp>
          <p:nvCxnSpPr>
            <p:cNvPr id="56" name="מחבר חץ ישר 55"/>
            <p:cNvCxnSpPr>
              <a:stCxn id="55" idx="3"/>
            </p:cNvCxnSpPr>
            <p:nvPr/>
          </p:nvCxnSpPr>
          <p:spPr>
            <a:xfrm>
              <a:off x="3788221" y="3683590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מלבן 56"/>
            <p:cNvSpPr/>
            <p:nvPr/>
          </p:nvSpPr>
          <p:spPr>
            <a:xfrm>
              <a:off x="2481932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12</a:t>
              </a:r>
              <a:endParaRPr lang="he-IL" dirty="0"/>
            </a:p>
          </p:txBody>
        </p:sp>
        <p:cxnSp>
          <p:nvCxnSpPr>
            <p:cNvPr id="58" name="מחבר חץ ישר 57"/>
            <p:cNvCxnSpPr>
              <a:stCxn id="57" idx="3"/>
            </p:cNvCxnSpPr>
            <p:nvPr/>
          </p:nvCxnSpPr>
          <p:spPr>
            <a:xfrm>
              <a:off x="3004447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אליפסה 58"/>
            <p:cNvSpPr/>
            <p:nvPr/>
          </p:nvSpPr>
          <p:spPr>
            <a:xfrm>
              <a:off x="664020" y="3403916"/>
              <a:ext cx="751114" cy="520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lst</a:t>
              </a:r>
              <a:endParaRPr lang="he-IL" dirty="0"/>
            </a:p>
          </p:txBody>
        </p:sp>
        <p:cxnSp>
          <p:nvCxnSpPr>
            <p:cNvPr id="60" name="מחבר חץ ישר 59"/>
            <p:cNvCxnSpPr>
              <a:stCxn id="59" idx="6"/>
              <a:endCxn id="41" idx="1"/>
            </p:cNvCxnSpPr>
            <p:nvPr/>
          </p:nvCxnSpPr>
          <p:spPr>
            <a:xfrm flipV="1">
              <a:off x="1415134" y="3653449"/>
              <a:ext cx="337460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קבוצה 80"/>
          <p:cNvGrpSpPr/>
          <p:nvPr/>
        </p:nvGrpSpPr>
        <p:grpSpPr>
          <a:xfrm>
            <a:off x="1099448" y="5027520"/>
            <a:ext cx="5497288" cy="530884"/>
            <a:chOff x="664020" y="3403077"/>
            <a:chExt cx="5497288" cy="530884"/>
          </a:xfrm>
        </p:grpSpPr>
        <p:sp>
          <p:nvSpPr>
            <p:cNvPr id="82" name="מלבן 81"/>
            <p:cNvSpPr/>
            <p:nvPr/>
          </p:nvSpPr>
          <p:spPr>
            <a:xfrm>
              <a:off x="1752594" y="3403077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8</a:t>
              </a:r>
              <a:endParaRPr lang="he-IL" dirty="0"/>
            </a:p>
          </p:txBody>
        </p:sp>
        <p:cxnSp>
          <p:nvCxnSpPr>
            <p:cNvPr id="83" name="מחבר חץ ישר 82"/>
            <p:cNvCxnSpPr>
              <a:stCxn id="82" idx="3"/>
            </p:cNvCxnSpPr>
            <p:nvPr/>
          </p:nvCxnSpPr>
          <p:spPr>
            <a:xfrm>
              <a:off x="2275109" y="3653449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מלבן 83"/>
            <p:cNvSpPr/>
            <p:nvPr/>
          </p:nvSpPr>
          <p:spPr>
            <a:xfrm>
              <a:off x="4800589" y="3413123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</a:t>
              </a:r>
              <a:endParaRPr lang="he-IL" dirty="0"/>
            </a:p>
          </p:txBody>
        </p:sp>
        <p:sp>
          <p:nvSpPr>
            <p:cNvPr id="85" name="מלבן 84"/>
            <p:cNvSpPr/>
            <p:nvPr/>
          </p:nvSpPr>
          <p:spPr>
            <a:xfrm>
              <a:off x="5638793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4</a:t>
              </a:r>
              <a:endParaRPr lang="he-IL" dirty="0"/>
            </a:p>
          </p:txBody>
        </p:sp>
        <p:cxnSp>
          <p:nvCxnSpPr>
            <p:cNvPr id="86" name="מחבר חץ ישר 85"/>
            <p:cNvCxnSpPr>
              <a:stCxn id="84" idx="3"/>
              <a:endCxn id="85" idx="1"/>
            </p:cNvCxnSpPr>
            <p:nvPr/>
          </p:nvCxnSpPr>
          <p:spPr>
            <a:xfrm>
              <a:off x="5323104" y="3663495"/>
              <a:ext cx="315689" cy="200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מלבן 86"/>
            <p:cNvSpPr/>
            <p:nvPr/>
          </p:nvSpPr>
          <p:spPr>
            <a:xfrm>
              <a:off x="4060363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6</a:t>
              </a:r>
              <a:endParaRPr lang="he-IL" dirty="0"/>
            </a:p>
          </p:txBody>
        </p:sp>
        <p:cxnSp>
          <p:nvCxnSpPr>
            <p:cNvPr id="88" name="מחבר חץ ישר 87"/>
            <p:cNvCxnSpPr>
              <a:stCxn id="87" idx="3"/>
            </p:cNvCxnSpPr>
            <p:nvPr/>
          </p:nvCxnSpPr>
          <p:spPr>
            <a:xfrm>
              <a:off x="4582878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מלבן 88"/>
            <p:cNvSpPr/>
            <p:nvPr/>
          </p:nvSpPr>
          <p:spPr>
            <a:xfrm>
              <a:off x="3254829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10</a:t>
              </a:r>
              <a:endParaRPr lang="he-IL" dirty="0"/>
            </a:p>
          </p:txBody>
        </p:sp>
        <p:cxnSp>
          <p:nvCxnSpPr>
            <p:cNvPr id="90" name="מחבר חץ ישר 89"/>
            <p:cNvCxnSpPr>
              <a:stCxn id="89" idx="3"/>
            </p:cNvCxnSpPr>
            <p:nvPr/>
          </p:nvCxnSpPr>
          <p:spPr>
            <a:xfrm>
              <a:off x="3777344" y="3683590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מלבן 90"/>
            <p:cNvSpPr/>
            <p:nvPr/>
          </p:nvSpPr>
          <p:spPr>
            <a:xfrm>
              <a:off x="2481932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12</a:t>
              </a:r>
              <a:endParaRPr lang="he-IL" dirty="0"/>
            </a:p>
          </p:txBody>
        </p:sp>
        <p:cxnSp>
          <p:nvCxnSpPr>
            <p:cNvPr id="92" name="מחבר חץ ישר 91"/>
            <p:cNvCxnSpPr>
              <a:stCxn id="91" idx="3"/>
            </p:cNvCxnSpPr>
            <p:nvPr/>
          </p:nvCxnSpPr>
          <p:spPr>
            <a:xfrm>
              <a:off x="3004447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אליפסה 92"/>
            <p:cNvSpPr/>
            <p:nvPr/>
          </p:nvSpPr>
          <p:spPr>
            <a:xfrm>
              <a:off x="664020" y="3403916"/>
              <a:ext cx="751114" cy="520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lst</a:t>
              </a:r>
              <a:endParaRPr lang="he-IL" dirty="0"/>
            </a:p>
          </p:txBody>
        </p:sp>
        <p:cxnSp>
          <p:nvCxnSpPr>
            <p:cNvPr id="94" name="מחבר חץ ישר 93"/>
            <p:cNvCxnSpPr>
              <a:stCxn id="93" idx="6"/>
              <a:endCxn id="82" idx="1"/>
            </p:cNvCxnSpPr>
            <p:nvPr/>
          </p:nvCxnSpPr>
          <p:spPr>
            <a:xfrm flipV="1">
              <a:off x="1415134" y="3653449"/>
              <a:ext cx="337460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לחצן פעולה: התחלה 94">
            <a:hlinkClick r:id="" action="ppaction://hlinkshowjump?jump=nextslide" highlightClick="1"/>
          </p:cNvPr>
          <p:cNvSpPr/>
          <p:nvPr/>
        </p:nvSpPr>
        <p:spPr>
          <a:xfrm>
            <a:off x="271545" y="6106885"/>
            <a:ext cx="631374" cy="468085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73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67296" y="-129870"/>
            <a:ext cx="9802368" cy="720000"/>
          </a:xfrm>
        </p:spPr>
        <p:txBody>
          <a:bodyPr/>
          <a:lstStyle/>
          <a:p>
            <a:r>
              <a:rPr lang="he-IL" dirty="0" smtClean="0"/>
              <a:t>תרגיל 1 – ניתוח הבעיה 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4"/>
          </p:nvPr>
        </p:nvSpPr>
        <p:spPr>
          <a:xfrm>
            <a:off x="867296" y="445678"/>
            <a:ext cx="10260475" cy="5631690"/>
          </a:xfrm>
        </p:spPr>
        <p:txBody>
          <a:bodyPr>
            <a:normAutofit/>
          </a:bodyPr>
          <a:lstStyle/>
          <a:p>
            <a:r>
              <a:rPr lang="he-IL" dirty="0" smtClean="0"/>
              <a:t>רעיונות : </a:t>
            </a:r>
          </a:p>
          <a:p>
            <a:endParaRPr lang="he-IL" dirty="0" smtClean="0"/>
          </a:p>
          <a:p>
            <a:pPr marL="96848" indent="0">
              <a:buNone/>
            </a:pPr>
            <a:r>
              <a:rPr lang="he-IL" dirty="0" smtClean="0"/>
              <a:t>א. לסרוק את השרשרת ולהוסיף לשרשרת חדשה רק את הגדולים, להוסיף  את המספר , ולסרוק שנית  ולהוסיף את הקטנים ממנו  </a:t>
            </a:r>
          </a:p>
          <a:p>
            <a:pPr marL="96848" indent="0">
              <a:buNone/>
            </a:pPr>
            <a:endParaRPr lang="he-IL" dirty="0" smtClean="0"/>
          </a:p>
          <a:p>
            <a:pPr marL="96848" indent="0">
              <a:buNone/>
            </a:pPr>
            <a:endParaRPr lang="he-IL" dirty="0"/>
          </a:p>
          <a:p>
            <a:r>
              <a:rPr lang="he-IL" dirty="0" smtClean="0"/>
              <a:t>הערכה :  יש לשמור על הפניה לחוליה האחרונה בכל שלב – להוספה. 2 מעברים על השרשרת </a:t>
            </a:r>
          </a:p>
          <a:p>
            <a:pPr marL="96848" indent="0">
              <a:buNone/>
            </a:pPr>
            <a:endParaRPr lang="he-IL" dirty="0"/>
          </a:p>
          <a:p>
            <a:pPr marL="96848" indent="0">
              <a:buNone/>
            </a:pPr>
            <a:r>
              <a:rPr lang="he-IL" dirty="0" smtClean="0"/>
              <a:t>ב. להוסיף לשרשרת החדשה את החוליה החדשה, ומעבר אחד על שרשרת המקור מוסיפים ערכים גדולים בהתחלה וערכים קטנים אחרי החוליה החדשה </a:t>
            </a:r>
          </a:p>
          <a:p>
            <a:pPr marL="96848" indent="0">
              <a:buNone/>
            </a:pPr>
            <a:r>
              <a:rPr lang="he-IL" dirty="0" smtClean="0"/>
              <a:t>                                                  </a:t>
            </a:r>
          </a:p>
          <a:p>
            <a:pPr marL="96848" indent="0">
              <a:buNone/>
            </a:pPr>
            <a:r>
              <a:rPr lang="he-IL" dirty="0"/>
              <a:t> </a:t>
            </a:r>
            <a:r>
              <a:rPr lang="he-IL" dirty="0" smtClean="0"/>
              <a:t>                                                  הערכה : הפניה נוספת על החוליה החדשה </a:t>
            </a:r>
            <a:endParaRPr lang="he-IL" dirty="0"/>
          </a:p>
        </p:txBody>
      </p:sp>
      <p:grpSp>
        <p:nvGrpSpPr>
          <p:cNvPr id="5" name="קבוצה 4"/>
          <p:cNvGrpSpPr/>
          <p:nvPr/>
        </p:nvGrpSpPr>
        <p:grpSpPr>
          <a:xfrm>
            <a:off x="358345" y="449454"/>
            <a:ext cx="4876800" cy="520837"/>
            <a:chOff x="544286" y="2744878"/>
            <a:chExt cx="4876800" cy="520837"/>
          </a:xfrm>
        </p:grpSpPr>
        <p:sp>
          <p:nvSpPr>
            <p:cNvPr id="6" name="מלבן 5"/>
            <p:cNvSpPr/>
            <p:nvPr/>
          </p:nvSpPr>
          <p:spPr>
            <a:xfrm>
              <a:off x="4103914" y="2754086"/>
              <a:ext cx="522515" cy="5007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4</a:t>
              </a:r>
              <a:endParaRPr lang="he-IL" dirty="0"/>
            </a:p>
          </p:txBody>
        </p:sp>
        <p:sp>
          <p:nvSpPr>
            <p:cNvPr id="7" name="מלבן 6"/>
            <p:cNvSpPr/>
            <p:nvPr/>
          </p:nvSpPr>
          <p:spPr>
            <a:xfrm>
              <a:off x="4898571" y="2764972"/>
              <a:ext cx="522515" cy="5007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10</a:t>
              </a:r>
              <a:endParaRPr lang="he-IL" dirty="0"/>
            </a:p>
          </p:txBody>
        </p:sp>
        <p:cxnSp>
          <p:nvCxnSpPr>
            <p:cNvPr id="8" name="מחבר חץ ישר 7"/>
            <p:cNvCxnSpPr>
              <a:stCxn id="6" idx="3"/>
              <a:endCxn id="7" idx="1"/>
            </p:cNvCxnSpPr>
            <p:nvPr/>
          </p:nvCxnSpPr>
          <p:spPr>
            <a:xfrm>
              <a:off x="4626429" y="3004458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sp>
          <p:nvSpPr>
            <p:cNvPr id="9" name="מלבן 8"/>
            <p:cNvSpPr/>
            <p:nvPr/>
          </p:nvSpPr>
          <p:spPr>
            <a:xfrm>
              <a:off x="3320141" y="2744878"/>
              <a:ext cx="522515" cy="5007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12</a:t>
              </a:r>
              <a:endParaRPr lang="he-IL" dirty="0"/>
            </a:p>
          </p:txBody>
        </p:sp>
        <p:cxnSp>
          <p:nvCxnSpPr>
            <p:cNvPr id="10" name="מחבר חץ ישר 9"/>
            <p:cNvCxnSpPr>
              <a:stCxn id="9" idx="3"/>
            </p:cNvCxnSpPr>
            <p:nvPr/>
          </p:nvCxnSpPr>
          <p:spPr>
            <a:xfrm>
              <a:off x="3842656" y="2995250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sp>
          <p:nvSpPr>
            <p:cNvPr id="11" name="מלבן 10"/>
            <p:cNvSpPr/>
            <p:nvPr/>
          </p:nvSpPr>
          <p:spPr>
            <a:xfrm>
              <a:off x="2525484" y="2764972"/>
              <a:ext cx="522515" cy="5007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</a:t>
              </a:r>
              <a:endParaRPr lang="he-IL" dirty="0"/>
            </a:p>
          </p:txBody>
        </p:sp>
        <p:cxnSp>
          <p:nvCxnSpPr>
            <p:cNvPr id="12" name="מחבר חץ ישר 11"/>
            <p:cNvCxnSpPr>
              <a:stCxn id="11" idx="3"/>
            </p:cNvCxnSpPr>
            <p:nvPr/>
          </p:nvCxnSpPr>
          <p:spPr>
            <a:xfrm>
              <a:off x="3047999" y="3015344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sp>
          <p:nvSpPr>
            <p:cNvPr id="13" name="מלבן 12"/>
            <p:cNvSpPr/>
            <p:nvPr/>
          </p:nvSpPr>
          <p:spPr>
            <a:xfrm>
              <a:off x="1741710" y="2744878"/>
              <a:ext cx="522515" cy="5007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8</a:t>
              </a:r>
              <a:endParaRPr lang="he-IL" dirty="0"/>
            </a:p>
          </p:txBody>
        </p:sp>
        <p:cxnSp>
          <p:nvCxnSpPr>
            <p:cNvPr id="14" name="מחבר חץ ישר 13"/>
            <p:cNvCxnSpPr>
              <a:stCxn id="13" idx="3"/>
            </p:cNvCxnSpPr>
            <p:nvPr/>
          </p:nvCxnSpPr>
          <p:spPr>
            <a:xfrm>
              <a:off x="2264225" y="2995250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sp>
          <p:nvSpPr>
            <p:cNvPr id="15" name="אליפסה 14"/>
            <p:cNvSpPr/>
            <p:nvPr/>
          </p:nvSpPr>
          <p:spPr>
            <a:xfrm>
              <a:off x="544286" y="2744878"/>
              <a:ext cx="751114" cy="52083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lst</a:t>
              </a:r>
              <a:endParaRPr lang="he-IL" dirty="0"/>
            </a:p>
          </p:txBody>
        </p:sp>
        <p:cxnSp>
          <p:nvCxnSpPr>
            <p:cNvPr id="16" name="מחבר חץ ישר 15"/>
            <p:cNvCxnSpPr>
              <a:stCxn id="15" idx="6"/>
              <a:endCxn id="13" idx="1"/>
            </p:cNvCxnSpPr>
            <p:nvPr/>
          </p:nvCxnSpPr>
          <p:spPr>
            <a:xfrm flipV="1">
              <a:off x="1295400" y="2995250"/>
              <a:ext cx="446310" cy="100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</p:grpSp>
      <p:grpSp>
        <p:nvGrpSpPr>
          <p:cNvPr id="17" name="קבוצה 16"/>
          <p:cNvGrpSpPr/>
          <p:nvPr/>
        </p:nvGrpSpPr>
        <p:grpSpPr>
          <a:xfrm>
            <a:off x="286685" y="5040832"/>
            <a:ext cx="5497288" cy="530884"/>
            <a:chOff x="664020" y="3403077"/>
            <a:chExt cx="5497288" cy="530884"/>
          </a:xfrm>
        </p:grpSpPr>
        <p:sp>
          <p:nvSpPr>
            <p:cNvPr id="18" name="מלבן 17"/>
            <p:cNvSpPr/>
            <p:nvPr/>
          </p:nvSpPr>
          <p:spPr>
            <a:xfrm>
              <a:off x="1752594" y="3403077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10</a:t>
              </a:r>
              <a:endParaRPr lang="he-IL" dirty="0"/>
            </a:p>
          </p:txBody>
        </p:sp>
        <p:cxnSp>
          <p:nvCxnSpPr>
            <p:cNvPr id="19" name="מחבר חץ ישר 18"/>
            <p:cNvCxnSpPr>
              <a:stCxn id="18" idx="3"/>
            </p:cNvCxnSpPr>
            <p:nvPr/>
          </p:nvCxnSpPr>
          <p:spPr>
            <a:xfrm>
              <a:off x="2275109" y="3653449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מלבן 19"/>
            <p:cNvSpPr/>
            <p:nvPr/>
          </p:nvSpPr>
          <p:spPr>
            <a:xfrm>
              <a:off x="4800589" y="3413123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4</a:t>
              </a:r>
              <a:endParaRPr lang="he-IL" dirty="0"/>
            </a:p>
          </p:txBody>
        </p:sp>
        <p:sp>
          <p:nvSpPr>
            <p:cNvPr id="21" name="מלבן 20"/>
            <p:cNvSpPr/>
            <p:nvPr/>
          </p:nvSpPr>
          <p:spPr>
            <a:xfrm>
              <a:off x="5638793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</a:t>
              </a:r>
              <a:endParaRPr lang="he-IL" dirty="0"/>
            </a:p>
          </p:txBody>
        </p:sp>
        <p:cxnSp>
          <p:nvCxnSpPr>
            <p:cNvPr id="22" name="מחבר חץ ישר 21"/>
            <p:cNvCxnSpPr>
              <a:stCxn id="20" idx="3"/>
              <a:endCxn id="21" idx="1"/>
            </p:cNvCxnSpPr>
            <p:nvPr/>
          </p:nvCxnSpPr>
          <p:spPr>
            <a:xfrm>
              <a:off x="5323104" y="3663495"/>
              <a:ext cx="315689" cy="200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מלבן 22"/>
            <p:cNvSpPr/>
            <p:nvPr/>
          </p:nvSpPr>
          <p:spPr>
            <a:xfrm>
              <a:off x="4060363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6</a:t>
              </a:r>
              <a:endParaRPr lang="he-IL" dirty="0"/>
            </a:p>
          </p:txBody>
        </p:sp>
        <p:cxnSp>
          <p:nvCxnSpPr>
            <p:cNvPr id="24" name="מחבר חץ ישר 23"/>
            <p:cNvCxnSpPr>
              <a:stCxn id="23" idx="3"/>
            </p:cNvCxnSpPr>
            <p:nvPr/>
          </p:nvCxnSpPr>
          <p:spPr>
            <a:xfrm>
              <a:off x="4582878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מלבן 24"/>
            <p:cNvSpPr/>
            <p:nvPr/>
          </p:nvSpPr>
          <p:spPr>
            <a:xfrm>
              <a:off x="3265706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8</a:t>
              </a:r>
              <a:endParaRPr lang="he-IL" dirty="0"/>
            </a:p>
          </p:txBody>
        </p:sp>
        <p:cxnSp>
          <p:nvCxnSpPr>
            <p:cNvPr id="26" name="מחבר חץ ישר 25"/>
            <p:cNvCxnSpPr>
              <a:stCxn id="25" idx="3"/>
            </p:cNvCxnSpPr>
            <p:nvPr/>
          </p:nvCxnSpPr>
          <p:spPr>
            <a:xfrm>
              <a:off x="3788221" y="3683590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מלבן 26"/>
            <p:cNvSpPr/>
            <p:nvPr/>
          </p:nvSpPr>
          <p:spPr>
            <a:xfrm>
              <a:off x="2481932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12</a:t>
              </a:r>
              <a:endParaRPr lang="he-IL" dirty="0"/>
            </a:p>
          </p:txBody>
        </p:sp>
        <p:cxnSp>
          <p:nvCxnSpPr>
            <p:cNvPr id="28" name="מחבר חץ ישר 27"/>
            <p:cNvCxnSpPr>
              <a:stCxn id="27" idx="3"/>
            </p:cNvCxnSpPr>
            <p:nvPr/>
          </p:nvCxnSpPr>
          <p:spPr>
            <a:xfrm>
              <a:off x="3004447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אליפסה 28"/>
            <p:cNvSpPr/>
            <p:nvPr/>
          </p:nvSpPr>
          <p:spPr>
            <a:xfrm>
              <a:off x="664020" y="3403916"/>
              <a:ext cx="751114" cy="520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lst</a:t>
              </a:r>
              <a:endParaRPr lang="he-IL" dirty="0"/>
            </a:p>
          </p:txBody>
        </p:sp>
        <p:cxnSp>
          <p:nvCxnSpPr>
            <p:cNvPr id="30" name="מחבר חץ ישר 29"/>
            <p:cNvCxnSpPr>
              <a:stCxn id="29" idx="6"/>
              <a:endCxn id="18" idx="1"/>
            </p:cNvCxnSpPr>
            <p:nvPr/>
          </p:nvCxnSpPr>
          <p:spPr>
            <a:xfrm flipV="1">
              <a:off x="1415134" y="3653449"/>
              <a:ext cx="337460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קבוצה 30"/>
          <p:cNvGrpSpPr/>
          <p:nvPr/>
        </p:nvGrpSpPr>
        <p:grpSpPr>
          <a:xfrm>
            <a:off x="622358" y="2434900"/>
            <a:ext cx="5497288" cy="530884"/>
            <a:chOff x="664020" y="3403077"/>
            <a:chExt cx="5497288" cy="530884"/>
          </a:xfrm>
        </p:grpSpPr>
        <p:sp>
          <p:nvSpPr>
            <p:cNvPr id="32" name="מלבן 31"/>
            <p:cNvSpPr/>
            <p:nvPr/>
          </p:nvSpPr>
          <p:spPr>
            <a:xfrm>
              <a:off x="1752594" y="3403077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8</a:t>
              </a:r>
              <a:endParaRPr lang="he-IL" dirty="0"/>
            </a:p>
          </p:txBody>
        </p:sp>
        <p:cxnSp>
          <p:nvCxnSpPr>
            <p:cNvPr id="33" name="מחבר חץ ישר 32"/>
            <p:cNvCxnSpPr>
              <a:stCxn id="32" idx="3"/>
            </p:cNvCxnSpPr>
            <p:nvPr/>
          </p:nvCxnSpPr>
          <p:spPr>
            <a:xfrm>
              <a:off x="2275109" y="3653449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מלבן 33"/>
            <p:cNvSpPr/>
            <p:nvPr/>
          </p:nvSpPr>
          <p:spPr>
            <a:xfrm>
              <a:off x="4800589" y="3413123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</a:t>
              </a:r>
              <a:endParaRPr lang="he-IL" dirty="0"/>
            </a:p>
          </p:txBody>
        </p:sp>
        <p:sp>
          <p:nvSpPr>
            <p:cNvPr id="35" name="מלבן 34"/>
            <p:cNvSpPr/>
            <p:nvPr/>
          </p:nvSpPr>
          <p:spPr>
            <a:xfrm>
              <a:off x="5638793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4</a:t>
              </a:r>
              <a:endParaRPr lang="he-IL" dirty="0"/>
            </a:p>
          </p:txBody>
        </p:sp>
        <p:cxnSp>
          <p:nvCxnSpPr>
            <p:cNvPr id="36" name="מחבר חץ ישר 35"/>
            <p:cNvCxnSpPr>
              <a:stCxn id="34" idx="3"/>
              <a:endCxn id="35" idx="1"/>
            </p:cNvCxnSpPr>
            <p:nvPr/>
          </p:nvCxnSpPr>
          <p:spPr>
            <a:xfrm>
              <a:off x="5323104" y="3663495"/>
              <a:ext cx="315689" cy="200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מלבן 36"/>
            <p:cNvSpPr/>
            <p:nvPr/>
          </p:nvSpPr>
          <p:spPr>
            <a:xfrm>
              <a:off x="4060363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6</a:t>
              </a:r>
              <a:endParaRPr lang="he-IL" dirty="0"/>
            </a:p>
          </p:txBody>
        </p:sp>
        <p:cxnSp>
          <p:nvCxnSpPr>
            <p:cNvPr id="38" name="מחבר חץ ישר 37"/>
            <p:cNvCxnSpPr>
              <a:stCxn id="37" idx="3"/>
            </p:cNvCxnSpPr>
            <p:nvPr/>
          </p:nvCxnSpPr>
          <p:spPr>
            <a:xfrm>
              <a:off x="4582878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מלבן 38"/>
            <p:cNvSpPr/>
            <p:nvPr/>
          </p:nvSpPr>
          <p:spPr>
            <a:xfrm>
              <a:off x="3254829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10</a:t>
              </a:r>
              <a:endParaRPr lang="he-IL" dirty="0"/>
            </a:p>
          </p:txBody>
        </p:sp>
        <p:cxnSp>
          <p:nvCxnSpPr>
            <p:cNvPr id="40" name="מחבר חץ ישר 39"/>
            <p:cNvCxnSpPr>
              <a:stCxn id="39" idx="3"/>
            </p:cNvCxnSpPr>
            <p:nvPr/>
          </p:nvCxnSpPr>
          <p:spPr>
            <a:xfrm>
              <a:off x="3777344" y="3683590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מלבן 40"/>
            <p:cNvSpPr/>
            <p:nvPr/>
          </p:nvSpPr>
          <p:spPr>
            <a:xfrm>
              <a:off x="2481932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12</a:t>
              </a:r>
              <a:endParaRPr lang="he-IL" dirty="0"/>
            </a:p>
          </p:txBody>
        </p:sp>
        <p:cxnSp>
          <p:nvCxnSpPr>
            <p:cNvPr id="42" name="מחבר חץ ישר 41"/>
            <p:cNvCxnSpPr>
              <a:stCxn id="41" idx="3"/>
            </p:cNvCxnSpPr>
            <p:nvPr/>
          </p:nvCxnSpPr>
          <p:spPr>
            <a:xfrm>
              <a:off x="3004447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אליפסה 42"/>
            <p:cNvSpPr/>
            <p:nvPr/>
          </p:nvSpPr>
          <p:spPr>
            <a:xfrm>
              <a:off x="664020" y="3403916"/>
              <a:ext cx="751114" cy="520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lst</a:t>
              </a:r>
              <a:endParaRPr lang="he-IL" dirty="0"/>
            </a:p>
          </p:txBody>
        </p:sp>
        <p:cxnSp>
          <p:nvCxnSpPr>
            <p:cNvPr id="44" name="מחבר חץ ישר 43"/>
            <p:cNvCxnSpPr>
              <a:stCxn id="43" idx="6"/>
              <a:endCxn id="32" idx="1"/>
            </p:cNvCxnSpPr>
            <p:nvPr/>
          </p:nvCxnSpPr>
          <p:spPr>
            <a:xfrm flipV="1">
              <a:off x="1415134" y="3653449"/>
              <a:ext cx="337460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הסבר אליפטי 44"/>
          <p:cNvSpPr/>
          <p:nvPr/>
        </p:nvSpPr>
        <p:spPr>
          <a:xfrm>
            <a:off x="6520543" y="1077686"/>
            <a:ext cx="3831771" cy="1607586"/>
          </a:xfrm>
          <a:prstGeom prst="wedgeEllipseCallout">
            <a:avLst>
              <a:gd name="adj1" fmla="val -60606"/>
              <a:gd name="adj2" fmla="val 50989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 smtClean="0"/>
              <a:t>שומר על הסדר היחסי של המספרים </a:t>
            </a:r>
            <a:endParaRPr lang="he-IL" sz="2400" b="1" dirty="0"/>
          </a:p>
        </p:txBody>
      </p:sp>
      <p:sp>
        <p:nvSpPr>
          <p:cNvPr id="46" name="הסבר אליפטי 45"/>
          <p:cNvSpPr/>
          <p:nvPr/>
        </p:nvSpPr>
        <p:spPr>
          <a:xfrm>
            <a:off x="6364584" y="3577527"/>
            <a:ext cx="3831771" cy="1607586"/>
          </a:xfrm>
          <a:prstGeom prst="wedgeEllipseCallout">
            <a:avLst>
              <a:gd name="adj1" fmla="val -68276"/>
              <a:gd name="adj2" fmla="val 50989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 smtClean="0"/>
              <a:t>סדר הפוך </a:t>
            </a:r>
            <a:endParaRPr lang="he-IL" sz="2400" b="1" dirty="0"/>
          </a:p>
        </p:txBody>
      </p:sp>
      <p:sp>
        <p:nvSpPr>
          <p:cNvPr id="48" name="לחצן פעולה: התחלה 47">
            <a:hlinkClick r:id="" action="ppaction://hlinkshowjump?jump=nextslide" highlightClick="1"/>
          </p:cNvPr>
          <p:cNvSpPr/>
          <p:nvPr/>
        </p:nvSpPr>
        <p:spPr>
          <a:xfrm>
            <a:off x="271545" y="6106885"/>
            <a:ext cx="631374" cy="468085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795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sz="quarter" idx="3"/>
          </p:nvPr>
        </p:nvSpPr>
        <p:spPr>
          <a:xfrm>
            <a:off x="2289668" y="26105"/>
            <a:ext cx="9802368" cy="431447"/>
          </a:xfrm>
        </p:spPr>
        <p:txBody>
          <a:bodyPr/>
          <a:lstStyle/>
          <a:p>
            <a:r>
              <a:rPr lang="he-IL" dirty="0" smtClean="0"/>
              <a:t>פתרון א – יש לשמור על סדר יחסי של המספרים 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224553" y="386488"/>
            <a:ext cx="8937171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>
                <a:solidFill>
                  <a:srgbClr val="000000"/>
                </a:solidFill>
              </a:rPr>
              <a:t> Node&lt;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&gt; AddReArrange1(Node&lt;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&gt; </a:t>
            </a:r>
            <a:r>
              <a:rPr lang="en-US" dirty="0" err="1">
                <a:solidFill>
                  <a:srgbClr val="000000"/>
                </a:solidFill>
              </a:rPr>
              <a:t>lst,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num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algn="l" rtl="0"/>
            <a:r>
              <a:rPr lang="he-IL" dirty="0">
                <a:solidFill>
                  <a:srgbClr val="000000"/>
                </a:solidFill>
              </a:rPr>
              <a:t>       </a:t>
            </a:r>
            <a:r>
              <a:rPr lang="he-IL" dirty="0" smtClean="0">
                <a:solidFill>
                  <a:srgbClr val="000000"/>
                </a:solidFill>
              </a:rPr>
              <a:t>}</a:t>
            </a:r>
            <a:endParaRPr lang="he-IL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         Node&lt;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&gt; temp = </a:t>
            </a:r>
            <a:r>
              <a:rPr lang="en-US" dirty="0" err="1">
                <a:solidFill>
                  <a:srgbClr val="000000"/>
                </a:solidFill>
              </a:rPr>
              <a:t>lst</a:t>
            </a:r>
            <a:r>
              <a:rPr lang="en-US" dirty="0" smtClean="0">
                <a:solidFill>
                  <a:srgbClr val="000000"/>
                </a:solidFill>
              </a:rPr>
              <a:t>,    </a:t>
            </a:r>
            <a:r>
              <a:rPr lang="en-US" dirty="0" err="1" smtClean="0">
                <a:solidFill>
                  <a:srgbClr val="000000"/>
                </a:solidFill>
              </a:rPr>
              <a:t>newC</a:t>
            </a:r>
            <a:r>
              <a:rPr lang="en-US" dirty="0" smtClean="0">
                <a:solidFill>
                  <a:srgbClr val="000000"/>
                </a:solidFill>
              </a:rPr>
              <a:t>=</a:t>
            </a:r>
            <a:r>
              <a:rPr lang="en-US" dirty="0" smtClean="0">
                <a:solidFill>
                  <a:srgbClr val="0000FF"/>
                </a:solidFill>
              </a:rPr>
              <a:t>null</a:t>
            </a:r>
            <a:r>
              <a:rPr lang="en-US" dirty="0" smtClean="0">
                <a:solidFill>
                  <a:srgbClr val="000000"/>
                </a:solidFill>
              </a:rPr>
              <a:t>,     last=</a:t>
            </a:r>
            <a:r>
              <a:rPr lang="en-US" dirty="0" smtClean="0">
                <a:solidFill>
                  <a:srgbClr val="0000FF"/>
                </a:solidFill>
              </a:rPr>
              <a:t>null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         </a:t>
            </a:r>
            <a:r>
              <a:rPr lang="en-US" dirty="0">
                <a:solidFill>
                  <a:srgbClr val="0000FF"/>
                </a:solidFill>
              </a:rPr>
              <a:t>while</a:t>
            </a:r>
            <a:r>
              <a:rPr lang="en-US" dirty="0">
                <a:solidFill>
                  <a:srgbClr val="000000"/>
                </a:solidFill>
              </a:rPr>
              <a:t> (temp != </a:t>
            </a:r>
            <a:r>
              <a:rPr lang="en-US" dirty="0">
                <a:solidFill>
                  <a:srgbClr val="0000FF"/>
                </a:solidFill>
              </a:rPr>
              <a:t>null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algn="l" rtl="0"/>
            <a:r>
              <a:rPr lang="he-IL" dirty="0">
                <a:solidFill>
                  <a:srgbClr val="000000"/>
                </a:solidFill>
              </a:rPr>
              <a:t>            </a:t>
            </a:r>
            <a:r>
              <a:rPr lang="he-IL" dirty="0" smtClean="0">
                <a:solidFill>
                  <a:srgbClr val="000000"/>
                </a:solidFill>
              </a:rPr>
              <a:t>}            </a:t>
            </a:r>
            <a:endParaRPr lang="he-IL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            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temp.GetValue</a:t>
            </a:r>
            <a:r>
              <a:rPr lang="en-US" dirty="0">
                <a:solidFill>
                  <a:srgbClr val="000000"/>
                </a:solidFill>
              </a:rPr>
              <a:t>() &gt; </a:t>
            </a:r>
            <a:r>
              <a:rPr lang="en-US" dirty="0" err="1">
                <a:solidFill>
                  <a:srgbClr val="000000"/>
                </a:solidFill>
              </a:rPr>
              <a:t>num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algn="l" rtl="0"/>
            <a:r>
              <a:rPr lang="he-IL" dirty="0">
                <a:solidFill>
                  <a:srgbClr val="000000"/>
                </a:solidFill>
              </a:rPr>
              <a:t>                </a:t>
            </a:r>
            <a:r>
              <a:rPr lang="he-IL" dirty="0" smtClean="0">
                <a:solidFill>
                  <a:srgbClr val="000000"/>
                </a:solidFill>
              </a:rPr>
              <a:t>}                </a:t>
            </a:r>
            <a:endParaRPr lang="he-IL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                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newC</a:t>
            </a:r>
            <a:r>
              <a:rPr lang="en-US" dirty="0">
                <a:solidFill>
                  <a:srgbClr val="000000"/>
                </a:solidFill>
              </a:rPr>
              <a:t> == </a:t>
            </a:r>
            <a:r>
              <a:rPr lang="en-US" dirty="0">
                <a:solidFill>
                  <a:srgbClr val="0000FF"/>
                </a:solidFill>
              </a:rPr>
              <a:t>null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algn="l" rtl="0"/>
            <a:r>
              <a:rPr lang="he-IL" dirty="0">
                <a:solidFill>
                  <a:srgbClr val="000000"/>
                </a:solidFill>
              </a:rPr>
              <a:t>                    </a:t>
            </a:r>
            <a:r>
              <a:rPr lang="he-IL" dirty="0" smtClean="0">
                <a:solidFill>
                  <a:srgbClr val="000000"/>
                </a:solidFill>
              </a:rPr>
              <a:t>}                        </a:t>
            </a:r>
            <a:endParaRPr lang="he-IL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                     </a:t>
            </a:r>
            <a:r>
              <a:rPr lang="en-US" dirty="0" err="1">
                <a:solidFill>
                  <a:srgbClr val="000000"/>
                </a:solidFill>
              </a:rPr>
              <a:t>newC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Node&lt;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&gt;(</a:t>
            </a:r>
            <a:r>
              <a:rPr lang="en-US" dirty="0" err="1">
                <a:solidFill>
                  <a:srgbClr val="000000"/>
                </a:solidFill>
              </a:rPr>
              <a:t>temp.GetValue</a:t>
            </a:r>
            <a:r>
              <a:rPr lang="en-US" dirty="0">
                <a:solidFill>
                  <a:srgbClr val="000000"/>
                </a:solidFill>
              </a:rPr>
              <a:t>());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                     last = </a:t>
            </a:r>
            <a:r>
              <a:rPr lang="en-US" dirty="0" err="1">
                <a:solidFill>
                  <a:srgbClr val="000000"/>
                </a:solidFill>
              </a:rPr>
              <a:t>newC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algn="l" rtl="0"/>
            <a:r>
              <a:rPr lang="he-IL" dirty="0" smtClean="0">
                <a:solidFill>
                  <a:srgbClr val="000000"/>
                </a:solidFill>
              </a:rPr>
              <a:t>{                        </a:t>
            </a:r>
            <a:endParaRPr lang="he-IL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                 </a:t>
            </a:r>
            <a:r>
              <a:rPr lang="en-US" dirty="0">
                <a:solidFill>
                  <a:srgbClr val="0000FF"/>
                </a:solidFill>
              </a:rPr>
              <a:t>else</a:t>
            </a:r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he-IL" dirty="0">
                <a:solidFill>
                  <a:srgbClr val="000000"/>
                </a:solidFill>
              </a:rPr>
              <a:t>                    </a:t>
            </a:r>
            <a:r>
              <a:rPr lang="he-IL" dirty="0" smtClean="0">
                <a:solidFill>
                  <a:srgbClr val="000000"/>
                </a:solidFill>
              </a:rPr>
              <a:t>}                      </a:t>
            </a:r>
            <a:endParaRPr lang="he-IL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                     </a:t>
            </a:r>
            <a:r>
              <a:rPr lang="en-US" dirty="0" err="1">
                <a:solidFill>
                  <a:srgbClr val="000000"/>
                </a:solidFill>
              </a:rPr>
              <a:t>last.SetNext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Node&lt;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&gt;(</a:t>
            </a:r>
            <a:r>
              <a:rPr lang="en-US" dirty="0" err="1">
                <a:solidFill>
                  <a:srgbClr val="000000"/>
                </a:solidFill>
              </a:rPr>
              <a:t>temp.GetValue</a:t>
            </a:r>
            <a:r>
              <a:rPr lang="en-US" dirty="0">
                <a:solidFill>
                  <a:srgbClr val="000000"/>
                </a:solidFill>
              </a:rPr>
              <a:t>()));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                     last = </a:t>
            </a:r>
            <a:r>
              <a:rPr lang="en-US" dirty="0" err="1">
                <a:solidFill>
                  <a:srgbClr val="000000"/>
                </a:solidFill>
              </a:rPr>
              <a:t>last.GetNext</a:t>
            </a:r>
            <a:r>
              <a:rPr lang="en-US" dirty="0">
                <a:solidFill>
                  <a:srgbClr val="000000"/>
                </a:solidFill>
              </a:rPr>
              <a:t>();</a:t>
            </a:r>
          </a:p>
          <a:p>
            <a:pPr algn="l" rtl="0"/>
            <a:r>
              <a:rPr lang="he-IL" dirty="0" smtClean="0">
                <a:solidFill>
                  <a:srgbClr val="000000"/>
                </a:solidFill>
              </a:rPr>
              <a:t>{                        </a:t>
            </a:r>
            <a:endParaRPr lang="he-IL" dirty="0">
              <a:solidFill>
                <a:srgbClr val="000000"/>
              </a:solidFill>
            </a:endParaRPr>
          </a:p>
          <a:p>
            <a:pPr algn="l" rtl="0"/>
            <a:r>
              <a:rPr lang="he-IL" dirty="0">
                <a:solidFill>
                  <a:srgbClr val="000000"/>
                </a:solidFill>
              </a:rPr>
              <a:t>                </a:t>
            </a:r>
            <a:r>
              <a:rPr lang="he-IL" dirty="0" smtClean="0">
                <a:solidFill>
                  <a:srgbClr val="000000"/>
                </a:solidFill>
              </a:rPr>
              <a:t>{                </a:t>
            </a:r>
            <a:endParaRPr lang="he-IL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             temp = </a:t>
            </a:r>
            <a:r>
              <a:rPr lang="en-US" dirty="0" err="1">
                <a:solidFill>
                  <a:srgbClr val="000000"/>
                </a:solidFill>
              </a:rPr>
              <a:t>temp.GetNext</a:t>
            </a:r>
            <a:r>
              <a:rPr lang="en-US" dirty="0">
                <a:solidFill>
                  <a:srgbClr val="000000"/>
                </a:solidFill>
              </a:rPr>
              <a:t>();</a:t>
            </a:r>
          </a:p>
          <a:p>
            <a:pPr algn="l" rtl="0"/>
            <a:r>
              <a:rPr lang="he-IL" dirty="0" smtClean="0">
                <a:solidFill>
                  <a:srgbClr val="000000"/>
                </a:solidFill>
              </a:rPr>
              <a:t>{              </a:t>
            </a:r>
            <a:endParaRPr lang="he-IL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         </a:t>
            </a:r>
            <a:r>
              <a:rPr lang="en-US" dirty="0" err="1">
                <a:solidFill>
                  <a:srgbClr val="000000"/>
                </a:solidFill>
              </a:rPr>
              <a:t>last.SetNext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Node&lt;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&gt;(</a:t>
            </a:r>
            <a:r>
              <a:rPr lang="en-US" dirty="0" err="1">
                <a:solidFill>
                  <a:srgbClr val="000000"/>
                </a:solidFill>
              </a:rPr>
              <a:t>num</a:t>
            </a:r>
            <a:r>
              <a:rPr lang="en-US" dirty="0">
                <a:solidFill>
                  <a:srgbClr val="000000"/>
                </a:solidFill>
              </a:rPr>
              <a:t>));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         last = </a:t>
            </a:r>
            <a:r>
              <a:rPr lang="en-US" dirty="0" err="1">
                <a:solidFill>
                  <a:srgbClr val="000000"/>
                </a:solidFill>
              </a:rPr>
              <a:t>last.GetNext</a:t>
            </a:r>
            <a:r>
              <a:rPr lang="en-US" dirty="0">
                <a:solidFill>
                  <a:srgbClr val="000000"/>
                </a:solidFill>
              </a:rPr>
              <a:t>();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         temp = </a:t>
            </a:r>
            <a:r>
              <a:rPr lang="en-US" dirty="0" err="1">
                <a:solidFill>
                  <a:srgbClr val="000000"/>
                </a:solidFill>
              </a:rPr>
              <a:t>lst</a:t>
            </a:r>
            <a:r>
              <a:rPr lang="en-US" dirty="0">
                <a:solidFill>
                  <a:srgbClr val="000000"/>
                </a:solidFill>
              </a:rPr>
              <a:t>;</a:t>
            </a:r>
            <a:endParaRPr lang="he-IL" dirty="0"/>
          </a:p>
        </p:txBody>
      </p:sp>
      <p:grpSp>
        <p:nvGrpSpPr>
          <p:cNvPr id="6" name="קבוצה 5"/>
          <p:cNvGrpSpPr/>
          <p:nvPr/>
        </p:nvGrpSpPr>
        <p:grpSpPr>
          <a:xfrm>
            <a:off x="6274513" y="1189683"/>
            <a:ext cx="4876800" cy="520837"/>
            <a:chOff x="544286" y="2744878"/>
            <a:chExt cx="4876800" cy="520837"/>
          </a:xfrm>
        </p:grpSpPr>
        <p:sp>
          <p:nvSpPr>
            <p:cNvPr id="7" name="מלבן 6"/>
            <p:cNvSpPr/>
            <p:nvPr/>
          </p:nvSpPr>
          <p:spPr>
            <a:xfrm>
              <a:off x="4103914" y="2754086"/>
              <a:ext cx="522515" cy="500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4</a:t>
              </a:r>
              <a:endParaRPr lang="he-IL" dirty="0"/>
            </a:p>
          </p:txBody>
        </p:sp>
        <p:sp>
          <p:nvSpPr>
            <p:cNvPr id="8" name="מלבן 7"/>
            <p:cNvSpPr/>
            <p:nvPr/>
          </p:nvSpPr>
          <p:spPr>
            <a:xfrm>
              <a:off x="4898571" y="2764972"/>
              <a:ext cx="522515" cy="500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10</a:t>
              </a:r>
              <a:endParaRPr lang="he-IL" dirty="0"/>
            </a:p>
          </p:txBody>
        </p:sp>
        <p:cxnSp>
          <p:nvCxnSpPr>
            <p:cNvPr id="9" name="מחבר חץ ישר 8"/>
            <p:cNvCxnSpPr>
              <a:stCxn id="7" idx="3"/>
              <a:endCxn id="8" idx="1"/>
            </p:cNvCxnSpPr>
            <p:nvPr/>
          </p:nvCxnSpPr>
          <p:spPr>
            <a:xfrm>
              <a:off x="4626429" y="3004458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מלבן 9"/>
            <p:cNvSpPr/>
            <p:nvPr/>
          </p:nvSpPr>
          <p:spPr>
            <a:xfrm>
              <a:off x="3320141" y="2744878"/>
              <a:ext cx="522515" cy="500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12</a:t>
              </a:r>
              <a:endParaRPr lang="he-IL" dirty="0"/>
            </a:p>
          </p:txBody>
        </p:sp>
        <p:cxnSp>
          <p:nvCxnSpPr>
            <p:cNvPr id="11" name="מחבר חץ ישר 10"/>
            <p:cNvCxnSpPr>
              <a:stCxn id="10" idx="3"/>
            </p:cNvCxnSpPr>
            <p:nvPr/>
          </p:nvCxnSpPr>
          <p:spPr>
            <a:xfrm>
              <a:off x="3842656" y="2995250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" name="מלבן 11"/>
            <p:cNvSpPr/>
            <p:nvPr/>
          </p:nvSpPr>
          <p:spPr>
            <a:xfrm>
              <a:off x="2525484" y="2764972"/>
              <a:ext cx="522515" cy="500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</a:t>
              </a:r>
              <a:endParaRPr lang="he-IL" dirty="0"/>
            </a:p>
          </p:txBody>
        </p:sp>
        <p:cxnSp>
          <p:nvCxnSpPr>
            <p:cNvPr id="13" name="מחבר חץ ישר 12"/>
            <p:cNvCxnSpPr>
              <a:stCxn id="12" idx="3"/>
            </p:cNvCxnSpPr>
            <p:nvPr/>
          </p:nvCxnSpPr>
          <p:spPr>
            <a:xfrm>
              <a:off x="3047999" y="3015344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4" name="מלבן 13"/>
            <p:cNvSpPr/>
            <p:nvPr/>
          </p:nvSpPr>
          <p:spPr>
            <a:xfrm>
              <a:off x="1741710" y="2744878"/>
              <a:ext cx="522515" cy="500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8</a:t>
              </a:r>
              <a:endParaRPr lang="he-IL" dirty="0"/>
            </a:p>
          </p:txBody>
        </p:sp>
        <p:cxnSp>
          <p:nvCxnSpPr>
            <p:cNvPr id="15" name="מחבר חץ ישר 14"/>
            <p:cNvCxnSpPr>
              <a:stCxn id="14" idx="3"/>
            </p:cNvCxnSpPr>
            <p:nvPr/>
          </p:nvCxnSpPr>
          <p:spPr>
            <a:xfrm>
              <a:off x="2264225" y="2995250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" name="אליפסה 15"/>
            <p:cNvSpPr/>
            <p:nvPr/>
          </p:nvSpPr>
          <p:spPr>
            <a:xfrm>
              <a:off x="544286" y="2744878"/>
              <a:ext cx="751114" cy="5208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lst</a:t>
              </a:r>
              <a:endParaRPr lang="he-IL" dirty="0"/>
            </a:p>
          </p:txBody>
        </p:sp>
        <p:cxnSp>
          <p:nvCxnSpPr>
            <p:cNvPr id="17" name="מחבר חץ ישר 16"/>
            <p:cNvCxnSpPr>
              <a:stCxn id="16" idx="6"/>
              <a:endCxn id="14" idx="1"/>
            </p:cNvCxnSpPr>
            <p:nvPr/>
          </p:nvCxnSpPr>
          <p:spPr>
            <a:xfrm flipV="1">
              <a:off x="1295400" y="2995250"/>
              <a:ext cx="446310" cy="100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20" name="מחבר חץ ישר 19"/>
          <p:cNvCxnSpPr>
            <a:stCxn id="19" idx="3"/>
          </p:cNvCxnSpPr>
          <p:nvPr/>
        </p:nvCxnSpPr>
        <p:spPr>
          <a:xfrm>
            <a:off x="7578722" y="3639916"/>
            <a:ext cx="272142" cy="10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מלבן 23"/>
          <p:cNvSpPr/>
          <p:nvPr/>
        </p:nvSpPr>
        <p:spPr>
          <a:xfrm>
            <a:off x="9403052" y="3346950"/>
            <a:ext cx="611803" cy="500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he-IL" dirty="0" smtClean="0"/>
              <a:t>6</a:t>
            </a:r>
            <a:endParaRPr lang="he-IL" dirty="0"/>
          </a:p>
        </p:txBody>
      </p:sp>
      <p:sp>
        <p:nvSpPr>
          <p:cNvPr id="26" name="מלבן 25"/>
          <p:cNvSpPr/>
          <p:nvPr/>
        </p:nvSpPr>
        <p:spPr>
          <a:xfrm>
            <a:off x="8625604" y="3378658"/>
            <a:ext cx="522515" cy="500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he-IL" dirty="0" smtClean="0"/>
              <a:t>10</a:t>
            </a:r>
            <a:endParaRPr lang="he-IL" dirty="0"/>
          </a:p>
        </p:txBody>
      </p:sp>
      <p:cxnSp>
        <p:nvCxnSpPr>
          <p:cNvPr id="27" name="מחבר חץ ישר 26"/>
          <p:cNvCxnSpPr>
            <a:stCxn id="26" idx="3"/>
          </p:cNvCxnSpPr>
          <p:nvPr/>
        </p:nvCxnSpPr>
        <p:spPr>
          <a:xfrm>
            <a:off x="9148119" y="3629030"/>
            <a:ext cx="272142" cy="10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מלבן 27"/>
          <p:cNvSpPr/>
          <p:nvPr/>
        </p:nvSpPr>
        <p:spPr>
          <a:xfrm>
            <a:off x="7874926" y="3367772"/>
            <a:ext cx="522515" cy="500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he-IL" dirty="0" smtClean="0"/>
              <a:t>12</a:t>
            </a:r>
            <a:endParaRPr lang="he-IL" dirty="0"/>
          </a:p>
        </p:txBody>
      </p:sp>
      <p:cxnSp>
        <p:nvCxnSpPr>
          <p:cNvPr id="29" name="מחבר חץ ישר 28"/>
          <p:cNvCxnSpPr>
            <a:stCxn id="28" idx="3"/>
          </p:cNvCxnSpPr>
          <p:nvPr/>
        </p:nvCxnSpPr>
        <p:spPr>
          <a:xfrm>
            <a:off x="8397441" y="3618144"/>
            <a:ext cx="272142" cy="10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אליפסה 29"/>
          <p:cNvSpPr/>
          <p:nvPr/>
        </p:nvSpPr>
        <p:spPr>
          <a:xfrm>
            <a:off x="5682572" y="3358564"/>
            <a:ext cx="1136439" cy="53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 smtClean="0"/>
              <a:t>newC</a:t>
            </a:r>
            <a:endParaRPr lang="he-IL" b="1" dirty="0"/>
          </a:p>
        </p:txBody>
      </p:sp>
      <p:cxnSp>
        <p:nvCxnSpPr>
          <p:cNvPr id="31" name="מחבר חץ ישר 30"/>
          <p:cNvCxnSpPr>
            <a:stCxn id="30" idx="6"/>
          </p:cNvCxnSpPr>
          <p:nvPr/>
        </p:nvCxnSpPr>
        <p:spPr>
          <a:xfrm>
            <a:off x="6819011" y="3623587"/>
            <a:ext cx="250382" cy="1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מלבן 35"/>
          <p:cNvSpPr/>
          <p:nvPr/>
        </p:nvSpPr>
        <p:spPr>
          <a:xfrm>
            <a:off x="7036722" y="3387865"/>
            <a:ext cx="522515" cy="50074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en-US" dirty="0" smtClean="0"/>
              <a:t>null</a:t>
            </a:r>
            <a:endParaRPr lang="he-IL" dirty="0"/>
          </a:p>
        </p:txBody>
      </p:sp>
      <p:grpSp>
        <p:nvGrpSpPr>
          <p:cNvPr id="41" name="קבוצה 40"/>
          <p:cNvGrpSpPr/>
          <p:nvPr/>
        </p:nvGrpSpPr>
        <p:grpSpPr>
          <a:xfrm>
            <a:off x="6963378" y="1628600"/>
            <a:ext cx="1082251" cy="709216"/>
            <a:chOff x="7576449" y="1752253"/>
            <a:chExt cx="1082251" cy="709216"/>
          </a:xfrm>
        </p:grpSpPr>
        <p:sp>
          <p:nvSpPr>
            <p:cNvPr id="32" name="אליפסה 31"/>
            <p:cNvSpPr/>
            <p:nvPr/>
          </p:nvSpPr>
          <p:spPr>
            <a:xfrm>
              <a:off x="7576449" y="2134898"/>
              <a:ext cx="1082251" cy="32657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dirty="0" smtClean="0"/>
                <a:t>temp</a:t>
              </a:r>
              <a:endParaRPr lang="he-IL" dirty="0"/>
            </a:p>
          </p:txBody>
        </p:sp>
        <p:cxnSp>
          <p:nvCxnSpPr>
            <p:cNvPr id="38" name="מחבר חץ ישר 37"/>
            <p:cNvCxnSpPr>
              <a:stCxn id="32" idx="0"/>
            </p:cNvCxnSpPr>
            <p:nvPr/>
          </p:nvCxnSpPr>
          <p:spPr>
            <a:xfrm flipV="1">
              <a:off x="8117575" y="1752253"/>
              <a:ext cx="0" cy="382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קבוצה 41"/>
          <p:cNvGrpSpPr/>
          <p:nvPr/>
        </p:nvGrpSpPr>
        <p:grpSpPr>
          <a:xfrm>
            <a:off x="7992167" y="1647804"/>
            <a:ext cx="1082251" cy="542876"/>
            <a:chOff x="7576449" y="1918593"/>
            <a:chExt cx="1082251" cy="542876"/>
          </a:xfrm>
        </p:grpSpPr>
        <p:sp>
          <p:nvSpPr>
            <p:cNvPr id="43" name="אליפסה 42"/>
            <p:cNvSpPr/>
            <p:nvPr/>
          </p:nvSpPr>
          <p:spPr>
            <a:xfrm>
              <a:off x="7576449" y="2134898"/>
              <a:ext cx="1082251" cy="32657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dirty="0" smtClean="0"/>
                <a:t>temp</a:t>
              </a:r>
              <a:endParaRPr lang="he-IL" dirty="0"/>
            </a:p>
          </p:txBody>
        </p:sp>
        <p:cxnSp>
          <p:nvCxnSpPr>
            <p:cNvPr id="44" name="מחבר חץ ישר 43"/>
            <p:cNvCxnSpPr>
              <a:stCxn id="43" idx="0"/>
            </p:cNvCxnSpPr>
            <p:nvPr/>
          </p:nvCxnSpPr>
          <p:spPr>
            <a:xfrm flipV="1">
              <a:off x="8117575" y="1918593"/>
              <a:ext cx="18609" cy="216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קבוצה 44"/>
          <p:cNvGrpSpPr/>
          <p:nvPr/>
        </p:nvGrpSpPr>
        <p:grpSpPr>
          <a:xfrm>
            <a:off x="8764842" y="1718960"/>
            <a:ext cx="1082251" cy="771043"/>
            <a:chOff x="7576449" y="1690426"/>
            <a:chExt cx="1082251" cy="771043"/>
          </a:xfrm>
        </p:grpSpPr>
        <p:sp>
          <p:nvSpPr>
            <p:cNvPr id="46" name="אליפסה 45"/>
            <p:cNvSpPr/>
            <p:nvPr/>
          </p:nvSpPr>
          <p:spPr>
            <a:xfrm>
              <a:off x="7576449" y="2134898"/>
              <a:ext cx="1082251" cy="32657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dirty="0" smtClean="0"/>
                <a:t>temp</a:t>
              </a:r>
              <a:endParaRPr lang="he-IL" dirty="0"/>
            </a:p>
          </p:txBody>
        </p:sp>
        <p:cxnSp>
          <p:nvCxnSpPr>
            <p:cNvPr id="47" name="מחבר חץ ישר 46"/>
            <p:cNvCxnSpPr>
              <a:stCxn id="46" idx="0"/>
            </p:cNvCxnSpPr>
            <p:nvPr/>
          </p:nvCxnSpPr>
          <p:spPr>
            <a:xfrm flipV="1">
              <a:off x="8117575" y="1690426"/>
              <a:ext cx="18609" cy="44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קבוצה 47"/>
          <p:cNvGrpSpPr/>
          <p:nvPr/>
        </p:nvGrpSpPr>
        <p:grpSpPr>
          <a:xfrm>
            <a:off x="9505063" y="1714569"/>
            <a:ext cx="1082251" cy="493673"/>
            <a:chOff x="7576449" y="1967796"/>
            <a:chExt cx="1082251" cy="493673"/>
          </a:xfrm>
        </p:grpSpPr>
        <p:sp>
          <p:nvSpPr>
            <p:cNvPr id="49" name="אליפסה 48"/>
            <p:cNvSpPr/>
            <p:nvPr/>
          </p:nvSpPr>
          <p:spPr>
            <a:xfrm>
              <a:off x="7576449" y="2134898"/>
              <a:ext cx="1082251" cy="32657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dirty="0" smtClean="0"/>
                <a:t>temp</a:t>
              </a:r>
              <a:endParaRPr lang="he-IL" dirty="0"/>
            </a:p>
          </p:txBody>
        </p:sp>
        <p:cxnSp>
          <p:nvCxnSpPr>
            <p:cNvPr id="50" name="מחבר חץ ישר 49"/>
            <p:cNvCxnSpPr>
              <a:stCxn id="49" idx="0"/>
            </p:cNvCxnSpPr>
            <p:nvPr/>
          </p:nvCxnSpPr>
          <p:spPr>
            <a:xfrm flipV="1">
              <a:off x="8117575" y="1967796"/>
              <a:ext cx="31819" cy="1671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קבוצה 53"/>
          <p:cNvGrpSpPr/>
          <p:nvPr/>
        </p:nvGrpSpPr>
        <p:grpSpPr>
          <a:xfrm>
            <a:off x="10321584" y="1702793"/>
            <a:ext cx="1082251" cy="771043"/>
            <a:chOff x="7576449" y="1690426"/>
            <a:chExt cx="1082251" cy="771043"/>
          </a:xfrm>
        </p:grpSpPr>
        <p:sp>
          <p:nvSpPr>
            <p:cNvPr id="55" name="אליפסה 54"/>
            <p:cNvSpPr/>
            <p:nvPr/>
          </p:nvSpPr>
          <p:spPr>
            <a:xfrm>
              <a:off x="7576449" y="2134898"/>
              <a:ext cx="1082251" cy="32657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dirty="0" smtClean="0"/>
                <a:t>temp</a:t>
              </a:r>
              <a:endParaRPr lang="he-IL" dirty="0"/>
            </a:p>
          </p:txBody>
        </p:sp>
        <p:cxnSp>
          <p:nvCxnSpPr>
            <p:cNvPr id="56" name="מחבר חץ ישר 55"/>
            <p:cNvCxnSpPr>
              <a:stCxn id="55" idx="0"/>
            </p:cNvCxnSpPr>
            <p:nvPr/>
          </p:nvCxnSpPr>
          <p:spPr>
            <a:xfrm flipV="1">
              <a:off x="8117575" y="1690426"/>
              <a:ext cx="18609" cy="44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קבוצה 57"/>
          <p:cNvGrpSpPr/>
          <p:nvPr/>
        </p:nvGrpSpPr>
        <p:grpSpPr>
          <a:xfrm>
            <a:off x="11179588" y="1418186"/>
            <a:ext cx="1082251" cy="771043"/>
            <a:chOff x="7576449" y="1690426"/>
            <a:chExt cx="1082251" cy="771043"/>
          </a:xfrm>
        </p:grpSpPr>
        <p:sp>
          <p:nvSpPr>
            <p:cNvPr id="59" name="אליפסה 58"/>
            <p:cNvSpPr/>
            <p:nvPr/>
          </p:nvSpPr>
          <p:spPr>
            <a:xfrm>
              <a:off x="7576449" y="2134898"/>
              <a:ext cx="1082251" cy="32657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dirty="0" smtClean="0"/>
                <a:t>temp</a:t>
              </a:r>
              <a:endParaRPr lang="he-IL" dirty="0"/>
            </a:p>
          </p:txBody>
        </p:sp>
        <p:cxnSp>
          <p:nvCxnSpPr>
            <p:cNvPr id="60" name="מחבר חץ ישר 59"/>
            <p:cNvCxnSpPr>
              <a:stCxn id="59" idx="0"/>
            </p:cNvCxnSpPr>
            <p:nvPr/>
          </p:nvCxnSpPr>
          <p:spPr>
            <a:xfrm flipV="1">
              <a:off x="8117575" y="1690426"/>
              <a:ext cx="18609" cy="44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קבוצה 62"/>
          <p:cNvGrpSpPr/>
          <p:nvPr/>
        </p:nvGrpSpPr>
        <p:grpSpPr>
          <a:xfrm>
            <a:off x="6776340" y="3794467"/>
            <a:ext cx="1082251" cy="835807"/>
            <a:chOff x="7661253" y="4080681"/>
            <a:chExt cx="1082251" cy="835807"/>
          </a:xfrm>
        </p:grpSpPr>
        <p:sp>
          <p:nvSpPr>
            <p:cNvPr id="33" name="אליפסה 32"/>
            <p:cNvSpPr/>
            <p:nvPr/>
          </p:nvSpPr>
          <p:spPr>
            <a:xfrm>
              <a:off x="7661253" y="4412453"/>
              <a:ext cx="1082251" cy="5040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2000" b="1" dirty="0" smtClean="0"/>
                <a:t>last</a:t>
              </a:r>
              <a:endParaRPr lang="he-IL" sz="2000" b="1" dirty="0"/>
            </a:p>
          </p:txBody>
        </p:sp>
        <p:cxnSp>
          <p:nvCxnSpPr>
            <p:cNvPr id="62" name="מחבר חץ ישר 61"/>
            <p:cNvCxnSpPr>
              <a:stCxn id="33" idx="0"/>
            </p:cNvCxnSpPr>
            <p:nvPr/>
          </p:nvCxnSpPr>
          <p:spPr>
            <a:xfrm flipH="1" flipV="1">
              <a:off x="8202378" y="4080681"/>
              <a:ext cx="1" cy="33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4" name="קבוצה 63"/>
          <p:cNvGrpSpPr/>
          <p:nvPr/>
        </p:nvGrpSpPr>
        <p:grpSpPr>
          <a:xfrm>
            <a:off x="7577677" y="3840363"/>
            <a:ext cx="1082251" cy="1058108"/>
            <a:chOff x="7661253" y="3858380"/>
            <a:chExt cx="1082251" cy="1058108"/>
          </a:xfrm>
        </p:grpSpPr>
        <p:sp>
          <p:nvSpPr>
            <p:cNvPr id="65" name="אליפסה 64"/>
            <p:cNvSpPr/>
            <p:nvPr/>
          </p:nvSpPr>
          <p:spPr>
            <a:xfrm>
              <a:off x="7661253" y="4412453"/>
              <a:ext cx="1082251" cy="5040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2000" b="1" dirty="0" smtClean="0"/>
                <a:t>last</a:t>
              </a:r>
              <a:endParaRPr lang="he-IL" sz="2000" b="1" dirty="0"/>
            </a:p>
          </p:txBody>
        </p:sp>
        <p:cxnSp>
          <p:nvCxnSpPr>
            <p:cNvPr id="66" name="מחבר חץ ישר 65"/>
            <p:cNvCxnSpPr>
              <a:stCxn id="65" idx="0"/>
            </p:cNvCxnSpPr>
            <p:nvPr/>
          </p:nvCxnSpPr>
          <p:spPr>
            <a:xfrm flipH="1" flipV="1">
              <a:off x="8202378" y="3858380"/>
              <a:ext cx="1" cy="5540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7" name="קבוצה 66"/>
          <p:cNvGrpSpPr/>
          <p:nvPr/>
        </p:nvGrpSpPr>
        <p:grpSpPr>
          <a:xfrm>
            <a:off x="9250566" y="3719216"/>
            <a:ext cx="1082251" cy="835807"/>
            <a:chOff x="7661253" y="4080681"/>
            <a:chExt cx="1082251" cy="835807"/>
          </a:xfrm>
        </p:grpSpPr>
        <p:sp>
          <p:nvSpPr>
            <p:cNvPr id="68" name="אליפסה 67"/>
            <p:cNvSpPr/>
            <p:nvPr/>
          </p:nvSpPr>
          <p:spPr>
            <a:xfrm>
              <a:off x="7661253" y="4412453"/>
              <a:ext cx="1082251" cy="5040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2000" b="1" dirty="0" smtClean="0"/>
                <a:t>last</a:t>
              </a:r>
              <a:endParaRPr lang="he-IL" sz="2000" b="1" dirty="0"/>
            </a:p>
          </p:txBody>
        </p:sp>
        <p:cxnSp>
          <p:nvCxnSpPr>
            <p:cNvPr id="69" name="מחבר חץ ישר 68"/>
            <p:cNvCxnSpPr>
              <a:stCxn id="68" idx="0"/>
            </p:cNvCxnSpPr>
            <p:nvPr/>
          </p:nvCxnSpPr>
          <p:spPr>
            <a:xfrm flipH="1" flipV="1">
              <a:off x="8202378" y="4080681"/>
              <a:ext cx="1" cy="33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0" name="קבוצה 69"/>
          <p:cNvGrpSpPr/>
          <p:nvPr/>
        </p:nvGrpSpPr>
        <p:grpSpPr>
          <a:xfrm>
            <a:off x="8388831" y="3813368"/>
            <a:ext cx="1082251" cy="835807"/>
            <a:chOff x="7661253" y="4080681"/>
            <a:chExt cx="1082251" cy="835807"/>
          </a:xfrm>
        </p:grpSpPr>
        <p:sp>
          <p:nvSpPr>
            <p:cNvPr id="71" name="אליפסה 70"/>
            <p:cNvSpPr/>
            <p:nvPr/>
          </p:nvSpPr>
          <p:spPr>
            <a:xfrm>
              <a:off x="7661253" y="4412453"/>
              <a:ext cx="1082251" cy="5040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2000" b="1" dirty="0" smtClean="0"/>
                <a:t>last</a:t>
              </a:r>
              <a:endParaRPr lang="he-IL" sz="2000" b="1" dirty="0"/>
            </a:p>
          </p:txBody>
        </p:sp>
        <p:cxnSp>
          <p:nvCxnSpPr>
            <p:cNvPr id="72" name="מחבר חץ ישר 71"/>
            <p:cNvCxnSpPr>
              <a:stCxn id="71" idx="0"/>
            </p:cNvCxnSpPr>
            <p:nvPr/>
          </p:nvCxnSpPr>
          <p:spPr>
            <a:xfrm flipH="1" flipV="1">
              <a:off x="8202378" y="4080681"/>
              <a:ext cx="1" cy="33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7524379" y="445506"/>
            <a:ext cx="15248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b="1" dirty="0" err="1" smtClean="0"/>
              <a:t>Num</a:t>
            </a:r>
            <a:r>
              <a:rPr lang="en-US" b="1" dirty="0" smtClean="0"/>
              <a:t>=6</a:t>
            </a:r>
            <a:endParaRPr lang="he-IL" b="1" dirty="0"/>
          </a:p>
        </p:txBody>
      </p:sp>
      <p:sp>
        <p:nvSpPr>
          <p:cNvPr id="19" name="מלבן 18"/>
          <p:cNvSpPr/>
          <p:nvPr/>
        </p:nvSpPr>
        <p:spPr>
          <a:xfrm>
            <a:off x="7056207" y="3389544"/>
            <a:ext cx="522515" cy="500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he-IL" dirty="0" smtClean="0"/>
              <a:t>8</a:t>
            </a:r>
            <a:endParaRPr lang="he-IL" dirty="0"/>
          </a:p>
        </p:txBody>
      </p:sp>
      <p:sp>
        <p:nvSpPr>
          <p:cNvPr id="74" name="חץ ימינה 73"/>
          <p:cNvSpPr/>
          <p:nvPr/>
        </p:nvSpPr>
        <p:spPr>
          <a:xfrm>
            <a:off x="178731" y="5383382"/>
            <a:ext cx="953383" cy="2826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חץ ימינה 74"/>
          <p:cNvSpPr/>
          <p:nvPr/>
        </p:nvSpPr>
        <p:spPr>
          <a:xfrm>
            <a:off x="178731" y="1819922"/>
            <a:ext cx="953383" cy="2826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חץ ימינה 75"/>
          <p:cNvSpPr/>
          <p:nvPr/>
        </p:nvSpPr>
        <p:spPr>
          <a:xfrm>
            <a:off x="224553" y="4353158"/>
            <a:ext cx="953383" cy="2826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חץ ימינה 76"/>
          <p:cNvSpPr/>
          <p:nvPr/>
        </p:nvSpPr>
        <p:spPr>
          <a:xfrm>
            <a:off x="224553" y="5893314"/>
            <a:ext cx="717495" cy="2826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חץ ימינה 77"/>
          <p:cNvSpPr/>
          <p:nvPr/>
        </p:nvSpPr>
        <p:spPr>
          <a:xfrm>
            <a:off x="224553" y="6176004"/>
            <a:ext cx="728830" cy="2826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חץ ימינה 79"/>
          <p:cNvSpPr/>
          <p:nvPr/>
        </p:nvSpPr>
        <p:spPr>
          <a:xfrm>
            <a:off x="74427" y="1257286"/>
            <a:ext cx="728830" cy="23021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חץ ימינה 80"/>
          <p:cNvSpPr/>
          <p:nvPr/>
        </p:nvSpPr>
        <p:spPr>
          <a:xfrm>
            <a:off x="213218" y="2997667"/>
            <a:ext cx="728830" cy="23021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חץ ימינה 81"/>
          <p:cNvSpPr/>
          <p:nvPr/>
        </p:nvSpPr>
        <p:spPr>
          <a:xfrm>
            <a:off x="198033" y="6438843"/>
            <a:ext cx="728830" cy="2826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לחצן פעולה: התחלה 83">
            <a:hlinkClick r:id="" action="ppaction://hlinkshowjump?jump=nextslide" highlightClick="1"/>
          </p:cNvPr>
          <p:cNvSpPr/>
          <p:nvPr/>
        </p:nvSpPr>
        <p:spPr>
          <a:xfrm>
            <a:off x="7248782" y="6317349"/>
            <a:ext cx="631374" cy="468085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272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8" grpId="0" animBg="1"/>
      <p:bldP spid="30" grpId="0" animBg="1"/>
      <p:bldP spid="36" grpId="0" animBg="1"/>
      <p:bldP spid="73" grpId="0" animBg="1"/>
      <p:bldP spid="19" grpId="0" animBg="1"/>
      <p:bldP spid="74" grpId="0" animBg="1"/>
      <p:bldP spid="74" grpId="1" animBg="1"/>
      <p:bldP spid="74" grpId="2" animBg="1"/>
      <p:bldP spid="74" grpId="3" animBg="1"/>
      <p:bldP spid="74" grpId="4" animBg="1"/>
      <p:bldP spid="74" grpId="5" animBg="1"/>
      <p:bldP spid="74" grpId="6" animBg="1"/>
      <p:bldP spid="74" grpId="7" animBg="1"/>
      <p:bldP spid="74" grpId="8" animBg="1"/>
      <p:bldP spid="74" grpId="9" animBg="1"/>
      <p:bldP spid="75" grpId="0" animBg="1"/>
      <p:bldP spid="75" grpId="1" animBg="1"/>
      <p:bldP spid="75" grpId="2" animBg="1"/>
      <p:bldP spid="75" grpId="3" animBg="1"/>
      <p:bldP spid="75" grpId="4" animBg="1"/>
      <p:bldP spid="75" grpId="5" animBg="1"/>
      <p:bldP spid="75" grpId="6" animBg="1"/>
      <p:bldP spid="75" grpId="7" animBg="1"/>
      <p:bldP spid="75" grpId="8" animBg="1"/>
      <p:bldP spid="75" grpId="9" animBg="1"/>
      <p:bldP spid="76" grpId="0" animBg="1"/>
      <p:bldP spid="76" grpId="1" animBg="1"/>
      <p:bldP spid="76" grpId="2" animBg="1"/>
      <p:bldP spid="76" grpId="3" animBg="1"/>
      <p:bldP spid="77" grpId="0" animBg="1"/>
      <p:bldP spid="77" grpId="1" animBg="1"/>
      <p:bldP spid="78" grpId="0" animBg="1"/>
      <p:bldP spid="78" grpId="1" animBg="1"/>
      <p:bldP spid="80" grpId="0" animBg="1"/>
      <p:bldP spid="80" grpId="1" animBg="1"/>
      <p:bldP spid="81" grpId="0" animBg="1"/>
      <p:bldP spid="81" grpId="1" animBg="1"/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014856" y="9182"/>
            <a:ext cx="1968323" cy="720000"/>
          </a:xfrm>
        </p:spPr>
        <p:txBody>
          <a:bodyPr/>
          <a:lstStyle/>
          <a:p>
            <a:r>
              <a:rPr lang="he-IL" dirty="0" smtClean="0"/>
              <a:t>המשך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663891" y="16498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last.SetNext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Node&lt;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&gt;(</a:t>
            </a:r>
            <a:r>
              <a:rPr lang="en-US" dirty="0" err="1">
                <a:solidFill>
                  <a:srgbClr val="000000"/>
                </a:solidFill>
              </a:rPr>
              <a:t>num</a:t>
            </a:r>
            <a:r>
              <a:rPr lang="en-US" dirty="0">
                <a:solidFill>
                  <a:srgbClr val="000000"/>
                </a:solidFill>
              </a:rPr>
              <a:t>));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</a:t>
            </a:r>
            <a:r>
              <a:rPr lang="en-US" dirty="0" smtClean="0">
                <a:solidFill>
                  <a:srgbClr val="000000"/>
                </a:solidFill>
              </a:rPr>
              <a:t>last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 err="1">
                <a:solidFill>
                  <a:srgbClr val="000000"/>
                </a:solidFill>
              </a:rPr>
              <a:t>last.GetNext</a:t>
            </a:r>
            <a:r>
              <a:rPr lang="en-US" dirty="0">
                <a:solidFill>
                  <a:srgbClr val="000000"/>
                </a:solidFill>
              </a:rPr>
              <a:t>();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temp = </a:t>
            </a:r>
            <a:r>
              <a:rPr lang="en-US" dirty="0" err="1">
                <a:solidFill>
                  <a:srgbClr val="000000"/>
                </a:solidFill>
              </a:rPr>
              <a:t>lst</a:t>
            </a:r>
            <a:r>
              <a:rPr lang="en-US" dirty="0">
                <a:solidFill>
                  <a:srgbClr val="000000"/>
                </a:solidFill>
              </a:rPr>
              <a:t>;</a:t>
            </a:r>
            <a:endParaRPr lang="en-US" dirty="0" smtClean="0">
              <a:solidFill>
                <a:srgbClr val="000000"/>
              </a:solidFill>
            </a:endParaRPr>
          </a:p>
          <a:p>
            <a:pPr algn="l" rtl="0"/>
            <a:r>
              <a:rPr lang="en-US" dirty="0" smtClean="0">
                <a:solidFill>
                  <a:srgbClr val="0000FF"/>
                </a:solidFill>
              </a:rPr>
              <a:t>while</a:t>
            </a:r>
            <a:r>
              <a:rPr lang="en-US" dirty="0" smtClean="0">
                <a:solidFill>
                  <a:srgbClr val="000000"/>
                </a:solidFill>
              </a:rPr>
              <a:t>(temp</a:t>
            </a:r>
            <a:r>
              <a:rPr lang="en-US" dirty="0">
                <a:solidFill>
                  <a:srgbClr val="000000"/>
                </a:solidFill>
              </a:rPr>
              <a:t>!=</a:t>
            </a:r>
            <a:r>
              <a:rPr lang="en-US" dirty="0">
                <a:solidFill>
                  <a:srgbClr val="0000FF"/>
                </a:solidFill>
              </a:rPr>
              <a:t>null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algn="l" rtl="0"/>
            <a:r>
              <a:rPr lang="he-IL" dirty="0">
                <a:solidFill>
                  <a:srgbClr val="000000"/>
                </a:solidFill>
              </a:rPr>
              <a:t>            </a:t>
            </a:r>
            <a:r>
              <a:rPr lang="he-IL" dirty="0" smtClean="0">
                <a:solidFill>
                  <a:srgbClr val="000000"/>
                </a:solidFill>
              </a:rPr>
              <a:t>}</a:t>
            </a:r>
            <a:endParaRPr lang="he-IL" dirty="0">
              <a:solidFill>
                <a:srgbClr val="000000"/>
              </a:solidFill>
            </a:endParaRPr>
          </a:p>
          <a:p>
            <a:pPr algn="l" rtl="0"/>
            <a:r>
              <a:rPr lang="en-US" dirty="0" smtClean="0">
                <a:solidFill>
                  <a:srgbClr val="0000FF"/>
                </a:solidFill>
              </a:rPr>
              <a:t>     if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temp.GetValue</a:t>
            </a:r>
            <a:r>
              <a:rPr lang="en-US" dirty="0">
                <a:solidFill>
                  <a:srgbClr val="000000"/>
                </a:solidFill>
              </a:rPr>
              <a:t>()&lt;</a:t>
            </a:r>
            <a:r>
              <a:rPr lang="en-US" dirty="0" err="1">
                <a:solidFill>
                  <a:srgbClr val="000000"/>
                </a:solidFill>
              </a:rPr>
              <a:t>num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algn="l" rtl="0"/>
            <a:r>
              <a:rPr lang="he-IL" dirty="0">
                <a:solidFill>
                  <a:srgbClr val="000000"/>
                </a:solidFill>
              </a:rPr>
              <a:t>                </a:t>
            </a:r>
            <a:r>
              <a:rPr lang="he-IL" dirty="0" smtClean="0">
                <a:solidFill>
                  <a:srgbClr val="000000"/>
                </a:solidFill>
              </a:rPr>
              <a:t>}     </a:t>
            </a:r>
            <a:endParaRPr lang="he-IL" dirty="0">
              <a:solidFill>
                <a:srgbClr val="000000"/>
              </a:solidFill>
            </a:endParaRPr>
          </a:p>
          <a:p>
            <a:pPr algn="l" rtl="0"/>
            <a:r>
              <a:rPr lang="en-US" dirty="0" smtClean="0">
                <a:solidFill>
                  <a:srgbClr val="000000"/>
                </a:solidFill>
              </a:rPr>
              <a:t>          </a:t>
            </a:r>
            <a:r>
              <a:rPr lang="en-US" dirty="0" err="1" smtClean="0">
                <a:solidFill>
                  <a:srgbClr val="000000"/>
                </a:solidFill>
              </a:rPr>
              <a:t>last.SetNext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0000FF"/>
                </a:solidFill>
              </a:rPr>
              <a:t>new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Node&lt;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&gt;(</a:t>
            </a:r>
            <a:r>
              <a:rPr lang="en-US" dirty="0" err="1">
                <a:solidFill>
                  <a:srgbClr val="000000"/>
                </a:solidFill>
              </a:rPr>
              <a:t>temp.GetValue</a:t>
            </a:r>
            <a:r>
              <a:rPr lang="en-US" dirty="0">
                <a:solidFill>
                  <a:srgbClr val="000000"/>
                </a:solidFill>
              </a:rPr>
              <a:t>()));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       </a:t>
            </a:r>
            <a:r>
              <a:rPr lang="en-US" dirty="0" smtClean="0">
                <a:solidFill>
                  <a:srgbClr val="000000"/>
                </a:solidFill>
              </a:rPr>
              <a:t>last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 err="1">
                <a:solidFill>
                  <a:srgbClr val="000000"/>
                </a:solidFill>
              </a:rPr>
              <a:t>last.GetNext</a:t>
            </a:r>
            <a:r>
              <a:rPr lang="en-US" dirty="0">
                <a:solidFill>
                  <a:srgbClr val="000000"/>
                </a:solidFill>
              </a:rPr>
              <a:t>();</a:t>
            </a:r>
          </a:p>
          <a:p>
            <a:pPr algn="l" rtl="0"/>
            <a:r>
              <a:rPr lang="he-IL" dirty="0">
                <a:solidFill>
                  <a:srgbClr val="000000"/>
                </a:solidFill>
              </a:rPr>
              <a:t>                </a:t>
            </a:r>
            <a:r>
              <a:rPr lang="he-IL" dirty="0" smtClean="0">
                <a:solidFill>
                  <a:srgbClr val="000000"/>
                </a:solidFill>
              </a:rPr>
              <a:t>{     </a:t>
            </a:r>
            <a:endParaRPr lang="he-IL" dirty="0">
              <a:solidFill>
                <a:srgbClr val="000000"/>
              </a:solidFill>
            </a:endParaRPr>
          </a:p>
          <a:p>
            <a:pPr algn="l" rtl="0"/>
            <a:r>
              <a:rPr lang="he-IL" dirty="0">
                <a:solidFill>
                  <a:srgbClr val="000000"/>
                </a:solidFill>
              </a:rPr>
              <a:t>            </a:t>
            </a:r>
            <a:r>
              <a:rPr lang="he-IL" dirty="0" smtClean="0">
                <a:solidFill>
                  <a:srgbClr val="000000"/>
                </a:solidFill>
              </a:rPr>
              <a:t>{  </a:t>
            </a:r>
            <a:endParaRPr lang="he-IL" dirty="0">
              <a:solidFill>
                <a:srgbClr val="000000"/>
              </a:solidFill>
            </a:endParaRPr>
          </a:p>
          <a:p>
            <a:pPr algn="l" rtl="0"/>
            <a:r>
              <a:rPr lang="en-US" dirty="0" smtClean="0">
                <a:solidFill>
                  <a:srgbClr val="0000FF"/>
                </a:solidFill>
              </a:rPr>
              <a:t>return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newC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algn="l" rtl="0"/>
            <a:r>
              <a:rPr lang="he-IL" dirty="0" smtClean="0">
                <a:solidFill>
                  <a:srgbClr val="000000"/>
                </a:solidFill>
              </a:rPr>
              <a:t>{</a:t>
            </a:r>
            <a:endParaRPr lang="he-IL" dirty="0"/>
          </a:p>
        </p:txBody>
      </p:sp>
      <p:grpSp>
        <p:nvGrpSpPr>
          <p:cNvPr id="6" name="קבוצה 5"/>
          <p:cNvGrpSpPr/>
          <p:nvPr/>
        </p:nvGrpSpPr>
        <p:grpSpPr>
          <a:xfrm>
            <a:off x="6355275" y="770306"/>
            <a:ext cx="4876800" cy="520837"/>
            <a:chOff x="544286" y="2744878"/>
            <a:chExt cx="4876800" cy="520837"/>
          </a:xfrm>
        </p:grpSpPr>
        <p:sp>
          <p:nvSpPr>
            <p:cNvPr id="7" name="מלבן 6"/>
            <p:cNvSpPr/>
            <p:nvPr/>
          </p:nvSpPr>
          <p:spPr>
            <a:xfrm>
              <a:off x="4103914" y="2754086"/>
              <a:ext cx="522515" cy="500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4</a:t>
              </a:r>
              <a:endParaRPr lang="he-IL" dirty="0"/>
            </a:p>
          </p:txBody>
        </p:sp>
        <p:sp>
          <p:nvSpPr>
            <p:cNvPr id="8" name="מלבן 7"/>
            <p:cNvSpPr/>
            <p:nvPr/>
          </p:nvSpPr>
          <p:spPr>
            <a:xfrm>
              <a:off x="4898571" y="2764972"/>
              <a:ext cx="522515" cy="500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10</a:t>
              </a:r>
              <a:endParaRPr lang="he-IL" dirty="0"/>
            </a:p>
          </p:txBody>
        </p:sp>
        <p:cxnSp>
          <p:nvCxnSpPr>
            <p:cNvPr id="9" name="מחבר חץ ישר 8"/>
            <p:cNvCxnSpPr>
              <a:stCxn id="7" idx="3"/>
              <a:endCxn id="8" idx="1"/>
            </p:cNvCxnSpPr>
            <p:nvPr/>
          </p:nvCxnSpPr>
          <p:spPr>
            <a:xfrm>
              <a:off x="4626429" y="3004458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מלבן 9"/>
            <p:cNvSpPr/>
            <p:nvPr/>
          </p:nvSpPr>
          <p:spPr>
            <a:xfrm>
              <a:off x="3320141" y="2744878"/>
              <a:ext cx="522515" cy="500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12</a:t>
              </a:r>
              <a:endParaRPr lang="he-IL" dirty="0"/>
            </a:p>
          </p:txBody>
        </p:sp>
        <p:cxnSp>
          <p:nvCxnSpPr>
            <p:cNvPr id="11" name="מחבר חץ ישר 10"/>
            <p:cNvCxnSpPr>
              <a:stCxn id="10" idx="3"/>
            </p:cNvCxnSpPr>
            <p:nvPr/>
          </p:nvCxnSpPr>
          <p:spPr>
            <a:xfrm>
              <a:off x="3842656" y="2995250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" name="מלבן 11"/>
            <p:cNvSpPr/>
            <p:nvPr/>
          </p:nvSpPr>
          <p:spPr>
            <a:xfrm>
              <a:off x="2525484" y="2764972"/>
              <a:ext cx="522515" cy="500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</a:t>
              </a:r>
              <a:endParaRPr lang="he-IL" dirty="0"/>
            </a:p>
          </p:txBody>
        </p:sp>
        <p:cxnSp>
          <p:nvCxnSpPr>
            <p:cNvPr id="13" name="מחבר חץ ישר 12"/>
            <p:cNvCxnSpPr>
              <a:stCxn id="12" idx="3"/>
            </p:cNvCxnSpPr>
            <p:nvPr/>
          </p:nvCxnSpPr>
          <p:spPr>
            <a:xfrm>
              <a:off x="3047999" y="3015344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4" name="מלבן 13"/>
            <p:cNvSpPr/>
            <p:nvPr/>
          </p:nvSpPr>
          <p:spPr>
            <a:xfrm>
              <a:off x="1741710" y="2744878"/>
              <a:ext cx="522515" cy="500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8</a:t>
              </a:r>
              <a:endParaRPr lang="he-IL" dirty="0"/>
            </a:p>
          </p:txBody>
        </p:sp>
        <p:cxnSp>
          <p:nvCxnSpPr>
            <p:cNvPr id="15" name="מחבר חץ ישר 14"/>
            <p:cNvCxnSpPr>
              <a:stCxn id="14" idx="3"/>
            </p:cNvCxnSpPr>
            <p:nvPr/>
          </p:nvCxnSpPr>
          <p:spPr>
            <a:xfrm>
              <a:off x="2264225" y="2995250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" name="אליפסה 15"/>
            <p:cNvSpPr/>
            <p:nvPr/>
          </p:nvSpPr>
          <p:spPr>
            <a:xfrm>
              <a:off x="544286" y="2744878"/>
              <a:ext cx="751114" cy="5208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lst</a:t>
              </a:r>
              <a:endParaRPr lang="he-IL" dirty="0"/>
            </a:p>
          </p:txBody>
        </p:sp>
        <p:cxnSp>
          <p:nvCxnSpPr>
            <p:cNvPr id="17" name="מחבר חץ ישר 16"/>
            <p:cNvCxnSpPr>
              <a:stCxn id="16" idx="6"/>
              <a:endCxn id="14" idx="1"/>
            </p:cNvCxnSpPr>
            <p:nvPr/>
          </p:nvCxnSpPr>
          <p:spPr>
            <a:xfrm flipV="1">
              <a:off x="1295400" y="2995250"/>
              <a:ext cx="446310" cy="100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8" name="קבוצה 17"/>
          <p:cNvGrpSpPr/>
          <p:nvPr/>
        </p:nvGrpSpPr>
        <p:grpSpPr>
          <a:xfrm>
            <a:off x="7311070" y="1183739"/>
            <a:ext cx="1082251" cy="709216"/>
            <a:chOff x="7576449" y="1752253"/>
            <a:chExt cx="1082251" cy="709216"/>
          </a:xfrm>
        </p:grpSpPr>
        <p:sp>
          <p:nvSpPr>
            <p:cNvPr id="19" name="אליפסה 18"/>
            <p:cNvSpPr/>
            <p:nvPr/>
          </p:nvSpPr>
          <p:spPr>
            <a:xfrm>
              <a:off x="7576449" y="2134898"/>
              <a:ext cx="1082251" cy="32657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dirty="0" smtClean="0"/>
                <a:t>temp</a:t>
              </a:r>
              <a:endParaRPr lang="he-IL" dirty="0"/>
            </a:p>
          </p:txBody>
        </p:sp>
        <p:cxnSp>
          <p:nvCxnSpPr>
            <p:cNvPr id="20" name="מחבר חץ ישר 19"/>
            <p:cNvCxnSpPr>
              <a:stCxn id="19" idx="0"/>
            </p:cNvCxnSpPr>
            <p:nvPr/>
          </p:nvCxnSpPr>
          <p:spPr>
            <a:xfrm flipV="1">
              <a:off x="8117575" y="1752253"/>
              <a:ext cx="0" cy="382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מלבן 21"/>
          <p:cNvSpPr/>
          <p:nvPr/>
        </p:nvSpPr>
        <p:spPr>
          <a:xfrm>
            <a:off x="7783286" y="2107751"/>
            <a:ext cx="522515" cy="500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he-IL" dirty="0" smtClean="0"/>
              <a:t>8</a:t>
            </a:r>
            <a:endParaRPr lang="he-IL" dirty="0"/>
          </a:p>
        </p:txBody>
      </p:sp>
      <p:cxnSp>
        <p:nvCxnSpPr>
          <p:cNvPr id="23" name="מחבר חץ ישר 22"/>
          <p:cNvCxnSpPr>
            <a:stCxn id="22" idx="3"/>
          </p:cNvCxnSpPr>
          <p:nvPr/>
        </p:nvCxnSpPr>
        <p:spPr>
          <a:xfrm>
            <a:off x="8305801" y="2358123"/>
            <a:ext cx="272142" cy="10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מלבן 23"/>
          <p:cNvSpPr/>
          <p:nvPr/>
        </p:nvSpPr>
        <p:spPr>
          <a:xfrm>
            <a:off x="10831281" y="2117797"/>
            <a:ext cx="522515" cy="500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he-IL" dirty="0" smtClean="0"/>
              <a:t>2</a:t>
            </a:r>
            <a:endParaRPr lang="he-IL" dirty="0"/>
          </a:p>
        </p:txBody>
      </p:sp>
      <p:sp>
        <p:nvSpPr>
          <p:cNvPr id="25" name="מלבן 24"/>
          <p:cNvSpPr/>
          <p:nvPr/>
        </p:nvSpPr>
        <p:spPr>
          <a:xfrm>
            <a:off x="11669485" y="2137892"/>
            <a:ext cx="522515" cy="500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he-IL" dirty="0" smtClean="0"/>
              <a:t>4</a:t>
            </a:r>
            <a:endParaRPr lang="he-IL" dirty="0"/>
          </a:p>
        </p:txBody>
      </p:sp>
      <p:cxnSp>
        <p:nvCxnSpPr>
          <p:cNvPr id="26" name="מחבר חץ ישר 25"/>
          <p:cNvCxnSpPr>
            <a:stCxn id="24" idx="3"/>
            <a:endCxn id="25" idx="1"/>
          </p:cNvCxnSpPr>
          <p:nvPr/>
        </p:nvCxnSpPr>
        <p:spPr>
          <a:xfrm>
            <a:off x="11353796" y="2368169"/>
            <a:ext cx="315689" cy="20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מלבן 26"/>
          <p:cNvSpPr/>
          <p:nvPr/>
        </p:nvSpPr>
        <p:spPr>
          <a:xfrm>
            <a:off x="10091055" y="2117798"/>
            <a:ext cx="522515" cy="500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he-IL" dirty="0" smtClean="0"/>
              <a:t>6</a:t>
            </a:r>
            <a:endParaRPr lang="he-IL" dirty="0"/>
          </a:p>
        </p:txBody>
      </p:sp>
      <p:cxnSp>
        <p:nvCxnSpPr>
          <p:cNvPr id="28" name="מחבר חץ ישר 27"/>
          <p:cNvCxnSpPr>
            <a:stCxn id="27" idx="3"/>
          </p:cNvCxnSpPr>
          <p:nvPr/>
        </p:nvCxnSpPr>
        <p:spPr>
          <a:xfrm>
            <a:off x="10613570" y="2368170"/>
            <a:ext cx="272142" cy="10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מלבן 28"/>
          <p:cNvSpPr/>
          <p:nvPr/>
        </p:nvSpPr>
        <p:spPr>
          <a:xfrm>
            <a:off x="9285521" y="2137892"/>
            <a:ext cx="522515" cy="500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he-IL" dirty="0" smtClean="0"/>
              <a:t>10</a:t>
            </a:r>
            <a:endParaRPr lang="he-IL" dirty="0"/>
          </a:p>
        </p:txBody>
      </p:sp>
      <p:cxnSp>
        <p:nvCxnSpPr>
          <p:cNvPr id="30" name="מחבר חץ ישר 29"/>
          <p:cNvCxnSpPr>
            <a:stCxn id="29" idx="3"/>
          </p:cNvCxnSpPr>
          <p:nvPr/>
        </p:nvCxnSpPr>
        <p:spPr>
          <a:xfrm>
            <a:off x="9808036" y="2388264"/>
            <a:ext cx="272142" cy="10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מלבן 30"/>
          <p:cNvSpPr/>
          <p:nvPr/>
        </p:nvSpPr>
        <p:spPr>
          <a:xfrm>
            <a:off x="8512624" y="2117798"/>
            <a:ext cx="522515" cy="500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he-IL" dirty="0" smtClean="0"/>
              <a:t>12</a:t>
            </a:r>
            <a:endParaRPr lang="he-IL" dirty="0"/>
          </a:p>
        </p:txBody>
      </p:sp>
      <p:cxnSp>
        <p:nvCxnSpPr>
          <p:cNvPr id="32" name="מחבר חץ ישר 31"/>
          <p:cNvCxnSpPr>
            <a:stCxn id="31" idx="3"/>
          </p:cNvCxnSpPr>
          <p:nvPr/>
        </p:nvCxnSpPr>
        <p:spPr>
          <a:xfrm>
            <a:off x="9035139" y="2368170"/>
            <a:ext cx="272142" cy="10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אליפסה 32"/>
          <p:cNvSpPr/>
          <p:nvPr/>
        </p:nvSpPr>
        <p:spPr>
          <a:xfrm>
            <a:off x="6406244" y="2087657"/>
            <a:ext cx="1153883" cy="520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newC</a:t>
            </a:r>
            <a:endParaRPr lang="he-IL" dirty="0"/>
          </a:p>
        </p:txBody>
      </p:sp>
      <p:cxnSp>
        <p:nvCxnSpPr>
          <p:cNvPr id="34" name="מחבר חץ ישר 33"/>
          <p:cNvCxnSpPr>
            <a:stCxn id="33" idx="6"/>
            <a:endCxn id="22" idx="1"/>
          </p:cNvCxnSpPr>
          <p:nvPr/>
        </p:nvCxnSpPr>
        <p:spPr>
          <a:xfrm>
            <a:off x="7560127" y="2348076"/>
            <a:ext cx="223159" cy="1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חץ ימינה 35"/>
          <p:cNvSpPr/>
          <p:nvPr/>
        </p:nvSpPr>
        <p:spPr>
          <a:xfrm>
            <a:off x="58704" y="1026112"/>
            <a:ext cx="522514" cy="24493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7" name="קבוצה 36"/>
          <p:cNvGrpSpPr/>
          <p:nvPr/>
        </p:nvGrpSpPr>
        <p:grpSpPr>
          <a:xfrm>
            <a:off x="9829124" y="2608494"/>
            <a:ext cx="1082251" cy="835807"/>
            <a:chOff x="7661253" y="4080681"/>
            <a:chExt cx="1082251" cy="835807"/>
          </a:xfrm>
        </p:grpSpPr>
        <p:sp>
          <p:nvSpPr>
            <p:cNvPr id="38" name="אליפסה 37"/>
            <p:cNvSpPr/>
            <p:nvPr/>
          </p:nvSpPr>
          <p:spPr>
            <a:xfrm>
              <a:off x="7661253" y="4412453"/>
              <a:ext cx="1082251" cy="5040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2000" b="1" dirty="0" smtClean="0"/>
                <a:t>last</a:t>
              </a:r>
              <a:endParaRPr lang="he-IL" sz="2000" b="1" dirty="0"/>
            </a:p>
          </p:txBody>
        </p:sp>
        <p:cxnSp>
          <p:nvCxnSpPr>
            <p:cNvPr id="39" name="מחבר חץ ישר 38"/>
            <p:cNvCxnSpPr>
              <a:stCxn id="38" idx="0"/>
            </p:cNvCxnSpPr>
            <p:nvPr/>
          </p:nvCxnSpPr>
          <p:spPr>
            <a:xfrm flipH="1" flipV="1">
              <a:off x="8202378" y="4080681"/>
              <a:ext cx="1" cy="33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0" name="קבוצה 39"/>
          <p:cNvGrpSpPr/>
          <p:nvPr/>
        </p:nvGrpSpPr>
        <p:grpSpPr>
          <a:xfrm>
            <a:off x="11330921" y="2656505"/>
            <a:ext cx="1082251" cy="835807"/>
            <a:chOff x="7661253" y="4080681"/>
            <a:chExt cx="1082251" cy="835807"/>
          </a:xfrm>
        </p:grpSpPr>
        <p:sp>
          <p:nvSpPr>
            <p:cNvPr id="41" name="אליפסה 40"/>
            <p:cNvSpPr/>
            <p:nvPr/>
          </p:nvSpPr>
          <p:spPr>
            <a:xfrm>
              <a:off x="7661253" y="4412453"/>
              <a:ext cx="1082251" cy="5040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2000" b="1" dirty="0" smtClean="0"/>
                <a:t>last</a:t>
              </a:r>
              <a:endParaRPr lang="he-IL" sz="2000" b="1" dirty="0"/>
            </a:p>
          </p:txBody>
        </p:sp>
        <p:cxnSp>
          <p:nvCxnSpPr>
            <p:cNvPr id="42" name="מחבר חץ ישר 41"/>
            <p:cNvCxnSpPr>
              <a:stCxn id="41" idx="0"/>
            </p:cNvCxnSpPr>
            <p:nvPr/>
          </p:nvCxnSpPr>
          <p:spPr>
            <a:xfrm flipH="1" flipV="1">
              <a:off x="8202378" y="4080681"/>
              <a:ext cx="1" cy="33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3" name="קבוצה 42"/>
          <p:cNvGrpSpPr/>
          <p:nvPr/>
        </p:nvGrpSpPr>
        <p:grpSpPr>
          <a:xfrm>
            <a:off x="11109749" y="1051658"/>
            <a:ext cx="1082251" cy="709216"/>
            <a:chOff x="7576449" y="1752253"/>
            <a:chExt cx="1082251" cy="709216"/>
          </a:xfrm>
        </p:grpSpPr>
        <p:sp>
          <p:nvSpPr>
            <p:cNvPr id="44" name="אליפסה 43"/>
            <p:cNvSpPr/>
            <p:nvPr/>
          </p:nvSpPr>
          <p:spPr>
            <a:xfrm>
              <a:off x="7576449" y="2134898"/>
              <a:ext cx="1082251" cy="32657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dirty="0" smtClean="0"/>
                <a:t>temp</a:t>
              </a:r>
              <a:endParaRPr lang="he-IL" dirty="0"/>
            </a:p>
          </p:txBody>
        </p:sp>
        <p:cxnSp>
          <p:nvCxnSpPr>
            <p:cNvPr id="45" name="מחבר חץ ישר 44"/>
            <p:cNvCxnSpPr>
              <a:stCxn id="44" idx="0"/>
            </p:cNvCxnSpPr>
            <p:nvPr/>
          </p:nvCxnSpPr>
          <p:spPr>
            <a:xfrm flipV="1">
              <a:off x="8117575" y="1752253"/>
              <a:ext cx="0" cy="382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חץ ימינה 45"/>
          <p:cNvSpPr/>
          <p:nvPr/>
        </p:nvSpPr>
        <p:spPr>
          <a:xfrm>
            <a:off x="43264" y="3182290"/>
            <a:ext cx="522514" cy="24493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7" name="קבוצה 46"/>
          <p:cNvGrpSpPr/>
          <p:nvPr/>
        </p:nvGrpSpPr>
        <p:grpSpPr>
          <a:xfrm>
            <a:off x="3949528" y="3078736"/>
            <a:ext cx="4876800" cy="520837"/>
            <a:chOff x="544286" y="2744878"/>
            <a:chExt cx="4876800" cy="520837"/>
          </a:xfrm>
        </p:grpSpPr>
        <p:sp>
          <p:nvSpPr>
            <p:cNvPr id="48" name="מלבן 47"/>
            <p:cNvSpPr/>
            <p:nvPr/>
          </p:nvSpPr>
          <p:spPr>
            <a:xfrm>
              <a:off x="4103914" y="2754086"/>
              <a:ext cx="522515" cy="500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4</a:t>
              </a:r>
              <a:endParaRPr lang="he-IL" dirty="0"/>
            </a:p>
          </p:txBody>
        </p:sp>
        <p:sp>
          <p:nvSpPr>
            <p:cNvPr id="49" name="מלבן 48"/>
            <p:cNvSpPr/>
            <p:nvPr/>
          </p:nvSpPr>
          <p:spPr>
            <a:xfrm>
              <a:off x="4898571" y="2764972"/>
              <a:ext cx="522515" cy="500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</a:t>
              </a:r>
              <a:endParaRPr lang="he-IL" dirty="0"/>
            </a:p>
          </p:txBody>
        </p:sp>
        <p:cxnSp>
          <p:nvCxnSpPr>
            <p:cNvPr id="50" name="מחבר חץ ישר 49"/>
            <p:cNvCxnSpPr>
              <a:stCxn id="48" idx="3"/>
              <a:endCxn id="49" idx="1"/>
            </p:cNvCxnSpPr>
            <p:nvPr/>
          </p:nvCxnSpPr>
          <p:spPr>
            <a:xfrm>
              <a:off x="4626429" y="3004458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מלבן 50"/>
            <p:cNvSpPr/>
            <p:nvPr/>
          </p:nvSpPr>
          <p:spPr>
            <a:xfrm>
              <a:off x="3320141" y="2744878"/>
              <a:ext cx="522515" cy="500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3</a:t>
              </a:r>
              <a:endParaRPr lang="he-IL" dirty="0"/>
            </a:p>
          </p:txBody>
        </p:sp>
        <p:cxnSp>
          <p:nvCxnSpPr>
            <p:cNvPr id="52" name="מחבר חץ ישר 51"/>
            <p:cNvCxnSpPr>
              <a:stCxn id="51" idx="3"/>
            </p:cNvCxnSpPr>
            <p:nvPr/>
          </p:nvCxnSpPr>
          <p:spPr>
            <a:xfrm>
              <a:off x="3842656" y="2995250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3" name="מלבן 52"/>
            <p:cNvSpPr/>
            <p:nvPr/>
          </p:nvSpPr>
          <p:spPr>
            <a:xfrm>
              <a:off x="2525484" y="2764972"/>
              <a:ext cx="522515" cy="500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</a:t>
              </a:r>
              <a:endParaRPr lang="he-IL" dirty="0"/>
            </a:p>
          </p:txBody>
        </p:sp>
        <p:cxnSp>
          <p:nvCxnSpPr>
            <p:cNvPr id="54" name="מחבר חץ ישר 53"/>
            <p:cNvCxnSpPr>
              <a:stCxn id="53" idx="3"/>
            </p:cNvCxnSpPr>
            <p:nvPr/>
          </p:nvCxnSpPr>
          <p:spPr>
            <a:xfrm>
              <a:off x="3047999" y="3015344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5" name="מלבן 54"/>
            <p:cNvSpPr/>
            <p:nvPr/>
          </p:nvSpPr>
          <p:spPr>
            <a:xfrm>
              <a:off x="1741710" y="2744878"/>
              <a:ext cx="522515" cy="500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5</a:t>
              </a:r>
              <a:endParaRPr lang="he-IL" dirty="0"/>
            </a:p>
          </p:txBody>
        </p:sp>
        <p:cxnSp>
          <p:nvCxnSpPr>
            <p:cNvPr id="56" name="מחבר חץ ישר 55"/>
            <p:cNvCxnSpPr>
              <a:stCxn id="55" idx="3"/>
            </p:cNvCxnSpPr>
            <p:nvPr/>
          </p:nvCxnSpPr>
          <p:spPr>
            <a:xfrm>
              <a:off x="2264225" y="2995250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7" name="אליפסה 56"/>
            <p:cNvSpPr/>
            <p:nvPr/>
          </p:nvSpPr>
          <p:spPr>
            <a:xfrm>
              <a:off x="544286" y="2744878"/>
              <a:ext cx="751114" cy="5208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lst</a:t>
              </a:r>
              <a:endParaRPr lang="he-IL" dirty="0"/>
            </a:p>
          </p:txBody>
        </p:sp>
        <p:cxnSp>
          <p:nvCxnSpPr>
            <p:cNvPr id="58" name="מחבר חץ ישר 57"/>
            <p:cNvCxnSpPr>
              <a:stCxn id="57" idx="6"/>
              <a:endCxn id="55" idx="1"/>
            </p:cNvCxnSpPr>
            <p:nvPr/>
          </p:nvCxnSpPr>
          <p:spPr>
            <a:xfrm flipV="1">
              <a:off x="1295400" y="2995250"/>
              <a:ext cx="446310" cy="100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61" name="אליפסה 60"/>
          <p:cNvSpPr/>
          <p:nvPr/>
        </p:nvSpPr>
        <p:spPr>
          <a:xfrm>
            <a:off x="5195971" y="3908528"/>
            <a:ext cx="1136439" cy="53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 smtClean="0"/>
              <a:t>newC</a:t>
            </a:r>
            <a:endParaRPr lang="he-IL" b="1" dirty="0"/>
          </a:p>
        </p:txBody>
      </p:sp>
      <p:grpSp>
        <p:nvGrpSpPr>
          <p:cNvPr id="62" name="קבוצה 61"/>
          <p:cNvGrpSpPr/>
          <p:nvPr/>
        </p:nvGrpSpPr>
        <p:grpSpPr>
          <a:xfrm>
            <a:off x="6265613" y="4438573"/>
            <a:ext cx="1082251" cy="835807"/>
            <a:chOff x="7661253" y="4080681"/>
            <a:chExt cx="1082251" cy="835807"/>
          </a:xfrm>
        </p:grpSpPr>
        <p:sp>
          <p:nvSpPr>
            <p:cNvPr id="63" name="אליפסה 62"/>
            <p:cNvSpPr/>
            <p:nvPr/>
          </p:nvSpPr>
          <p:spPr>
            <a:xfrm>
              <a:off x="7661253" y="4412453"/>
              <a:ext cx="1082251" cy="5040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2000" b="1" dirty="0" smtClean="0"/>
                <a:t>last</a:t>
              </a:r>
              <a:endParaRPr lang="he-IL" sz="2000" b="1" dirty="0"/>
            </a:p>
          </p:txBody>
        </p:sp>
        <p:cxnSp>
          <p:nvCxnSpPr>
            <p:cNvPr id="64" name="מחבר חץ ישר 63"/>
            <p:cNvCxnSpPr>
              <a:stCxn id="63" idx="0"/>
              <a:endCxn id="66" idx="2"/>
            </p:cNvCxnSpPr>
            <p:nvPr/>
          </p:nvCxnSpPr>
          <p:spPr>
            <a:xfrm flipH="1" flipV="1">
              <a:off x="8185369" y="4080681"/>
              <a:ext cx="17010" cy="33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65" name="מחבר חץ ישר 64"/>
          <p:cNvCxnSpPr/>
          <p:nvPr/>
        </p:nvCxnSpPr>
        <p:spPr>
          <a:xfrm flipV="1">
            <a:off x="6257505" y="4210121"/>
            <a:ext cx="337460" cy="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מלבן 65"/>
          <p:cNvSpPr/>
          <p:nvPr/>
        </p:nvSpPr>
        <p:spPr>
          <a:xfrm>
            <a:off x="6528471" y="3937830"/>
            <a:ext cx="522515" cy="50074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en-US" dirty="0" smtClean="0"/>
              <a:t>null</a:t>
            </a:r>
            <a:endParaRPr lang="he-IL" dirty="0"/>
          </a:p>
        </p:txBody>
      </p:sp>
      <p:sp>
        <p:nvSpPr>
          <p:cNvPr id="67" name="מלבן 66"/>
          <p:cNvSpPr/>
          <p:nvPr/>
        </p:nvSpPr>
        <p:spPr>
          <a:xfrm>
            <a:off x="304521" y="3882387"/>
            <a:ext cx="4839270" cy="2862322"/>
          </a:xfrm>
          <a:prstGeom prst="rect">
            <a:avLst/>
          </a:prstGeom>
          <a:ln w="539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newC</a:t>
            </a:r>
            <a:r>
              <a:rPr lang="en-US" dirty="0">
                <a:solidFill>
                  <a:srgbClr val="000000"/>
                </a:solidFill>
              </a:rPr>
              <a:t> == </a:t>
            </a:r>
            <a:r>
              <a:rPr lang="en-US" dirty="0">
                <a:solidFill>
                  <a:srgbClr val="0000FF"/>
                </a:solidFill>
              </a:rPr>
              <a:t>null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algn="l" rtl="0"/>
            <a:r>
              <a:rPr lang="he-IL" dirty="0">
                <a:solidFill>
                  <a:srgbClr val="000000"/>
                </a:solidFill>
              </a:rPr>
              <a:t>            </a:t>
            </a:r>
            <a:r>
              <a:rPr lang="he-IL" dirty="0" smtClean="0">
                <a:solidFill>
                  <a:srgbClr val="000000"/>
                </a:solidFill>
              </a:rPr>
              <a:t>}</a:t>
            </a:r>
            <a:endParaRPr lang="he-IL" dirty="0">
              <a:solidFill>
                <a:srgbClr val="000000"/>
              </a:solidFill>
            </a:endParaRPr>
          </a:p>
          <a:p>
            <a:pPr algn="l" rtl="0"/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newC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Node&lt;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&gt;(</a:t>
            </a:r>
            <a:r>
              <a:rPr lang="en-US" dirty="0" err="1">
                <a:solidFill>
                  <a:srgbClr val="000000"/>
                </a:solidFill>
              </a:rPr>
              <a:t>num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last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 err="1">
                <a:solidFill>
                  <a:srgbClr val="000000"/>
                </a:solidFill>
              </a:rPr>
              <a:t>newC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algn="l" rtl="0"/>
            <a:r>
              <a:rPr lang="he-IL" dirty="0">
                <a:solidFill>
                  <a:srgbClr val="000000"/>
                </a:solidFill>
              </a:rPr>
              <a:t>            </a:t>
            </a:r>
            <a:r>
              <a:rPr lang="he-IL" dirty="0" smtClean="0">
                <a:solidFill>
                  <a:srgbClr val="000000"/>
                </a:solidFill>
              </a:rPr>
              <a:t>{  </a:t>
            </a:r>
            <a:endParaRPr lang="he-IL" dirty="0">
              <a:solidFill>
                <a:srgbClr val="000000"/>
              </a:solidFill>
            </a:endParaRPr>
          </a:p>
          <a:p>
            <a:pPr algn="l" rtl="0"/>
            <a:r>
              <a:rPr lang="en-US" dirty="0" smtClean="0">
                <a:solidFill>
                  <a:srgbClr val="0000FF"/>
                </a:solidFill>
              </a:rPr>
              <a:t>else</a:t>
            </a:r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he-IL" dirty="0">
                <a:solidFill>
                  <a:srgbClr val="000000"/>
                </a:solidFill>
              </a:rPr>
              <a:t>            </a:t>
            </a:r>
            <a:r>
              <a:rPr lang="he-IL" dirty="0" smtClean="0">
                <a:solidFill>
                  <a:srgbClr val="000000"/>
                </a:solidFill>
              </a:rPr>
              <a:t>}</a:t>
            </a:r>
            <a:endParaRPr lang="he-IL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last.SetNext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Node&lt;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&gt;(</a:t>
            </a:r>
            <a:r>
              <a:rPr lang="en-US" dirty="0" err="1">
                <a:solidFill>
                  <a:srgbClr val="000000"/>
                </a:solidFill>
              </a:rPr>
              <a:t>num</a:t>
            </a:r>
            <a:r>
              <a:rPr lang="en-US" dirty="0">
                <a:solidFill>
                  <a:srgbClr val="000000"/>
                </a:solidFill>
              </a:rPr>
              <a:t>));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last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 err="1">
                <a:solidFill>
                  <a:srgbClr val="000000"/>
                </a:solidFill>
              </a:rPr>
              <a:t>last.GetNext</a:t>
            </a:r>
            <a:r>
              <a:rPr lang="en-US" dirty="0">
                <a:solidFill>
                  <a:srgbClr val="000000"/>
                </a:solidFill>
              </a:rPr>
              <a:t>();</a:t>
            </a:r>
          </a:p>
          <a:p>
            <a:pPr algn="l" rtl="0"/>
            <a:r>
              <a:rPr lang="he-IL" dirty="0">
                <a:solidFill>
                  <a:srgbClr val="000000"/>
                </a:solidFill>
              </a:rPr>
              <a:t>            </a:t>
            </a:r>
            <a:r>
              <a:rPr lang="he-IL" dirty="0" smtClean="0">
                <a:solidFill>
                  <a:srgbClr val="000000"/>
                </a:solidFill>
              </a:rPr>
              <a:t>{</a:t>
            </a:r>
            <a:endParaRPr lang="he-IL" dirty="0"/>
          </a:p>
        </p:txBody>
      </p:sp>
      <p:sp>
        <p:nvSpPr>
          <p:cNvPr id="70" name="מלבן 69"/>
          <p:cNvSpPr/>
          <p:nvPr/>
        </p:nvSpPr>
        <p:spPr>
          <a:xfrm>
            <a:off x="6579352" y="3904061"/>
            <a:ext cx="522515" cy="500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he-IL" dirty="0" smtClean="0"/>
              <a:t>6</a:t>
            </a:r>
            <a:endParaRPr lang="he-IL" dirty="0"/>
          </a:p>
        </p:txBody>
      </p:sp>
      <p:grpSp>
        <p:nvGrpSpPr>
          <p:cNvPr id="105" name="קבוצה 104"/>
          <p:cNvGrpSpPr/>
          <p:nvPr/>
        </p:nvGrpSpPr>
        <p:grpSpPr>
          <a:xfrm>
            <a:off x="10437005" y="3787245"/>
            <a:ext cx="816430" cy="500743"/>
            <a:chOff x="11217725" y="4442057"/>
            <a:chExt cx="816430" cy="500743"/>
          </a:xfrm>
        </p:grpSpPr>
        <p:sp>
          <p:nvSpPr>
            <p:cNvPr id="74" name="מלבן 73"/>
            <p:cNvSpPr/>
            <p:nvPr/>
          </p:nvSpPr>
          <p:spPr>
            <a:xfrm>
              <a:off x="11511640" y="4442057"/>
              <a:ext cx="522515" cy="500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</a:t>
              </a:r>
              <a:endParaRPr lang="he-IL" dirty="0"/>
            </a:p>
          </p:txBody>
        </p:sp>
        <p:cxnSp>
          <p:nvCxnSpPr>
            <p:cNvPr id="75" name="מחבר חץ ישר 74"/>
            <p:cNvCxnSpPr/>
            <p:nvPr/>
          </p:nvCxnSpPr>
          <p:spPr>
            <a:xfrm>
              <a:off x="11217725" y="4635119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8" name="קבוצה 107"/>
          <p:cNvGrpSpPr/>
          <p:nvPr/>
        </p:nvGrpSpPr>
        <p:grpSpPr>
          <a:xfrm>
            <a:off x="9666265" y="3758157"/>
            <a:ext cx="770900" cy="500743"/>
            <a:chOff x="10091055" y="4498932"/>
            <a:chExt cx="770900" cy="500743"/>
          </a:xfrm>
        </p:grpSpPr>
        <p:sp>
          <p:nvSpPr>
            <p:cNvPr id="73" name="מלבן 72"/>
            <p:cNvSpPr/>
            <p:nvPr/>
          </p:nvSpPr>
          <p:spPr>
            <a:xfrm>
              <a:off x="10339440" y="4498932"/>
              <a:ext cx="522515" cy="500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4</a:t>
              </a:r>
              <a:endParaRPr lang="he-IL" dirty="0"/>
            </a:p>
          </p:txBody>
        </p:sp>
        <p:cxnSp>
          <p:nvCxnSpPr>
            <p:cNvPr id="77" name="מחבר חץ ישר 76"/>
            <p:cNvCxnSpPr/>
            <p:nvPr/>
          </p:nvCxnSpPr>
          <p:spPr>
            <a:xfrm>
              <a:off x="10091055" y="4781040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9" name="קבוצה 108"/>
          <p:cNvGrpSpPr/>
          <p:nvPr/>
        </p:nvGrpSpPr>
        <p:grpSpPr>
          <a:xfrm>
            <a:off x="8849148" y="3806436"/>
            <a:ext cx="806653" cy="500743"/>
            <a:chOff x="8764106" y="5166023"/>
            <a:chExt cx="806653" cy="500743"/>
          </a:xfrm>
        </p:grpSpPr>
        <p:sp>
          <p:nvSpPr>
            <p:cNvPr id="76" name="מלבן 75"/>
            <p:cNvSpPr/>
            <p:nvPr/>
          </p:nvSpPr>
          <p:spPr>
            <a:xfrm>
              <a:off x="9048244" y="5166023"/>
              <a:ext cx="522515" cy="500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3</a:t>
              </a:r>
              <a:endParaRPr lang="he-IL" dirty="0"/>
            </a:p>
          </p:txBody>
        </p:sp>
        <p:cxnSp>
          <p:nvCxnSpPr>
            <p:cNvPr id="79" name="מחבר חץ ישר 78"/>
            <p:cNvCxnSpPr/>
            <p:nvPr/>
          </p:nvCxnSpPr>
          <p:spPr>
            <a:xfrm>
              <a:off x="8764106" y="5416394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10" name="קבוצה 109"/>
          <p:cNvGrpSpPr/>
          <p:nvPr/>
        </p:nvGrpSpPr>
        <p:grpSpPr>
          <a:xfrm>
            <a:off x="8071363" y="3846873"/>
            <a:ext cx="809244" cy="500743"/>
            <a:chOff x="7111827" y="5382444"/>
            <a:chExt cx="809244" cy="500743"/>
          </a:xfrm>
        </p:grpSpPr>
        <p:sp>
          <p:nvSpPr>
            <p:cNvPr id="78" name="מלבן 77"/>
            <p:cNvSpPr/>
            <p:nvPr/>
          </p:nvSpPr>
          <p:spPr>
            <a:xfrm>
              <a:off x="7398556" y="5382444"/>
              <a:ext cx="522515" cy="500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</a:t>
              </a:r>
              <a:endParaRPr lang="he-IL" dirty="0"/>
            </a:p>
          </p:txBody>
        </p:sp>
        <p:cxnSp>
          <p:nvCxnSpPr>
            <p:cNvPr id="81" name="מחבר חץ ישר 80"/>
            <p:cNvCxnSpPr/>
            <p:nvPr/>
          </p:nvCxnSpPr>
          <p:spPr>
            <a:xfrm>
              <a:off x="7111827" y="5627372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11" name="קבוצה 110"/>
          <p:cNvGrpSpPr/>
          <p:nvPr/>
        </p:nvGrpSpPr>
        <p:grpSpPr>
          <a:xfrm>
            <a:off x="7076203" y="3885484"/>
            <a:ext cx="968825" cy="500743"/>
            <a:chOff x="8164921" y="3928743"/>
            <a:chExt cx="968825" cy="500743"/>
          </a:xfrm>
        </p:grpSpPr>
        <p:sp>
          <p:nvSpPr>
            <p:cNvPr id="80" name="מלבן 79"/>
            <p:cNvSpPr/>
            <p:nvPr/>
          </p:nvSpPr>
          <p:spPr>
            <a:xfrm>
              <a:off x="8611231" y="3928743"/>
              <a:ext cx="522515" cy="500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5</a:t>
              </a:r>
              <a:endParaRPr lang="he-IL" dirty="0"/>
            </a:p>
          </p:txBody>
        </p:sp>
        <p:cxnSp>
          <p:nvCxnSpPr>
            <p:cNvPr id="83" name="מחבר חץ ישר 82"/>
            <p:cNvCxnSpPr>
              <a:endCxn id="80" idx="1"/>
            </p:cNvCxnSpPr>
            <p:nvPr/>
          </p:nvCxnSpPr>
          <p:spPr>
            <a:xfrm flipV="1">
              <a:off x="8164921" y="4179115"/>
              <a:ext cx="446310" cy="100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86" name="מלבן 85"/>
          <p:cNvSpPr/>
          <p:nvPr/>
        </p:nvSpPr>
        <p:spPr>
          <a:xfrm>
            <a:off x="565778" y="140894"/>
            <a:ext cx="4581174" cy="649506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89" name="קבוצה 88"/>
          <p:cNvGrpSpPr/>
          <p:nvPr/>
        </p:nvGrpSpPr>
        <p:grpSpPr>
          <a:xfrm>
            <a:off x="7265105" y="4297004"/>
            <a:ext cx="1082251" cy="835807"/>
            <a:chOff x="7661253" y="4080681"/>
            <a:chExt cx="1082251" cy="835807"/>
          </a:xfrm>
        </p:grpSpPr>
        <p:sp>
          <p:nvSpPr>
            <p:cNvPr id="90" name="אליפסה 89"/>
            <p:cNvSpPr/>
            <p:nvPr/>
          </p:nvSpPr>
          <p:spPr>
            <a:xfrm>
              <a:off x="7661253" y="4412453"/>
              <a:ext cx="1082251" cy="5040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2000" b="1" dirty="0" smtClean="0"/>
                <a:t>last</a:t>
              </a:r>
              <a:endParaRPr lang="he-IL" sz="2000" b="1" dirty="0"/>
            </a:p>
          </p:txBody>
        </p:sp>
        <p:cxnSp>
          <p:nvCxnSpPr>
            <p:cNvPr id="91" name="מחבר חץ ישר 90"/>
            <p:cNvCxnSpPr>
              <a:stCxn id="90" idx="0"/>
            </p:cNvCxnSpPr>
            <p:nvPr/>
          </p:nvCxnSpPr>
          <p:spPr>
            <a:xfrm flipH="1" flipV="1">
              <a:off x="8202378" y="4080681"/>
              <a:ext cx="1" cy="33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92" name="חץ ימינה 91"/>
          <p:cNvSpPr/>
          <p:nvPr/>
        </p:nvSpPr>
        <p:spPr>
          <a:xfrm>
            <a:off x="112994" y="1892955"/>
            <a:ext cx="1117092" cy="93751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93" name="קבוצה 92"/>
          <p:cNvGrpSpPr/>
          <p:nvPr/>
        </p:nvGrpSpPr>
        <p:grpSpPr>
          <a:xfrm>
            <a:off x="8902380" y="4207533"/>
            <a:ext cx="990698" cy="731309"/>
            <a:chOff x="7661253" y="4080681"/>
            <a:chExt cx="1082251" cy="835807"/>
          </a:xfrm>
        </p:grpSpPr>
        <p:sp>
          <p:nvSpPr>
            <p:cNvPr id="94" name="אליפסה 93"/>
            <p:cNvSpPr/>
            <p:nvPr/>
          </p:nvSpPr>
          <p:spPr>
            <a:xfrm>
              <a:off x="7661253" y="4412453"/>
              <a:ext cx="1082251" cy="5040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2000" b="1" dirty="0" smtClean="0"/>
                <a:t>last</a:t>
              </a:r>
              <a:endParaRPr lang="he-IL" sz="2000" b="1" dirty="0"/>
            </a:p>
          </p:txBody>
        </p:sp>
        <p:cxnSp>
          <p:nvCxnSpPr>
            <p:cNvPr id="95" name="מחבר חץ ישר 94"/>
            <p:cNvCxnSpPr>
              <a:stCxn id="94" idx="0"/>
            </p:cNvCxnSpPr>
            <p:nvPr/>
          </p:nvCxnSpPr>
          <p:spPr>
            <a:xfrm flipH="1" flipV="1">
              <a:off x="8202378" y="4080681"/>
              <a:ext cx="1" cy="33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96" name="קבוצה 95"/>
          <p:cNvGrpSpPr/>
          <p:nvPr/>
        </p:nvGrpSpPr>
        <p:grpSpPr>
          <a:xfrm>
            <a:off x="8045027" y="4262018"/>
            <a:ext cx="1082251" cy="835807"/>
            <a:chOff x="7661253" y="4080681"/>
            <a:chExt cx="1082251" cy="835807"/>
          </a:xfrm>
        </p:grpSpPr>
        <p:sp>
          <p:nvSpPr>
            <p:cNvPr id="97" name="אליפסה 96"/>
            <p:cNvSpPr/>
            <p:nvPr/>
          </p:nvSpPr>
          <p:spPr>
            <a:xfrm>
              <a:off x="7661253" y="4412453"/>
              <a:ext cx="1082251" cy="5040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2000" b="1" dirty="0" smtClean="0"/>
                <a:t>last</a:t>
              </a:r>
              <a:endParaRPr lang="he-IL" sz="2000" b="1" dirty="0"/>
            </a:p>
          </p:txBody>
        </p:sp>
        <p:cxnSp>
          <p:nvCxnSpPr>
            <p:cNvPr id="98" name="מחבר חץ ישר 97"/>
            <p:cNvCxnSpPr>
              <a:stCxn id="97" idx="0"/>
            </p:cNvCxnSpPr>
            <p:nvPr/>
          </p:nvCxnSpPr>
          <p:spPr>
            <a:xfrm flipH="1" flipV="1">
              <a:off x="8202378" y="4080681"/>
              <a:ext cx="1" cy="33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99" name="קבוצה 98"/>
          <p:cNvGrpSpPr/>
          <p:nvPr/>
        </p:nvGrpSpPr>
        <p:grpSpPr>
          <a:xfrm>
            <a:off x="9648932" y="4221007"/>
            <a:ext cx="787062" cy="835807"/>
            <a:chOff x="7850352" y="4080681"/>
            <a:chExt cx="787062" cy="835807"/>
          </a:xfrm>
        </p:grpSpPr>
        <p:sp>
          <p:nvSpPr>
            <p:cNvPr id="100" name="אליפסה 99"/>
            <p:cNvSpPr/>
            <p:nvPr/>
          </p:nvSpPr>
          <p:spPr>
            <a:xfrm>
              <a:off x="7850352" y="4412453"/>
              <a:ext cx="787062" cy="5040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2000" b="1" dirty="0" smtClean="0"/>
                <a:t>last</a:t>
              </a:r>
              <a:endParaRPr lang="he-IL" sz="2000" b="1" dirty="0"/>
            </a:p>
          </p:txBody>
        </p:sp>
        <p:cxnSp>
          <p:nvCxnSpPr>
            <p:cNvPr id="101" name="מחבר חץ ישר 100"/>
            <p:cNvCxnSpPr>
              <a:stCxn id="100" idx="0"/>
            </p:cNvCxnSpPr>
            <p:nvPr/>
          </p:nvCxnSpPr>
          <p:spPr>
            <a:xfrm flipH="1" flipV="1">
              <a:off x="8202381" y="4080681"/>
              <a:ext cx="41502" cy="33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02" name="קבוצה 101"/>
          <p:cNvGrpSpPr/>
          <p:nvPr/>
        </p:nvGrpSpPr>
        <p:grpSpPr>
          <a:xfrm>
            <a:off x="10478808" y="4210872"/>
            <a:ext cx="972708" cy="835807"/>
            <a:chOff x="7661253" y="4080681"/>
            <a:chExt cx="1082251" cy="835807"/>
          </a:xfrm>
        </p:grpSpPr>
        <p:sp>
          <p:nvSpPr>
            <p:cNvPr id="103" name="אליפסה 102"/>
            <p:cNvSpPr/>
            <p:nvPr/>
          </p:nvSpPr>
          <p:spPr>
            <a:xfrm>
              <a:off x="7661253" y="4412453"/>
              <a:ext cx="1082251" cy="5040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2000" b="1" dirty="0" smtClean="0"/>
                <a:t>last</a:t>
              </a:r>
              <a:endParaRPr lang="he-IL" sz="2000" b="1" dirty="0"/>
            </a:p>
          </p:txBody>
        </p:sp>
        <p:cxnSp>
          <p:nvCxnSpPr>
            <p:cNvPr id="104" name="מחבר חץ ישר 103"/>
            <p:cNvCxnSpPr>
              <a:stCxn id="103" idx="0"/>
            </p:cNvCxnSpPr>
            <p:nvPr/>
          </p:nvCxnSpPr>
          <p:spPr>
            <a:xfrm flipH="1" flipV="1">
              <a:off x="8202378" y="4080681"/>
              <a:ext cx="1" cy="33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9" name="קבוצה 118"/>
          <p:cNvGrpSpPr/>
          <p:nvPr/>
        </p:nvGrpSpPr>
        <p:grpSpPr>
          <a:xfrm>
            <a:off x="1894114" y="2830468"/>
            <a:ext cx="9557402" cy="927689"/>
            <a:chOff x="1894114" y="2830468"/>
            <a:chExt cx="9557402" cy="927689"/>
          </a:xfrm>
        </p:grpSpPr>
        <p:cxnSp>
          <p:nvCxnSpPr>
            <p:cNvPr id="113" name="מחבר ישר 112"/>
            <p:cNvCxnSpPr/>
            <p:nvPr/>
          </p:nvCxnSpPr>
          <p:spPr>
            <a:xfrm>
              <a:off x="2724156" y="2830468"/>
              <a:ext cx="6912137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מחבר ישר 114"/>
            <p:cNvCxnSpPr/>
            <p:nvPr/>
          </p:nvCxnSpPr>
          <p:spPr>
            <a:xfrm>
              <a:off x="9636293" y="2830468"/>
              <a:ext cx="1815223" cy="76910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מחבר ישר 116"/>
            <p:cNvCxnSpPr/>
            <p:nvPr/>
          </p:nvCxnSpPr>
          <p:spPr>
            <a:xfrm flipH="1">
              <a:off x="1894114" y="2845202"/>
              <a:ext cx="853558" cy="91295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2" name="לחצן פעולה: התחלה 121">
            <a:hlinkClick r:id="" action="ppaction://hlinkshowjump?jump=nextslide" highlightClick="1"/>
          </p:cNvPr>
          <p:cNvSpPr/>
          <p:nvPr/>
        </p:nvSpPr>
        <p:spPr>
          <a:xfrm>
            <a:off x="7299358" y="6340927"/>
            <a:ext cx="631374" cy="468085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122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6" grpId="0" animBg="1"/>
      <p:bldP spid="46" grpId="0" animBg="1"/>
      <p:bldP spid="46" grpId="1" animBg="1"/>
      <p:bldP spid="61" grpId="0" animBg="1"/>
      <p:bldP spid="66" grpId="0" animBg="1"/>
      <p:bldP spid="67" grpId="0" animBg="1"/>
      <p:bldP spid="70" grpId="0" animBg="1"/>
      <p:bldP spid="86" grpId="0" animBg="1"/>
      <p:bldP spid="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קבוצה 82"/>
          <p:cNvGrpSpPr/>
          <p:nvPr/>
        </p:nvGrpSpPr>
        <p:grpSpPr>
          <a:xfrm>
            <a:off x="2674960" y="4775615"/>
            <a:ext cx="1323282" cy="520837"/>
            <a:chOff x="2674960" y="4775615"/>
            <a:chExt cx="1323282" cy="520837"/>
          </a:xfrm>
        </p:grpSpPr>
        <p:sp>
          <p:nvSpPr>
            <p:cNvPr id="49" name="אליפסה 48"/>
            <p:cNvSpPr/>
            <p:nvPr/>
          </p:nvSpPr>
          <p:spPr>
            <a:xfrm>
              <a:off x="2674960" y="4775615"/>
              <a:ext cx="938617" cy="520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dirty="0" err="1" smtClean="0"/>
                <a:t>newC</a:t>
              </a:r>
              <a:endParaRPr lang="he-IL" dirty="0"/>
            </a:p>
          </p:txBody>
        </p:sp>
        <p:cxnSp>
          <p:nvCxnSpPr>
            <p:cNvPr id="50" name="מחבר חץ ישר 49"/>
            <p:cNvCxnSpPr>
              <a:stCxn id="49" idx="6"/>
            </p:cNvCxnSpPr>
            <p:nvPr/>
          </p:nvCxnSpPr>
          <p:spPr>
            <a:xfrm>
              <a:off x="3613577" y="5036034"/>
              <a:ext cx="384665" cy="1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מציין מיקום טקסט 2"/>
          <p:cNvSpPr>
            <a:spLocks noGrp="1"/>
          </p:cNvSpPr>
          <p:nvPr>
            <p:ph type="body" sz="quarter" idx="3"/>
          </p:nvPr>
        </p:nvSpPr>
        <p:spPr>
          <a:xfrm>
            <a:off x="2289668" y="26105"/>
            <a:ext cx="9802368" cy="431447"/>
          </a:xfrm>
        </p:spPr>
        <p:txBody>
          <a:bodyPr/>
          <a:lstStyle/>
          <a:p>
            <a:r>
              <a:rPr lang="he-IL" dirty="0" smtClean="0"/>
              <a:t>פתרון ב – אין חשיבות לסדר 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385598" y="799497"/>
            <a:ext cx="78377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>
                <a:solidFill>
                  <a:srgbClr val="000000"/>
                </a:solidFill>
              </a:rPr>
              <a:t> Node&lt;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&gt; AddReArrange2(Node&lt;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&gt; </a:t>
            </a:r>
            <a:r>
              <a:rPr lang="en-US" dirty="0" err="1">
                <a:solidFill>
                  <a:srgbClr val="000000"/>
                </a:solidFill>
              </a:rPr>
              <a:t>lst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num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algn="l" rtl="0"/>
            <a:r>
              <a:rPr lang="he-IL" dirty="0">
                <a:solidFill>
                  <a:srgbClr val="000000"/>
                </a:solidFill>
              </a:rPr>
              <a:t>        </a:t>
            </a:r>
            <a:r>
              <a:rPr lang="he-IL" dirty="0" smtClean="0">
                <a:solidFill>
                  <a:srgbClr val="000000"/>
                </a:solidFill>
              </a:rPr>
              <a:t>}</a:t>
            </a:r>
            <a:endParaRPr lang="he-IL" dirty="0">
              <a:solidFill>
                <a:srgbClr val="000000"/>
              </a:solidFill>
            </a:endParaRPr>
          </a:p>
          <a:p>
            <a:pPr algn="l" rtl="0"/>
            <a:r>
              <a:rPr lang="en-US" dirty="0" smtClean="0">
                <a:solidFill>
                  <a:srgbClr val="000000"/>
                </a:solidFill>
              </a:rPr>
              <a:t>     Node&lt;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&gt; </a:t>
            </a:r>
            <a:r>
              <a:rPr lang="en-US" dirty="0" err="1">
                <a:solidFill>
                  <a:srgbClr val="000000"/>
                </a:solidFill>
              </a:rPr>
              <a:t>newC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Node&lt;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&gt;(</a:t>
            </a:r>
            <a:r>
              <a:rPr lang="en-US" dirty="0" err="1">
                <a:solidFill>
                  <a:srgbClr val="000000"/>
                </a:solidFill>
              </a:rPr>
              <a:t>num</a:t>
            </a:r>
            <a:r>
              <a:rPr lang="en-US" dirty="0" smtClean="0">
                <a:solidFill>
                  <a:srgbClr val="000000"/>
                </a:solidFill>
              </a:rPr>
              <a:t>); </a:t>
            </a:r>
          </a:p>
          <a:p>
            <a:pPr algn="l" rtl="0"/>
            <a:r>
              <a:rPr lang="en-US" dirty="0" smtClean="0">
                <a:solidFill>
                  <a:srgbClr val="000000"/>
                </a:solidFill>
              </a:rPr>
              <a:t>     </a:t>
            </a:r>
            <a:r>
              <a:rPr lang="en-US" dirty="0">
                <a:solidFill>
                  <a:srgbClr val="000000"/>
                </a:solidFill>
              </a:rPr>
              <a:t>Node&lt;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&gt; place = </a:t>
            </a:r>
            <a:r>
              <a:rPr lang="en-US" dirty="0" err="1">
                <a:solidFill>
                  <a:srgbClr val="000000"/>
                </a:solidFill>
              </a:rPr>
              <a:t>newC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algn="l" rtl="0"/>
            <a:r>
              <a:rPr lang="en-US" dirty="0" smtClean="0">
                <a:solidFill>
                  <a:srgbClr val="0000FF"/>
                </a:solidFill>
              </a:rPr>
              <a:t>    while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lst</a:t>
            </a:r>
            <a:r>
              <a:rPr lang="en-US" dirty="0">
                <a:solidFill>
                  <a:srgbClr val="000000"/>
                </a:solidFill>
              </a:rPr>
              <a:t> != </a:t>
            </a:r>
            <a:r>
              <a:rPr lang="en-US" dirty="0">
                <a:solidFill>
                  <a:srgbClr val="0000FF"/>
                </a:solidFill>
              </a:rPr>
              <a:t>null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algn="l" rtl="0"/>
            <a:r>
              <a:rPr lang="he-IL" dirty="0">
                <a:solidFill>
                  <a:srgbClr val="000000"/>
                </a:solidFill>
              </a:rPr>
              <a:t>            </a:t>
            </a:r>
            <a:r>
              <a:rPr lang="he-IL" dirty="0" smtClean="0">
                <a:solidFill>
                  <a:srgbClr val="000000"/>
                </a:solidFill>
              </a:rPr>
              <a:t>}    </a:t>
            </a:r>
            <a:endParaRPr lang="he-IL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smtClean="0">
                <a:solidFill>
                  <a:srgbClr val="0000FF"/>
                </a:solidFill>
              </a:rPr>
              <a:t>if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lst.GetValue</a:t>
            </a:r>
            <a:r>
              <a:rPr lang="en-US" dirty="0">
                <a:solidFill>
                  <a:srgbClr val="000000"/>
                </a:solidFill>
              </a:rPr>
              <a:t>() &gt; </a:t>
            </a:r>
            <a:r>
              <a:rPr lang="en-US" dirty="0" err="1">
                <a:solidFill>
                  <a:srgbClr val="000000"/>
                </a:solidFill>
              </a:rPr>
              <a:t>num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                </a:t>
            </a:r>
            <a:r>
              <a:rPr lang="en-US" dirty="0" err="1">
                <a:solidFill>
                  <a:srgbClr val="000000"/>
                </a:solidFill>
              </a:rPr>
              <a:t>newC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Node&lt;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&gt;(</a:t>
            </a:r>
            <a:r>
              <a:rPr lang="en-US" dirty="0" err="1">
                <a:solidFill>
                  <a:srgbClr val="000000"/>
                </a:solidFill>
              </a:rPr>
              <a:t>lst.GetValue</a:t>
            </a:r>
            <a:r>
              <a:rPr lang="en-US" dirty="0">
                <a:solidFill>
                  <a:srgbClr val="000000"/>
                </a:solidFill>
              </a:rPr>
              <a:t>(),</a:t>
            </a:r>
            <a:r>
              <a:rPr lang="en-US" dirty="0" err="1">
                <a:solidFill>
                  <a:srgbClr val="000000"/>
                </a:solidFill>
              </a:rPr>
              <a:t>newC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  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>
                <a:solidFill>
                  <a:srgbClr val="0000FF"/>
                </a:solidFill>
              </a:rPr>
              <a:t>else</a:t>
            </a:r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      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place.SetNext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Node&lt;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&gt;(</a:t>
            </a:r>
            <a:r>
              <a:rPr lang="en-US" dirty="0" err="1">
                <a:solidFill>
                  <a:srgbClr val="000000"/>
                </a:solidFill>
              </a:rPr>
              <a:t>lst.GetValue</a:t>
            </a:r>
            <a:r>
              <a:rPr lang="en-US" dirty="0">
                <a:solidFill>
                  <a:srgbClr val="000000"/>
                </a:solidFill>
              </a:rPr>
              <a:t>(),</a:t>
            </a:r>
            <a:r>
              <a:rPr lang="en-US" dirty="0" err="1">
                <a:solidFill>
                  <a:srgbClr val="000000"/>
                </a:solidFill>
              </a:rPr>
              <a:t>place.GetNext</a:t>
            </a:r>
            <a:r>
              <a:rPr lang="en-US" dirty="0">
                <a:solidFill>
                  <a:srgbClr val="000000"/>
                </a:solidFill>
              </a:rPr>
              <a:t>()));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lst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lst.GetNext</a:t>
            </a:r>
            <a:r>
              <a:rPr lang="en-US" dirty="0">
                <a:solidFill>
                  <a:srgbClr val="000000"/>
                </a:solidFill>
              </a:rPr>
              <a:t>();</a:t>
            </a:r>
          </a:p>
          <a:p>
            <a:pPr algn="l" rtl="0"/>
            <a:r>
              <a:rPr lang="he-IL" dirty="0" smtClean="0">
                <a:solidFill>
                  <a:srgbClr val="000000"/>
                </a:solidFill>
              </a:rPr>
              <a:t>{    </a:t>
            </a:r>
            <a:endParaRPr lang="he-IL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      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newC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algn="l" rtl="0"/>
            <a:r>
              <a:rPr lang="he-IL" dirty="0" smtClean="0">
                <a:solidFill>
                  <a:srgbClr val="000000"/>
                </a:solidFill>
              </a:rPr>
              <a:t>{</a:t>
            </a:r>
            <a:endParaRPr lang="he-IL" dirty="0"/>
          </a:p>
        </p:txBody>
      </p:sp>
      <p:grpSp>
        <p:nvGrpSpPr>
          <p:cNvPr id="7" name="קבוצה 6"/>
          <p:cNvGrpSpPr/>
          <p:nvPr/>
        </p:nvGrpSpPr>
        <p:grpSpPr>
          <a:xfrm>
            <a:off x="7216337" y="1460149"/>
            <a:ext cx="3679376" cy="520837"/>
            <a:chOff x="1741710" y="2744878"/>
            <a:chExt cx="3679376" cy="520837"/>
          </a:xfrm>
        </p:grpSpPr>
        <p:sp>
          <p:nvSpPr>
            <p:cNvPr id="8" name="מלבן 7"/>
            <p:cNvSpPr/>
            <p:nvPr/>
          </p:nvSpPr>
          <p:spPr>
            <a:xfrm>
              <a:off x="4103914" y="2754086"/>
              <a:ext cx="522515" cy="500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4</a:t>
              </a:r>
              <a:endParaRPr lang="he-IL" dirty="0"/>
            </a:p>
          </p:txBody>
        </p:sp>
        <p:sp>
          <p:nvSpPr>
            <p:cNvPr id="9" name="מלבן 8"/>
            <p:cNvSpPr/>
            <p:nvPr/>
          </p:nvSpPr>
          <p:spPr>
            <a:xfrm>
              <a:off x="4898571" y="2764972"/>
              <a:ext cx="522515" cy="500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10</a:t>
              </a:r>
              <a:endParaRPr lang="he-IL" dirty="0"/>
            </a:p>
          </p:txBody>
        </p:sp>
        <p:cxnSp>
          <p:nvCxnSpPr>
            <p:cNvPr id="10" name="מחבר חץ ישר 9"/>
            <p:cNvCxnSpPr>
              <a:stCxn id="8" idx="3"/>
              <a:endCxn id="9" idx="1"/>
            </p:cNvCxnSpPr>
            <p:nvPr/>
          </p:nvCxnSpPr>
          <p:spPr>
            <a:xfrm>
              <a:off x="4626429" y="3004458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" name="מלבן 10"/>
            <p:cNvSpPr/>
            <p:nvPr/>
          </p:nvSpPr>
          <p:spPr>
            <a:xfrm>
              <a:off x="3320141" y="2744878"/>
              <a:ext cx="522515" cy="500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12</a:t>
              </a:r>
              <a:endParaRPr lang="he-IL" dirty="0"/>
            </a:p>
          </p:txBody>
        </p:sp>
        <p:cxnSp>
          <p:nvCxnSpPr>
            <p:cNvPr id="12" name="מחבר חץ ישר 11"/>
            <p:cNvCxnSpPr>
              <a:stCxn id="11" idx="3"/>
            </p:cNvCxnSpPr>
            <p:nvPr/>
          </p:nvCxnSpPr>
          <p:spPr>
            <a:xfrm>
              <a:off x="3842656" y="2995250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" name="מלבן 12"/>
            <p:cNvSpPr/>
            <p:nvPr/>
          </p:nvSpPr>
          <p:spPr>
            <a:xfrm>
              <a:off x="2525484" y="2764972"/>
              <a:ext cx="522515" cy="500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</a:t>
              </a:r>
              <a:endParaRPr lang="he-IL" dirty="0"/>
            </a:p>
          </p:txBody>
        </p:sp>
        <p:cxnSp>
          <p:nvCxnSpPr>
            <p:cNvPr id="14" name="מחבר חץ ישר 13"/>
            <p:cNvCxnSpPr>
              <a:stCxn id="13" idx="3"/>
            </p:cNvCxnSpPr>
            <p:nvPr/>
          </p:nvCxnSpPr>
          <p:spPr>
            <a:xfrm>
              <a:off x="3047999" y="3015344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" name="מלבן 14"/>
            <p:cNvSpPr/>
            <p:nvPr/>
          </p:nvSpPr>
          <p:spPr>
            <a:xfrm>
              <a:off x="1741710" y="2744878"/>
              <a:ext cx="522515" cy="500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8</a:t>
              </a:r>
              <a:endParaRPr lang="he-IL" dirty="0"/>
            </a:p>
          </p:txBody>
        </p:sp>
        <p:cxnSp>
          <p:nvCxnSpPr>
            <p:cNvPr id="16" name="מחבר חץ ישר 15"/>
            <p:cNvCxnSpPr>
              <a:stCxn id="15" idx="3"/>
            </p:cNvCxnSpPr>
            <p:nvPr/>
          </p:nvCxnSpPr>
          <p:spPr>
            <a:xfrm>
              <a:off x="2264225" y="2995250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9" name="קבוצה 18"/>
          <p:cNvGrpSpPr/>
          <p:nvPr/>
        </p:nvGrpSpPr>
        <p:grpSpPr>
          <a:xfrm>
            <a:off x="5684588" y="1542330"/>
            <a:ext cx="1484863" cy="326571"/>
            <a:chOff x="6845960" y="1254012"/>
            <a:chExt cx="1484863" cy="326571"/>
          </a:xfrm>
        </p:grpSpPr>
        <p:sp>
          <p:nvSpPr>
            <p:cNvPr id="20" name="אליפסה 19"/>
            <p:cNvSpPr/>
            <p:nvPr/>
          </p:nvSpPr>
          <p:spPr>
            <a:xfrm>
              <a:off x="6845960" y="1254012"/>
              <a:ext cx="1082251" cy="32657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dirty="0" err="1" smtClean="0"/>
                <a:t>lst</a:t>
              </a:r>
              <a:endParaRPr lang="he-IL" dirty="0"/>
            </a:p>
          </p:txBody>
        </p:sp>
        <p:cxnSp>
          <p:nvCxnSpPr>
            <p:cNvPr id="21" name="מחבר חץ ישר 20"/>
            <p:cNvCxnSpPr>
              <a:stCxn id="20" idx="6"/>
            </p:cNvCxnSpPr>
            <p:nvPr/>
          </p:nvCxnSpPr>
          <p:spPr>
            <a:xfrm>
              <a:off x="7928211" y="1417298"/>
              <a:ext cx="402612" cy="4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קבוצה 21"/>
          <p:cNvGrpSpPr/>
          <p:nvPr/>
        </p:nvGrpSpPr>
        <p:grpSpPr>
          <a:xfrm>
            <a:off x="7736567" y="1918270"/>
            <a:ext cx="1082251" cy="542876"/>
            <a:chOff x="7576449" y="1918593"/>
            <a:chExt cx="1082251" cy="542876"/>
          </a:xfrm>
        </p:grpSpPr>
        <p:sp>
          <p:nvSpPr>
            <p:cNvPr id="23" name="אליפסה 22"/>
            <p:cNvSpPr/>
            <p:nvPr/>
          </p:nvSpPr>
          <p:spPr>
            <a:xfrm>
              <a:off x="7576449" y="2134898"/>
              <a:ext cx="1082251" cy="32657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dirty="0" err="1" smtClean="0"/>
                <a:t>lst</a:t>
              </a:r>
              <a:endParaRPr lang="he-IL" dirty="0"/>
            </a:p>
          </p:txBody>
        </p:sp>
        <p:cxnSp>
          <p:nvCxnSpPr>
            <p:cNvPr id="24" name="מחבר חץ ישר 23"/>
            <p:cNvCxnSpPr>
              <a:stCxn id="23" idx="0"/>
            </p:cNvCxnSpPr>
            <p:nvPr/>
          </p:nvCxnSpPr>
          <p:spPr>
            <a:xfrm flipV="1">
              <a:off x="8117575" y="1918593"/>
              <a:ext cx="18609" cy="216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קבוצה 24"/>
          <p:cNvGrpSpPr/>
          <p:nvPr/>
        </p:nvGrpSpPr>
        <p:grpSpPr>
          <a:xfrm>
            <a:off x="8509242" y="1989426"/>
            <a:ext cx="1082251" cy="771043"/>
            <a:chOff x="7576449" y="1690426"/>
            <a:chExt cx="1082251" cy="771043"/>
          </a:xfrm>
        </p:grpSpPr>
        <p:sp>
          <p:nvSpPr>
            <p:cNvPr id="26" name="אליפסה 25"/>
            <p:cNvSpPr/>
            <p:nvPr/>
          </p:nvSpPr>
          <p:spPr>
            <a:xfrm>
              <a:off x="7576449" y="2134898"/>
              <a:ext cx="1082251" cy="32657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dirty="0" err="1" smtClean="0"/>
                <a:t>lst</a:t>
              </a:r>
              <a:endParaRPr lang="he-IL" dirty="0"/>
            </a:p>
          </p:txBody>
        </p:sp>
        <p:cxnSp>
          <p:nvCxnSpPr>
            <p:cNvPr id="27" name="מחבר חץ ישר 26"/>
            <p:cNvCxnSpPr>
              <a:stCxn id="26" idx="0"/>
            </p:cNvCxnSpPr>
            <p:nvPr/>
          </p:nvCxnSpPr>
          <p:spPr>
            <a:xfrm flipV="1">
              <a:off x="8117575" y="1690426"/>
              <a:ext cx="18609" cy="44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קבוצה 27"/>
          <p:cNvGrpSpPr/>
          <p:nvPr/>
        </p:nvGrpSpPr>
        <p:grpSpPr>
          <a:xfrm>
            <a:off x="9273832" y="1985035"/>
            <a:ext cx="1082251" cy="493673"/>
            <a:chOff x="7600818" y="1967796"/>
            <a:chExt cx="1082251" cy="493673"/>
          </a:xfrm>
        </p:grpSpPr>
        <p:sp>
          <p:nvSpPr>
            <p:cNvPr id="29" name="אליפסה 28"/>
            <p:cNvSpPr/>
            <p:nvPr/>
          </p:nvSpPr>
          <p:spPr>
            <a:xfrm>
              <a:off x="7600818" y="2134898"/>
              <a:ext cx="1082251" cy="32657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dirty="0" err="1" smtClean="0"/>
                <a:t>lst</a:t>
              </a:r>
              <a:endParaRPr lang="he-IL" dirty="0"/>
            </a:p>
          </p:txBody>
        </p:sp>
        <p:cxnSp>
          <p:nvCxnSpPr>
            <p:cNvPr id="30" name="מחבר חץ ישר 29"/>
            <p:cNvCxnSpPr>
              <a:stCxn id="29" idx="0"/>
            </p:cNvCxnSpPr>
            <p:nvPr/>
          </p:nvCxnSpPr>
          <p:spPr>
            <a:xfrm flipV="1">
              <a:off x="8141944" y="1967796"/>
              <a:ext cx="31819" cy="1671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קבוצה 30"/>
          <p:cNvGrpSpPr/>
          <p:nvPr/>
        </p:nvGrpSpPr>
        <p:grpSpPr>
          <a:xfrm>
            <a:off x="10065984" y="1973259"/>
            <a:ext cx="1082251" cy="771043"/>
            <a:chOff x="7576449" y="1690426"/>
            <a:chExt cx="1082251" cy="771043"/>
          </a:xfrm>
        </p:grpSpPr>
        <p:sp>
          <p:nvSpPr>
            <p:cNvPr id="32" name="אליפסה 31"/>
            <p:cNvSpPr/>
            <p:nvPr/>
          </p:nvSpPr>
          <p:spPr>
            <a:xfrm>
              <a:off x="7576449" y="2134898"/>
              <a:ext cx="1082251" cy="32657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dirty="0" err="1" smtClean="0"/>
                <a:t>lst</a:t>
              </a:r>
              <a:endParaRPr lang="he-IL" dirty="0"/>
            </a:p>
          </p:txBody>
        </p:sp>
        <p:cxnSp>
          <p:nvCxnSpPr>
            <p:cNvPr id="33" name="מחבר חץ ישר 32"/>
            <p:cNvCxnSpPr>
              <a:stCxn id="32" idx="0"/>
            </p:cNvCxnSpPr>
            <p:nvPr/>
          </p:nvCxnSpPr>
          <p:spPr>
            <a:xfrm flipV="1">
              <a:off x="8117575" y="1690426"/>
              <a:ext cx="18609" cy="44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קבוצה 33"/>
          <p:cNvGrpSpPr/>
          <p:nvPr/>
        </p:nvGrpSpPr>
        <p:grpSpPr>
          <a:xfrm>
            <a:off x="10923988" y="1688652"/>
            <a:ext cx="1082251" cy="771043"/>
            <a:chOff x="7576449" y="1690426"/>
            <a:chExt cx="1082251" cy="771043"/>
          </a:xfrm>
        </p:grpSpPr>
        <p:sp>
          <p:nvSpPr>
            <p:cNvPr id="35" name="אליפסה 34"/>
            <p:cNvSpPr/>
            <p:nvPr/>
          </p:nvSpPr>
          <p:spPr>
            <a:xfrm>
              <a:off x="7576449" y="2134898"/>
              <a:ext cx="1082251" cy="32657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dirty="0" err="1" smtClean="0"/>
                <a:t>lst</a:t>
              </a:r>
              <a:endParaRPr lang="he-IL" dirty="0"/>
            </a:p>
          </p:txBody>
        </p:sp>
        <p:cxnSp>
          <p:nvCxnSpPr>
            <p:cNvPr id="36" name="מחבר חץ ישר 35"/>
            <p:cNvCxnSpPr>
              <a:stCxn id="35" idx="0"/>
            </p:cNvCxnSpPr>
            <p:nvPr/>
          </p:nvCxnSpPr>
          <p:spPr>
            <a:xfrm flipV="1">
              <a:off x="8117575" y="1690426"/>
              <a:ext cx="18609" cy="44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קבוצה 58"/>
          <p:cNvGrpSpPr/>
          <p:nvPr/>
        </p:nvGrpSpPr>
        <p:grpSpPr>
          <a:xfrm>
            <a:off x="5311487" y="4760260"/>
            <a:ext cx="919547" cy="489864"/>
            <a:chOff x="6802560" y="4192358"/>
            <a:chExt cx="965553" cy="343029"/>
          </a:xfrm>
        </p:grpSpPr>
        <p:sp>
          <p:nvSpPr>
            <p:cNvPr id="41" name="מלבן 40"/>
            <p:cNvSpPr/>
            <p:nvPr/>
          </p:nvSpPr>
          <p:spPr>
            <a:xfrm>
              <a:off x="7297173" y="4192358"/>
              <a:ext cx="470940" cy="3430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</a:t>
              </a:r>
              <a:endParaRPr lang="he-IL" dirty="0"/>
            </a:p>
          </p:txBody>
        </p:sp>
        <p:cxnSp>
          <p:nvCxnSpPr>
            <p:cNvPr id="42" name="מחבר חץ ישר 41"/>
            <p:cNvCxnSpPr>
              <a:endCxn id="41" idx="1"/>
            </p:cNvCxnSpPr>
            <p:nvPr/>
          </p:nvCxnSpPr>
          <p:spPr>
            <a:xfrm flipV="1">
              <a:off x="6802560" y="4363868"/>
              <a:ext cx="494613" cy="151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קבוצה 57"/>
          <p:cNvGrpSpPr/>
          <p:nvPr/>
        </p:nvGrpSpPr>
        <p:grpSpPr>
          <a:xfrm>
            <a:off x="4554029" y="4782990"/>
            <a:ext cx="838226" cy="500743"/>
            <a:chOff x="5574786" y="4794950"/>
            <a:chExt cx="838226" cy="500743"/>
          </a:xfrm>
        </p:grpSpPr>
        <p:sp>
          <p:nvSpPr>
            <p:cNvPr id="40" name="מלבן 39"/>
            <p:cNvSpPr/>
            <p:nvPr/>
          </p:nvSpPr>
          <p:spPr>
            <a:xfrm>
              <a:off x="5861849" y="4794950"/>
              <a:ext cx="551163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4</a:t>
              </a:r>
              <a:endParaRPr lang="he-IL" dirty="0"/>
            </a:p>
          </p:txBody>
        </p:sp>
        <p:cxnSp>
          <p:nvCxnSpPr>
            <p:cNvPr id="44" name="מחבר חץ ישר 43"/>
            <p:cNvCxnSpPr/>
            <p:nvPr/>
          </p:nvCxnSpPr>
          <p:spPr>
            <a:xfrm>
              <a:off x="5574786" y="5024178"/>
              <a:ext cx="287063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קבוצה 56"/>
          <p:cNvGrpSpPr/>
          <p:nvPr/>
        </p:nvGrpSpPr>
        <p:grpSpPr>
          <a:xfrm>
            <a:off x="3234052" y="4775087"/>
            <a:ext cx="838226" cy="500743"/>
            <a:chOff x="4242812" y="4815045"/>
            <a:chExt cx="838226" cy="500743"/>
          </a:xfrm>
        </p:grpSpPr>
        <p:sp>
          <p:nvSpPr>
            <p:cNvPr id="45" name="מלבן 44"/>
            <p:cNvSpPr/>
            <p:nvPr/>
          </p:nvSpPr>
          <p:spPr>
            <a:xfrm>
              <a:off x="4242812" y="4815045"/>
              <a:ext cx="551163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8</a:t>
              </a:r>
              <a:endParaRPr lang="he-IL" dirty="0"/>
            </a:p>
          </p:txBody>
        </p:sp>
        <p:cxnSp>
          <p:nvCxnSpPr>
            <p:cNvPr id="46" name="מחבר חץ ישר 45"/>
            <p:cNvCxnSpPr>
              <a:stCxn id="45" idx="3"/>
            </p:cNvCxnSpPr>
            <p:nvPr/>
          </p:nvCxnSpPr>
          <p:spPr>
            <a:xfrm>
              <a:off x="4793975" y="5065417"/>
              <a:ext cx="287063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קבוצה 72"/>
          <p:cNvGrpSpPr/>
          <p:nvPr/>
        </p:nvGrpSpPr>
        <p:grpSpPr>
          <a:xfrm>
            <a:off x="3724116" y="4782990"/>
            <a:ext cx="1082251" cy="1277599"/>
            <a:chOff x="2400577" y="4815045"/>
            <a:chExt cx="1082251" cy="1277599"/>
          </a:xfrm>
        </p:grpSpPr>
        <p:sp>
          <p:nvSpPr>
            <p:cNvPr id="43" name="מלבן 42"/>
            <p:cNvSpPr/>
            <p:nvPr/>
          </p:nvSpPr>
          <p:spPr>
            <a:xfrm>
              <a:off x="2697397" y="4815045"/>
              <a:ext cx="551163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6</a:t>
              </a:r>
              <a:endParaRPr lang="he-IL" dirty="0"/>
            </a:p>
          </p:txBody>
        </p:sp>
        <p:grpSp>
          <p:nvGrpSpPr>
            <p:cNvPr id="70" name="קבוצה 69"/>
            <p:cNvGrpSpPr/>
            <p:nvPr/>
          </p:nvGrpSpPr>
          <p:grpSpPr>
            <a:xfrm>
              <a:off x="2400577" y="5256837"/>
              <a:ext cx="1082251" cy="835807"/>
              <a:chOff x="7661253" y="4080681"/>
              <a:chExt cx="1082251" cy="835807"/>
            </a:xfrm>
          </p:grpSpPr>
          <p:sp>
            <p:nvSpPr>
              <p:cNvPr id="71" name="אליפסה 70"/>
              <p:cNvSpPr/>
              <p:nvPr/>
            </p:nvSpPr>
            <p:spPr>
              <a:xfrm>
                <a:off x="7661253" y="4412453"/>
                <a:ext cx="1082251" cy="5040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1" anchor="ctr"/>
              <a:lstStyle/>
              <a:p>
                <a:pPr algn="ctr"/>
                <a:r>
                  <a:rPr lang="en-US" sz="2000" b="1" dirty="0" smtClean="0"/>
                  <a:t>place</a:t>
                </a:r>
                <a:endParaRPr lang="he-IL" sz="2000" b="1" dirty="0"/>
              </a:p>
            </p:txBody>
          </p:sp>
          <p:cxnSp>
            <p:nvCxnSpPr>
              <p:cNvPr id="72" name="מחבר חץ ישר 71"/>
              <p:cNvCxnSpPr>
                <a:stCxn id="71" idx="0"/>
              </p:cNvCxnSpPr>
              <p:nvPr/>
            </p:nvCxnSpPr>
            <p:spPr>
              <a:xfrm flipH="1" flipV="1">
                <a:off x="8202378" y="4080681"/>
                <a:ext cx="1" cy="3317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חץ ימינה 73"/>
          <p:cNvSpPr/>
          <p:nvPr/>
        </p:nvSpPr>
        <p:spPr>
          <a:xfrm>
            <a:off x="19816" y="1364516"/>
            <a:ext cx="731298" cy="60558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חץ ימינה 75"/>
          <p:cNvSpPr/>
          <p:nvPr/>
        </p:nvSpPr>
        <p:spPr>
          <a:xfrm>
            <a:off x="30418" y="1951209"/>
            <a:ext cx="478972" cy="22850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חץ ימינה 76"/>
          <p:cNvSpPr/>
          <p:nvPr/>
        </p:nvSpPr>
        <p:spPr>
          <a:xfrm>
            <a:off x="161047" y="2440749"/>
            <a:ext cx="478972" cy="22850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חץ ימינה 77"/>
          <p:cNvSpPr/>
          <p:nvPr/>
        </p:nvSpPr>
        <p:spPr>
          <a:xfrm>
            <a:off x="213025" y="2753109"/>
            <a:ext cx="1076178" cy="28463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9" name="חץ ימינה 78"/>
          <p:cNvSpPr/>
          <p:nvPr/>
        </p:nvSpPr>
        <p:spPr>
          <a:xfrm>
            <a:off x="245894" y="3282034"/>
            <a:ext cx="836692" cy="27993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חץ ימינה 79"/>
          <p:cNvSpPr/>
          <p:nvPr/>
        </p:nvSpPr>
        <p:spPr>
          <a:xfrm>
            <a:off x="30418" y="3578059"/>
            <a:ext cx="478972" cy="22850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חץ ימינה 80"/>
          <p:cNvSpPr/>
          <p:nvPr/>
        </p:nvSpPr>
        <p:spPr>
          <a:xfrm>
            <a:off x="6408" y="4069999"/>
            <a:ext cx="478972" cy="22850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90" name="קבוצה 89"/>
          <p:cNvGrpSpPr/>
          <p:nvPr/>
        </p:nvGrpSpPr>
        <p:grpSpPr>
          <a:xfrm>
            <a:off x="1956347" y="4804498"/>
            <a:ext cx="1323282" cy="520837"/>
            <a:chOff x="2674960" y="4775615"/>
            <a:chExt cx="1323282" cy="520837"/>
          </a:xfrm>
        </p:grpSpPr>
        <p:sp>
          <p:nvSpPr>
            <p:cNvPr id="91" name="אליפסה 90"/>
            <p:cNvSpPr/>
            <p:nvPr/>
          </p:nvSpPr>
          <p:spPr>
            <a:xfrm>
              <a:off x="2674960" y="4775615"/>
              <a:ext cx="938617" cy="520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dirty="0" err="1" smtClean="0"/>
                <a:t>newC</a:t>
              </a:r>
              <a:endParaRPr lang="he-IL" dirty="0"/>
            </a:p>
          </p:txBody>
        </p:sp>
        <p:cxnSp>
          <p:nvCxnSpPr>
            <p:cNvPr id="92" name="מחבר חץ ישר 91"/>
            <p:cNvCxnSpPr>
              <a:stCxn id="91" idx="6"/>
            </p:cNvCxnSpPr>
            <p:nvPr/>
          </p:nvCxnSpPr>
          <p:spPr>
            <a:xfrm>
              <a:off x="3613577" y="5036034"/>
              <a:ext cx="384665" cy="1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קבוצה 92"/>
          <p:cNvGrpSpPr/>
          <p:nvPr/>
        </p:nvGrpSpPr>
        <p:grpSpPr>
          <a:xfrm>
            <a:off x="4532473" y="4759899"/>
            <a:ext cx="919547" cy="489864"/>
            <a:chOff x="6802560" y="4192358"/>
            <a:chExt cx="965553" cy="343029"/>
          </a:xfrm>
        </p:grpSpPr>
        <p:sp>
          <p:nvSpPr>
            <p:cNvPr id="94" name="מלבן 93"/>
            <p:cNvSpPr/>
            <p:nvPr/>
          </p:nvSpPr>
          <p:spPr>
            <a:xfrm>
              <a:off x="7297173" y="4192358"/>
              <a:ext cx="470940" cy="3430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</a:t>
              </a:r>
              <a:endParaRPr lang="he-IL" dirty="0"/>
            </a:p>
          </p:txBody>
        </p:sp>
        <p:cxnSp>
          <p:nvCxnSpPr>
            <p:cNvPr id="95" name="מחבר חץ ישר 94"/>
            <p:cNvCxnSpPr>
              <a:endCxn id="94" idx="1"/>
            </p:cNvCxnSpPr>
            <p:nvPr/>
          </p:nvCxnSpPr>
          <p:spPr>
            <a:xfrm flipV="1">
              <a:off x="6802560" y="4363868"/>
              <a:ext cx="494613" cy="151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קבוצה 55"/>
          <p:cNvGrpSpPr/>
          <p:nvPr/>
        </p:nvGrpSpPr>
        <p:grpSpPr>
          <a:xfrm>
            <a:off x="2421897" y="4807341"/>
            <a:ext cx="838227" cy="500743"/>
            <a:chOff x="3416065" y="4794951"/>
            <a:chExt cx="838227" cy="500743"/>
          </a:xfrm>
        </p:grpSpPr>
        <p:sp>
          <p:nvSpPr>
            <p:cNvPr id="47" name="מלבן 46"/>
            <p:cNvSpPr/>
            <p:nvPr/>
          </p:nvSpPr>
          <p:spPr>
            <a:xfrm>
              <a:off x="3416065" y="4794951"/>
              <a:ext cx="551163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12</a:t>
              </a:r>
              <a:endParaRPr lang="he-IL" dirty="0"/>
            </a:p>
          </p:txBody>
        </p:sp>
        <p:cxnSp>
          <p:nvCxnSpPr>
            <p:cNvPr id="48" name="מחבר חץ ישר 47"/>
            <p:cNvCxnSpPr>
              <a:stCxn id="47" idx="3"/>
            </p:cNvCxnSpPr>
            <p:nvPr/>
          </p:nvCxnSpPr>
          <p:spPr>
            <a:xfrm>
              <a:off x="3967229" y="5045323"/>
              <a:ext cx="287063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קבוצה 86"/>
          <p:cNvGrpSpPr/>
          <p:nvPr/>
        </p:nvGrpSpPr>
        <p:grpSpPr>
          <a:xfrm>
            <a:off x="1140722" y="4779555"/>
            <a:ext cx="1323282" cy="520837"/>
            <a:chOff x="2674960" y="4775615"/>
            <a:chExt cx="1323282" cy="520837"/>
          </a:xfrm>
        </p:grpSpPr>
        <p:sp>
          <p:nvSpPr>
            <p:cNvPr id="88" name="אליפסה 87"/>
            <p:cNvSpPr/>
            <p:nvPr/>
          </p:nvSpPr>
          <p:spPr>
            <a:xfrm>
              <a:off x="2674960" y="4775615"/>
              <a:ext cx="938617" cy="520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dirty="0" err="1" smtClean="0"/>
                <a:t>newC</a:t>
              </a:r>
              <a:endParaRPr lang="he-IL" dirty="0"/>
            </a:p>
          </p:txBody>
        </p:sp>
        <p:cxnSp>
          <p:nvCxnSpPr>
            <p:cNvPr id="89" name="מחבר חץ ישר 88"/>
            <p:cNvCxnSpPr>
              <a:stCxn id="88" idx="6"/>
            </p:cNvCxnSpPr>
            <p:nvPr/>
          </p:nvCxnSpPr>
          <p:spPr>
            <a:xfrm>
              <a:off x="3613577" y="5036034"/>
              <a:ext cx="384665" cy="1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קבוצה 54"/>
          <p:cNvGrpSpPr/>
          <p:nvPr/>
        </p:nvGrpSpPr>
        <p:grpSpPr>
          <a:xfrm>
            <a:off x="1623706" y="4843428"/>
            <a:ext cx="838227" cy="500743"/>
            <a:chOff x="2646739" y="4784904"/>
            <a:chExt cx="838227" cy="500743"/>
          </a:xfrm>
        </p:grpSpPr>
        <p:sp>
          <p:nvSpPr>
            <p:cNvPr id="38" name="מלבן 37"/>
            <p:cNvSpPr/>
            <p:nvPr/>
          </p:nvSpPr>
          <p:spPr>
            <a:xfrm>
              <a:off x="2646739" y="4784904"/>
              <a:ext cx="551163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10</a:t>
              </a:r>
              <a:endParaRPr lang="he-IL" dirty="0"/>
            </a:p>
          </p:txBody>
        </p:sp>
        <p:cxnSp>
          <p:nvCxnSpPr>
            <p:cNvPr id="39" name="מחבר חץ ישר 38"/>
            <p:cNvCxnSpPr>
              <a:stCxn id="38" idx="3"/>
            </p:cNvCxnSpPr>
            <p:nvPr/>
          </p:nvCxnSpPr>
          <p:spPr>
            <a:xfrm>
              <a:off x="3197903" y="5035276"/>
              <a:ext cx="287063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קבוצה 83"/>
          <p:cNvGrpSpPr/>
          <p:nvPr/>
        </p:nvGrpSpPr>
        <p:grpSpPr>
          <a:xfrm>
            <a:off x="346138" y="4833380"/>
            <a:ext cx="1323282" cy="520837"/>
            <a:chOff x="2674960" y="4775615"/>
            <a:chExt cx="1323282" cy="520837"/>
          </a:xfrm>
        </p:grpSpPr>
        <p:sp>
          <p:nvSpPr>
            <p:cNvPr id="85" name="אליפסה 84"/>
            <p:cNvSpPr/>
            <p:nvPr/>
          </p:nvSpPr>
          <p:spPr>
            <a:xfrm>
              <a:off x="2674960" y="4775615"/>
              <a:ext cx="938617" cy="520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dirty="0" err="1" smtClean="0"/>
                <a:t>newC</a:t>
              </a:r>
              <a:endParaRPr lang="he-IL" dirty="0"/>
            </a:p>
          </p:txBody>
        </p:sp>
        <p:cxnSp>
          <p:nvCxnSpPr>
            <p:cNvPr id="86" name="מחבר חץ ישר 85"/>
            <p:cNvCxnSpPr>
              <a:stCxn id="85" idx="6"/>
            </p:cNvCxnSpPr>
            <p:nvPr/>
          </p:nvCxnSpPr>
          <p:spPr>
            <a:xfrm>
              <a:off x="3613577" y="5036034"/>
              <a:ext cx="384665" cy="1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הסבר אליפטי 95"/>
          <p:cNvSpPr/>
          <p:nvPr/>
        </p:nvSpPr>
        <p:spPr>
          <a:xfrm>
            <a:off x="4640183" y="1364516"/>
            <a:ext cx="7341687" cy="3798373"/>
          </a:xfrm>
          <a:prstGeom prst="wedgeEllipseCallout">
            <a:avLst>
              <a:gd name="adj1" fmla="val -22854"/>
              <a:gd name="adj2" fmla="val 50989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 smtClean="0"/>
              <a:t>סיבוכיות זמן ריצה של שתי הפעולות :  עוברות על כל השרשרת – </a:t>
            </a:r>
            <a:r>
              <a:rPr lang="en-US" sz="2400" b="1" dirty="0" smtClean="0"/>
              <a:t>n</a:t>
            </a:r>
            <a:r>
              <a:rPr lang="he-IL" sz="2400" b="1" dirty="0" smtClean="0"/>
              <a:t> חוליות , </a:t>
            </a:r>
            <a:r>
              <a:rPr lang="en-US" sz="2400" b="1" dirty="0" smtClean="0"/>
              <a:t>O(n)</a:t>
            </a:r>
            <a:r>
              <a:rPr lang="he-IL" sz="2400" b="1" dirty="0" smtClean="0"/>
              <a:t>  .</a:t>
            </a:r>
          </a:p>
          <a:p>
            <a:pPr algn="ctr"/>
            <a:r>
              <a:rPr lang="he-IL" sz="2400" b="1" dirty="0" smtClean="0"/>
              <a:t>בפעולה הראשונה יש שתי לולאות אחת אחרי </a:t>
            </a:r>
            <a:r>
              <a:rPr lang="he-IL" sz="2400" b="1" dirty="0" err="1" smtClean="0"/>
              <a:t>השניה</a:t>
            </a:r>
            <a:r>
              <a:rPr lang="he-IL" sz="2400" b="1" dirty="0" smtClean="0"/>
              <a:t> ,</a:t>
            </a:r>
            <a:r>
              <a:rPr lang="en-US" sz="2400" b="1" dirty="0" smtClean="0"/>
              <a:t>2n</a:t>
            </a:r>
            <a:r>
              <a:rPr lang="he-IL" sz="2400" b="1" dirty="0" smtClean="0"/>
              <a:t> , אך מקדמים לא משפיעים על הסיבוכיות </a:t>
            </a:r>
            <a:endParaRPr lang="he-IL" sz="2400" b="1" dirty="0"/>
          </a:p>
        </p:txBody>
      </p:sp>
      <p:sp>
        <p:nvSpPr>
          <p:cNvPr id="97" name="לחצן פעולה: התחלה 96">
            <a:hlinkClick r:id="" action="ppaction://hlinkshowjump?jump=nextslide" highlightClick="1"/>
          </p:cNvPr>
          <p:cNvSpPr/>
          <p:nvPr/>
        </p:nvSpPr>
        <p:spPr>
          <a:xfrm>
            <a:off x="69778" y="6060589"/>
            <a:ext cx="631374" cy="468085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607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6" grpId="0" animBg="1"/>
      <p:bldP spid="76" grpId="1" animBg="1"/>
      <p:bldP spid="76" grpId="2" animBg="1"/>
      <p:bldP spid="76" grpId="3" animBg="1"/>
      <p:bldP spid="76" grpId="4" animBg="1"/>
      <p:bldP spid="76" grpId="5" animBg="1"/>
      <p:bldP spid="76" grpId="6" animBg="1"/>
      <p:bldP spid="76" grpId="7" animBg="1"/>
      <p:bldP spid="76" grpId="8" animBg="1"/>
      <p:bldP spid="76" grpId="9" animBg="1"/>
      <p:bldP spid="76" grpId="10" animBg="1"/>
      <p:bldP spid="76" grpId="11" animBg="1"/>
      <p:bldP spid="77" grpId="0" animBg="1"/>
      <p:bldP spid="77" grpId="1" animBg="1"/>
      <p:bldP spid="77" grpId="2" animBg="1"/>
      <p:bldP spid="77" grpId="3" animBg="1"/>
      <p:bldP spid="77" grpId="4" animBg="1"/>
      <p:bldP spid="77" grpId="5" animBg="1"/>
      <p:bldP spid="77" grpId="6" animBg="1"/>
      <p:bldP spid="77" grpId="7" animBg="1"/>
      <p:bldP spid="77" grpId="8" animBg="1"/>
      <p:bldP spid="77" grpId="9" animBg="1"/>
      <p:bldP spid="78" grpId="0" animBg="1"/>
      <p:bldP spid="78" grpId="1" animBg="1"/>
      <p:bldP spid="78" grpId="2" animBg="1"/>
      <p:bldP spid="78" grpId="3" animBg="1"/>
      <p:bldP spid="78" grpId="4" animBg="1"/>
      <p:bldP spid="78" grpId="5" animBg="1"/>
      <p:bldP spid="79" grpId="0" animBg="1"/>
      <p:bldP spid="79" grpId="1" animBg="1"/>
      <p:bldP spid="79" grpId="2" animBg="1"/>
      <p:bldP spid="79" grpId="3" animBg="1"/>
      <p:bldP spid="79" grpId="4" animBg="1"/>
      <p:bldP spid="80" grpId="0" animBg="1"/>
      <p:bldP spid="80" grpId="1" animBg="1"/>
      <p:bldP spid="80" grpId="2" animBg="1"/>
      <p:bldP spid="80" grpId="3" animBg="1"/>
      <p:bldP spid="80" grpId="4" animBg="1"/>
      <p:bldP spid="80" grpId="5" animBg="1"/>
      <p:bldP spid="80" grpId="6" animBg="1"/>
      <p:bldP spid="80" grpId="7" animBg="1"/>
      <p:bldP spid="80" grpId="8" animBg="1"/>
      <p:bldP spid="81" grpId="0" animBg="1"/>
      <p:bldP spid="81" grpId="1" animBg="1"/>
      <p:bldP spid="81" grpId="2" animBg="1"/>
      <p:bldP spid="9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מציאת תת רשימה לפי תנאים </a:t>
            </a:r>
            <a:endParaRPr lang="he-IL" dirty="0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424768" y="836250"/>
            <a:ext cx="1129823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52413" algn="l"/>
                <a:tab pos="504825" algn="l"/>
                <a:tab pos="755650" algn="l"/>
                <a:tab pos="1008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52413" algn="l"/>
                <a:tab pos="504825" algn="l"/>
                <a:tab pos="755650" algn="l"/>
                <a:tab pos="1008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52413" algn="l"/>
                <a:tab pos="504825" algn="l"/>
                <a:tab pos="755650" algn="l"/>
                <a:tab pos="1008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52413" algn="l"/>
                <a:tab pos="504825" algn="l"/>
                <a:tab pos="755650" algn="l"/>
                <a:tab pos="1008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52413" algn="l"/>
                <a:tab pos="504825" algn="l"/>
                <a:tab pos="755650" algn="l"/>
                <a:tab pos="1008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52413" algn="l"/>
                <a:tab pos="504825" algn="l"/>
                <a:tab pos="755650" algn="l"/>
                <a:tab pos="1008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52413" algn="l"/>
                <a:tab pos="504825" algn="l"/>
                <a:tab pos="755650" algn="l"/>
                <a:tab pos="1008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52413" algn="l"/>
                <a:tab pos="504825" algn="l"/>
                <a:tab pos="755650" algn="l"/>
                <a:tab pos="1008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52413" algn="l"/>
                <a:tab pos="504825" algn="l"/>
                <a:tab pos="755650" algn="l"/>
                <a:tab pos="10080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52413" algn="l"/>
                <a:tab pos="504825" algn="l"/>
                <a:tab pos="755650" algn="l"/>
                <a:tab pos="1008063" algn="l"/>
              </a:tabLst>
            </a:pP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א.  כתוב פעולה שמקבלת שרשרת חוליות שמכילה איברים שלמים חיוביים  ומספר שלם </a:t>
            </a:r>
            <a:r>
              <a:rPr kumimoji="0" lang="en-US" altLang="he-I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num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. על הפעולה להחזיר   את תת- הרשימה שאורכה </a:t>
            </a:r>
            <a:r>
              <a:rPr kumimoji="0" lang="en-US" altLang="he-I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num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וסכום האיברים בה הוא מקסימאלי.</a:t>
            </a:r>
            <a:endParaRPr kumimoji="0" lang="en-US" altLang="he-I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2413" algn="l"/>
                <a:tab pos="504825" algn="l"/>
                <a:tab pos="755650" algn="l"/>
                <a:tab pos="1008063" algn="l"/>
              </a:tabLst>
            </a:pP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(בתת רשימה הכוונה לאיברים הנמצאים ברצף ברשימה )</a:t>
            </a:r>
            <a:endParaRPr kumimoji="0" lang="en-US" altLang="he-I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2413" algn="l"/>
                <a:tab pos="504825" algn="l"/>
                <a:tab pos="755650" algn="l"/>
                <a:tab pos="1008063" algn="l"/>
              </a:tabLst>
            </a:pP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לדוגמא: </a:t>
            </a:r>
            <a:endParaRPr kumimoji="0" lang="en-US" altLang="he-I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2413" algn="l"/>
                <a:tab pos="504825" algn="l"/>
                <a:tab pos="755650" algn="l"/>
                <a:tab pos="1008063" algn="l"/>
              </a:tabLst>
            </a:pP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אם </a:t>
            </a:r>
            <a:r>
              <a:rPr kumimoji="0" lang="en-US" altLang="he-IL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num</a:t>
            </a:r>
            <a:r>
              <a:rPr kumimoji="0" lang="en-US" altLang="he-I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=3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והרשימה היא: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2413" algn="l"/>
                <a:tab pos="504825" algn="l"/>
                <a:tab pos="755650" algn="l"/>
                <a:tab pos="1008063" algn="l"/>
              </a:tabLst>
            </a:pPr>
            <a:endParaRPr lang="he-IL" altLang="he-IL" sz="2400" dirty="0" smtClean="0">
              <a:latin typeface="+mn-lt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2413" algn="l"/>
                <a:tab pos="504825" algn="l"/>
                <a:tab pos="755650" algn="l"/>
                <a:tab pos="1008063" algn="l"/>
              </a:tabLst>
            </a:pPr>
            <a:endParaRPr lang="he-IL" altLang="he-IL" sz="2400" dirty="0" smtClean="0">
              <a:latin typeface="+mn-lt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2413" algn="l"/>
                <a:tab pos="504825" algn="l"/>
                <a:tab pos="755650" algn="l"/>
                <a:tab pos="1008063" algn="l"/>
              </a:tabLst>
            </a:pPr>
            <a:r>
              <a:rPr lang="he-IL" altLang="he-IL" sz="2400" dirty="0" smtClean="0">
                <a:latin typeface="+mn-lt"/>
              </a:rPr>
              <a:t>תוחזר תת רשימה 9-5-6 שסכומה הוא המקסימלי .</a:t>
            </a:r>
            <a:endParaRPr lang="he-IL" altLang="he-IL" sz="2400" dirty="0">
              <a:latin typeface="+mn-lt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2413" algn="l"/>
                <a:tab pos="504825" algn="l"/>
                <a:tab pos="755650" algn="l"/>
                <a:tab pos="1008063" algn="l"/>
              </a:tabLst>
            </a:pPr>
            <a:endParaRPr kumimoji="0" lang="he-IL" altLang="he-I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2413" algn="l"/>
                <a:tab pos="504825" algn="l"/>
                <a:tab pos="755650" algn="l"/>
                <a:tab pos="1008063" algn="l"/>
              </a:tabLst>
            </a:pPr>
            <a:r>
              <a:rPr lang="he-IL" altLang="he-IL" sz="2400" dirty="0" smtClean="0">
                <a:latin typeface="+mn-lt"/>
              </a:rPr>
              <a:t>ב. מהי סיבוכיות זמן ריצה של הפעולה?   יש להסביר את התשובה. </a:t>
            </a:r>
            <a:endParaRPr kumimoji="0" lang="en-US" altLang="he-I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2413" algn="l"/>
                <a:tab pos="504825" algn="l"/>
                <a:tab pos="755650" algn="l"/>
                <a:tab pos="1008063" algn="l"/>
              </a:tabLst>
            </a:pPr>
            <a:endParaRPr kumimoji="0" lang="en-US" altLang="he-I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29" name="קבוצה 28"/>
          <p:cNvGrpSpPr/>
          <p:nvPr/>
        </p:nvGrpSpPr>
        <p:grpSpPr>
          <a:xfrm>
            <a:off x="491538" y="3137277"/>
            <a:ext cx="5497288" cy="530884"/>
            <a:chOff x="664020" y="3403077"/>
            <a:chExt cx="5497288" cy="530884"/>
          </a:xfrm>
        </p:grpSpPr>
        <p:sp>
          <p:nvSpPr>
            <p:cNvPr id="30" name="מלבן 29"/>
            <p:cNvSpPr/>
            <p:nvPr/>
          </p:nvSpPr>
          <p:spPr>
            <a:xfrm>
              <a:off x="1752594" y="3403077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8</a:t>
              </a:r>
              <a:endParaRPr lang="he-IL" dirty="0"/>
            </a:p>
          </p:txBody>
        </p:sp>
        <p:cxnSp>
          <p:nvCxnSpPr>
            <p:cNvPr id="31" name="מחבר חץ ישר 30"/>
            <p:cNvCxnSpPr>
              <a:stCxn id="30" idx="3"/>
            </p:cNvCxnSpPr>
            <p:nvPr/>
          </p:nvCxnSpPr>
          <p:spPr>
            <a:xfrm>
              <a:off x="2275109" y="3653449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מלבן 31"/>
            <p:cNvSpPr/>
            <p:nvPr/>
          </p:nvSpPr>
          <p:spPr>
            <a:xfrm>
              <a:off x="4800589" y="3413123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</a:t>
              </a:r>
              <a:endParaRPr lang="he-IL" dirty="0"/>
            </a:p>
          </p:txBody>
        </p:sp>
        <p:sp>
          <p:nvSpPr>
            <p:cNvPr id="33" name="מלבן 32"/>
            <p:cNvSpPr/>
            <p:nvPr/>
          </p:nvSpPr>
          <p:spPr>
            <a:xfrm>
              <a:off x="5638793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8</a:t>
              </a:r>
              <a:endParaRPr lang="he-IL" dirty="0"/>
            </a:p>
          </p:txBody>
        </p:sp>
        <p:cxnSp>
          <p:nvCxnSpPr>
            <p:cNvPr id="34" name="מחבר חץ ישר 33"/>
            <p:cNvCxnSpPr>
              <a:stCxn id="32" idx="3"/>
              <a:endCxn id="33" idx="1"/>
            </p:cNvCxnSpPr>
            <p:nvPr/>
          </p:nvCxnSpPr>
          <p:spPr>
            <a:xfrm>
              <a:off x="5323104" y="3663495"/>
              <a:ext cx="315689" cy="200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מלבן 34"/>
            <p:cNvSpPr/>
            <p:nvPr/>
          </p:nvSpPr>
          <p:spPr>
            <a:xfrm>
              <a:off x="4060363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6</a:t>
              </a:r>
              <a:endParaRPr lang="he-IL" dirty="0"/>
            </a:p>
          </p:txBody>
        </p:sp>
        <p:cxnSp>
          <p:nvCxnSpPr>
            <p:cNvPr id="36" name="מחבר חץ ישר 35"/>
            <p:cNvCxnSpPr>
              <a:stCxn id="35" idx="3"/>
            </p:cNvCxnSpPr>
            <p:nvPr/>
          </p:nvCxnSpPr>
          <p:spPr>
            <a:xfrm>
              <a:off x="4582878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מלבן 36"/>
            <p:cNvSpPr/>
            <p:nvPr/>
          </p:nvSpPr>
          <p:spPr>
            <a:xfrm>
              <a:off x="3254829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9</a:t>
              </a:r>
              <a:endParaRPr lang="he-IL" dirty="0"/>
            </a:p>
          </p:txBody>
        </p:sp>
        <p:cxnSp>
          <p:nvCxnSpPr>
            <p:cNvPr id="38" name="מחבר חץ ישר 37"/>
            <p:cNvCxnSpPr>
              <a:stCxn id="37" idx="3"/>
            </p:cNvCxnSpPr>
            <p:nvPr/>
          </p:nvCxnSpPr>
          <p:spPr>
            <a:xfrm>
              <a:off x="3777344" y="3683590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מלבן 38"/>
            <p:cNvSpPr/>
            <p:nvPr/>
          </p:nvSpPr>
          <p:spPr>
            <a:xfrm>
              <a:off x="2481932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</a:t>
              </a:r>
              <a:endParaRPr lang="he-IL" dirty="0"/>
            </a:p>
          </p:txBody>
        </p:sp>
        <p:cxnSp>
          <p:nvCxnSpPr>
            <p:cNvPr id="40" name="מחבר חץ ישר 39"/>
            <p:cNvCxnSpPr>
              <a:stCxn id="39" idx="3"/>
            </p:cNvCxnSpPr>
            <p:nvPr/>
          </p:nvCxnSpPr>
          <p:spPr>
            <a:xfrm>
              <a:off x="3004447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אליפסה 40"/>
            <p:cNvSpPr/>
            <p:nvPr/>
          </p:nvSpPr>
          <p:spPr>
            <a:xfrm>
              <a:off x="664020" y="3403916"/>
              <a:ext cx="751114" cy="520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lst</a:t>
              </a:r>
              <a:endParaRPr lang="he-IL" dirty="0"/>
            </a:p>
          </p:txBody>
        </p:sp>
        <p:cxnSp>
          <p:nvCxnSpPr>
            <p:cNvPr id="42" name="מחבר חץ ישר 41"/>
            <p:cNvCxnSpPr>
              <a:stCxn id="41" idx="6"/>
              <a:endCxn id="30" idx="1"/>
            </p:cNvCxnSpPr>
            <p:nvPr/>
          </p:nvCxnSpPr>
          <p:spPr>
            <a:xfrm flipV="1">
              <a:off x="1415134" y="3653449"/>
              <a:ext cx="337460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קבוצה 42"/>
          <p:cNvGrpSpPr/>
          <p:nvPr/>
        </p:nvGrpSpPr>
        <p:grpSpPr>
          <a:xfrm>
            <a:off x="5928110" y="3164271"/>
            <a:ext cx="4746174" cy="530884"/>
            <a:chOff x="1415134" y="3403077"/>
            <a:chExt cx="4746174" cy="530884"/>
          </a:xfrm>
        </p:grpSpPr>
        <p:sp>
          <p:nvSpPr>
            <p:cNvPr id="44" name="מלבן 43"/>
            <p:cNvSpPr/>
            <p:nvPr/>
          </p:nvSpPr>
          <p:spPr>
            <a:xfrm>
              <a:off x="1752594" y="3403077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1</a:t>
              </a:r>
              <a:endParaRPr lang="he-IL" dirty="0"/>
            </a:p>
          </p:txBody>
        </p:sp>
        <p:cxnSp>
          <p:nvCxnSpPr>
            <p:cNvPr id="45" name="מחבר חץ ישר 44"/>
            <p:cNvCxnSpPr>
              <a:stCxn id="44" idx="3"/>
            </p:cNvCxnSpPr>
            <p:nvPr/>
          </p:nvCxnSpPr>
          <p:spPr>
            <a:xfrm>
              <a:off x="2275109" y="3653449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מלבן 45"/>
            <p:cNvSpPr/>
            <p:nvPr/>
          </p:nvSpPr>
          <p:spPr>
            <a:xfrm>
              <a:off x="4800589" y="3413123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2</a:t>
              </a:r>
              <a:endParaRPr lang="he-IL" dirty="0"/>
            </a:p>
          </p:txBody>
        </p:sp>
        <p:sp>
          <p:nvSpPr>
            <p:cNvPr id="47" name="מלבן 46"/>
            <p:cNvSpPr/>
            <p:nvPr/>
          </p:nvSpPr>
          <p:spPr>
            <a:xfrm>
              <a:off x="5638793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4</a:t>
              </a:r>
              <a:endParaRPr lang="he-IL" dirty="0"/>
            </a:p>
          </p:txBody>
        </p:sp>
        <p:cxnSp>
          <p:nvCxnSpPr>
            <p:cNvPr id="48" name="מחבר חץ ישר 47"/>
            <p:cNvCxnSpPr>
              <a:stCxn id="46" idx="3"/>
              <a:endCxn id="47" idx="1"/>
            </p:cNvCxnSpPr>
            <p:nvPr/>
          </p:nvCxnSpPr>
          <p:spPr>
            <a:xfrm>
              <a:off x="5323104" y="3663495"/>
              <a:ext cx="315689" cy="200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מלבן 48"/>
            <p:cNvSpPr/>
            <p:nvPr/>
          </p:nvSpPr>
          <p:spPr>
            <a:xfrm>
              <a:off x="4103917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6</a:t>
              </a:r>
              <a:endParaRPr lang="he-IL" dirty="0"/>
            </a:p>
          </p:txBody>
        </p:sp>
        <p:cxnSp>
          <p:nvCxnSpPr>
            <p:cNvPr id="50" name="מחבר חץ ישר 49"/>
            <p:cNvCxnSpPr>
              <a:stCxn id="49" idx="3"/>
            </p:cNvCxnSpPr>
            <p:nvPr/>
          </p:nvCxnSpPr>
          <p:spPr>
            <a:xfrm>
              <a:off x="4626432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מלבן 50"/>
            <p:cNvSpPr/>
            <p:nvPr/>
          </p:nvSpPr>
          <p:spPr>
            <a:xfrm>
              <a:off x="3254829" y="3433218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5</a:t>
              </a:r>
              <a:endParaRPr lang="he-IL" dirty="0"/>
            </a:p>
          </p:txBody>
        </p:sp>
        <p:cxnSp>
          <p:nvCxnSpPr>
            <p:cNvPr id="52" name="מחבר חץ ישר 51"/>
            <p:cNvCxnSpPr>
              <a:stCxn id="51" idx="3"/>
            </p:cNvCxnSpPr>
            <p:nvPr/>
          </p:nvCxnSpPr>
          <p:spPr>
            <a:xfrm flipV="1">
              <a:off x="3777344" y="3674382"/>
              <a:ext cx="293907" cy="9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מלבן 52"/>
            <p:cNvSpPr/>
            <p:nvPr/>
          </p:nvSpPr>
          <p:spPr>
            <a:xfrm>
              <a:off x="2481932" y="3413124"/>
              <a:ext cx="522515" cy="500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he-IL" dirty="0" smtClean="0"/>
                <a:t>9</a:t>
              </a:r>
              <a:endParaRPr lang="he-IL" dirty="0"/>
            </a:p>
          </p:txBody>
        </p:sp>
        <p:cxnSp>
          <p:nvCxnSpPr>
            <p:cNvPr id="54" name="מחבר חץ ישר 53"/>
            <p:cNvCxnSpPr>
              <a:stCxn id="53" idx="3"/>
            </p:cNvCxnSpPr>
            <p:nvPr/>
          </p:nvCxnSpPr>
          <p:spPr>
            <a:xfrm>
              <a:off x="3004447" y="3663496"/>
              <a:ext cx="272142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מחבר חץ ישר 55"/>
            <p:cNvCxnSpPr>
              <a:endCxn id="44" idx="1"/>
            </p:cNvCxnSpPr>
            <p:nvPr/>
          </p:nvCxnSpPr>
          <p:spPr>
            <a:xfrm flipV="1">
              <a:off x="1415134" y="3653449"/>
              <a:ext cx="337460" cy="1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לחצן פעולה: התחלה 56">
            <a:hlinkClick r:id="" action="ppaction://hlinkshowjump?jump=nextslide" highlightClick="1"/>
          </p:cNvPr>
          <p:cNvSpPr/>
          <p:nvPr/>
        </p:nvSpPr>
        <p:spPr>
          <a:xfrm>
            <a:off x="109081" y="6041367"/>
            <a:ext cx="631374" cy="468085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667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מערכת שידורים">
      <a:dk1>
        <a:srgbClr val="002060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7030A0"/>
      </a:folHlink>
    </a:clrScheme>
    <a:fontScheme name="התאמה אישית 3">
      <a:majorFont>
        <a:latin typeface="Varela Round"/>
        <a:ea typeface=""/>
        <a:cs typeface="Varela Round"/>
      </a:majorFont>
      <a:minorFont>
        <a:latin typeface="Varela Round"/>
        <a:ea typeface=""/>
        <a:cs typeface="Varela Round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12118</TotalTime>
  <Words>2683</Words>
  <Application>Microsoft Office PowerPoint</Application>
  <PresentationFormat>מסך רחב</PresentationFormat>
  <Paragraphs>820</Paragraphs>
  <Slides>30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Times New Roman</vt:lpstr>
      <vt:lpstr>Varela Round</vt:lpstr>
      <vt:lpstr>Wingdings</vt:lpstr>
      <vt:lpstr>ערכת נושא Office</vt:lpstr>
      <vt:lpstr>מערכת שידורים לאומית</vt:lpstr>
      <vt:lpstr>שרשרת חוליות -5</vt:lpstr>
      <vt:lpstr>מה נלמד היום </vt:lpstr>
      <vt:lpstr>תרגיל 1 </vt:lpstr>
      <vt:lpstr>תרגיל 1 – ניתוח הבעיה </vt:lpstr>
      <vt:lpstr>מצגת של PowerPoint‏</vt:lpstr>
      <vt:lpstr>המשך</vt:lpstr>
      <vt:lpstr>מצגת של PowerPoint‏</vt:lpstr>
      <vt:lpstr>מציאת תת רשימה לפי תנאים </vt:lpstr>
      <vt:lpstr>ניתוח הבעיה: </vt:lpstr>
      <vt:lpstr>המשך</vt:lpstr>
      <vt:lpstr>מצגת של PowerPoint‏</vt:lpstr>
      <vt:lpstr>הפסקה</vt:lpstr>
      <vt:lpstr>תרגיל מטריצה דלילה</vt:lpstr>
      <vt:lpstr>Class Cell</vt:lpstr>
      <vt:lpstr>Class Matrix </vt:lpstr>
      <vt:lpstr>מצגת של PowerPoint‏</vt:lpstr>
      <vt:lpstr>בנית העצם ושרשרת החוליות </vt:lpstr>
      <vt:lpstr>איחזור המטריצה הדלילה</vt:lpstr>
      <vt:lpstr>חיפוש חוליה   </vt:lpstr>
      <vt:lpstr>מחיקת חוליה</vt:lpstr>
      <vt:lpstr>הוספת חוליה </vt:lpstr>
      <vt:lpstr>שינוי תוכן תא </vt:lpstr>
      <vt:lpstr>מיזוג שתי מטריצות דלילות </vt:lpstr>
      <vt:lpstr>מיזוג שתי מטריצות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Dita Ohev Zion</cp:lastModifiedBy>
  <cp:revision>246</cp:revision>
  <dcterms:created xsi:type="dcterms:W3CDTF">2020-03-15T19:13:03Z</dcterms:created>
  <dcterms:modified xsi:type="dcterms:W3CDTF">2020-08-23T00:15:30Z</dcterms:modified>
</cp:coreProperties>
</file>