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1" r:id="rId1"/>
  </p:sldMasterIdLst>
  <p:notesMasterIdLst>
    <p:notesMasterId r:id="rId39"/>
  </p:notesMasterIdLst>
  <p:sldIdLst>
    <p:sldId id="256" r:id="rId2"/>
    <p:sldId id="257" r:id="rId3"/>
    <p:sldId id="293" r:id="rId4"/>
    <p:sldId id="291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31" r:id="rId15"/>
    <p:sldId id="306" r:id="rId16"/>
    <p:sldId id="303" r:id="rId17"/>
    <p:sldId id="304" r:id="rId18"/>
    <p:sldId id="305" r:id="rId19"/>
    <p:sldId id="326" r:id="rId20"/>
    <p:sldId id="327" r:id="rId21"/>
    <p:sldId id="328" r:id="rId22"/>
    <p:sldId id="329" r:id="rId23"/>
    <p:sldId id="330" r:id="rId24"/>
    <p:sldId id="323" r:id="rId25"/>
    <p:sldId id="307" r:id="rId26"/>
    <p:sldId id="308" r:id="rId27"/>
    <p:sldId id="309" r:id="rId28"/>
    <p:sldId id="310" r:id="rId29"/>
    <p:sldId id="311" r:id="rId30"/>
    <p:sldId id="332" r:id="rId31"/>
    <p:sldId id="333" r:id="rId32"/>
    <p:sldId id="334" r:id="rId33"/>
    <p:sldId id="335" r:id="rId34"/>
    <p:sldId id="336" r:id="rId35"/>
    <p:sldId id="290" r:id="rId36"/>
    <p:sldId id="337" r:id="rId37"/>
    <p:sldId id="338" r:id="rId38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5" autoAdjust="0"/>
  </p:normalViewPr>
  <p:slideViewPr>
    <p:cSldViewPr>
      <p:cViewPr varScale="1">
        <p:scale>
          <a:sx n="44" d="100"/>
          <a:sy n="44" d="100"/>
        </p:scale>
        <p:origin x="126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36C70F-26B6-46A7-9BDE-BD0C28F62C1B}" type="datetimeFigureOut">
              <a:rPr lang="he-IL"/>
              <a:pPr>
                <a:defRPr/>
              </a:pPr>
              <a:t>ז'/ניסן/תשע"ז</a:t>
            </a:fld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  <a:endParaRPr lang="en-US" noProof="0" smtClean="0"/>
          </a:p>
          <a:p>
            <a:pPr lvl="1"/>
            <a:r>
              <a:rPr lang="he-IL" noProof="0" smtClean="0"/>
              <a:t>רמה שנייה</a:t>
            </a:r>
            <a:endParaRPr lang="en-US" noProof="0" smtClean="0"/>
          </a:p>
          <a:p>
            <a:pPr lvl="2"/>
            <a:r>
              <a:rPr lang="he-IL" noProof="0" smtClean="0"/>
              <a:t>רמה שלישית</a:t>
            </a:r>
            <a:endParaRPr lang="en-US" noProof="0" smtClean="0"/>
          </a:p>
          <a:p>
            <a:pPr lvl="3"/>
            <a:r>
              <a:rPr lang="he-IL" noProof="0" smtClean="0"/>
              <a:t>רמה רביעית</a:t>
            </a:r>
            <a:endParaRPr lang="en-US" noProof="0" smtClean="0"/>
          </a:p>
          <a:p>
            <a:pPr lvl="4"/>
            <a:r>
              <a:rPr lang="he-IL" noProof="0" smtClean="0"/>
              <a:t>רמה חמישית</a:t>
            </a:r>
            <a:endParaRPr lang="en-US" noProof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57B23D-1FE1-48EA-AA65-D18501CE18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39624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he-IL"/>
              <a:t>©</a:t>
            </a:r>
            <a:r>
              <a:rPr lang="en-US"/>
              <a:t>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CC3CFC-65F6-4767-9C95-2B8FCF08D6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6DDA1-0E16-4D49-AF83-4AB9250FD9D0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19772-8950-4C7F-AD3A-4F4095081C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7C1E-35D4-43C5-BB05-C838D2FBEF3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00A3F-E41A-4965-80CD-9466E58E920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71A6-F7C5-4BD8-9BC6-A8D4EC6F7D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FE7-39E5-4D10-8B00-3494571A98A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47325-BB1D-4AA4-B77C-B0AFB06EBABD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B503-02C6-48D8-B7D2-1AA0B171CF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0A2DE-D22F-4F26-A0D3-DEE486F7AAF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DF3AF-F82A-4141-B368-1C916ECCA3D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15200" y="6400800"/>
            <a:ext cx="1295400" cy="3079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1400" dirty="0">
                <a:latin typeface="Arial" pitchFamily="34" charset="0"/>
                <a:cs typeface="Arial" pitchFamily="34" charset="0"/>
              </a:rPr>
              <a:t>©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Keren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Kalif</a:t>
            </a:r>
            <a:endParaRPr lang="he-IL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755448-731C-43CA-9085-46637CFB900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F8FB-A39A-4B1F-ABFC-E54ADD513D94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EEFE3-1DAE-4941-BDA4-D695584C3A7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3DBD-4896-4699-A524-E64D72C0D04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6ECC9-E007-4972-9AF3-B7FF94E3EA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3E3C-0C70-4FCA-A1E1-0030F6EDD85F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40BE-3A79-4100-9EF0-1157105324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AB158-BB64-499F-B1DB-BF8B3AD24808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1C20-66EC-4F69-831F-E68AB6F5702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7712A-E8C3-424C-B986-C751AC69FC47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71544-F95B-4CB0-9B93-F83683EDD37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8F4C-0E0F-457D-80BE-5A139ADEE0C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6981-7FC6-4205-B154-6092E067EE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121DF-7FDC-4D15-A5E1-659F03B97246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C22FC-CB09-4E7F-9A1B-99056EC0EE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8300B0-9A07-4C4D-850E-672326B0759A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10AA939-FCAE-46A4-8D38-B6DBCBC74A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31" r:id="rId4"/>
    <p:sldLayoutId id="2147484332" r:id="rId5"/>
    <p:sldLayoutId id="2147484333" r:id="rId6"/>
    <p:sldLayoutId id="2147484334" r:id="rId7"/>
    <p:sldLayoutId id="2147484342" r:id="rId8"/>
    <p:sldLayoutId id="2147484343" r:id="rId9"/>
    <p:sldLayoutId id="2147484335" r:id="rId10"/>
    <p:sldLayoutId id="2147484336" r:id="rId11"/>
    <p:sldLayoutId id="2147484344" r:id="rId12"/>
    <p:sldLayoutId id="2147484345" r:id="rId13"/>
    <p:sldLayoutId id="2147484337" r:id="rId14"/>
    <p:sldLayoutId id="2147484338" r:id="rId15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הרצאה 01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הורשה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תכנות מכוון עצמים בשפת </a:t>
            </a:r>
            <a:r>
              <a:rPr dirty="0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76200" y="62626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7391400" cy="28067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לשימוש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8309" name="AutoShape 5"/>
          <p:cNvSpPr>
            <a:spLocks/>
          </p:cNvSpPr>
          <p:nvPr/>
        </p:nvSpPr>
        <p:spPr bwMode="auto">
          <a:xfrm>
            <a:off x="7239000" y="2286000"/>
            <a:ext cx="152400" cy="533400"/>
          </a:xfrm>
          <a:prstGeom prst="rightBrace">
            <a:avLst>
              <a:gd name="adj1" fmla="val 75007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8310" name="AutoShape 6"/>
          <p:cNvSpPr>
            <a:spLocks noChangeArrowheads="1"/>
          </p:cNvSpPr>
          <p:nvPr/>
        </p:nvSpPr>
        <p:spPr bwMode="auto">
          <a:xfrm>
            <a:off x="6096000" y="1447800"/>
            <a:ext cx="2590800" cy="609600"/>
          </a:xfrm>
          <a:prstGeom prst="wedgeRectCallout">
            <a:avLst>
              <a:gd name="adj1" fmla="val -6847"/>
              <a:gd name="adj2" fmla="val 83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</a:t>
            </a:r>
            <a:r>
              <a:rPr lang="en-US" b="1">
                <a:solidFill>
                  <a:schemeClr val="bg1"/>
                </a:solidFill>
              </a:rPr>
              <a:t>getName</a:t>
            </a:r>
            <a:r>
              <a:rPr lang="he-IL" b="1">
                <a:solidFill>
                  <a:schemeClr val="bg1"/>
                </a:solidFill>
              </a:rPr>
              <a:t> הממומשת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98311" name="AutoShape 7"/>
          <p:cNvSpPr>
            <a:spLocks noChangeArrowheads="1"/>
          </p:cNvSpPr>
          <p:nvPr/>
        </p:nvSpPr>
        <p:spPr bwMode="auto">
          <a:xfrm>
            <a:off x="6248400" y="3657600"/>
            <a:ext cx="2590800" cy="609600"/>
          </a:xfrm>
          <a:prstGeom prst="wedgeRectCallout">
            <a:avLst>
              <a:gd name="adj1" fmla="val -19102"/>
              <a:gd name="adj2" fmla="val -1088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הממומשת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98312" name="AutoShape 8"/>
          <p:cNvSpPr>
            <a:spLocks noChangeArrowheads="1"/>
          </p:cNvSpPr>
          <p:nvPr/>
        </p:nvSpPr>
        <p:spPr bwMode="auto">
          <a:xfrm>
            <a:off x="3505200" y="3657600"/>
            <a:ext cx="2590800" cy="609600"/>
          </a:xfrm>
          <a:prstGeom prst="wedgeRectCallout">
            <a:avLst>
              <a:gd name="adj1" fmla="val 52361"/>
              <a:gd name="adj2" fmla="val -630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הממומשת ב- </a:t>
            </a:r>
            <a:r>
              <a:rPr lang="en-US" b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9465" name="Text Box 11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953000"/>
            <a:ext cx="8489950" cy="119062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5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89616B1-7FA5-4A06-9795-72B6375616B3}" type="slidenum">
              <a:rPr lang="he-IL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98310" grpId="0" animBg="1"/>
      <p:bldP spid="98311" grpId="0" animBg="1"/>
      <p:bldP spid="983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מעבר בבנאים בהורשה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כאשר יוצרים אובייקט עוברים בבנאי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כאשר יוצרים אובייקט מטיפוס מחלקה שיש לה בסיס, צריך לעבור קודם בבנאי של הבסיס, כדי לבצע איתחול של חלק הבסיס, ורק לאחר מכן עוברים בבנאי של  המחלקה היורשת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he-IL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מבחינת התחביר, בבנאי של המחלקה היורשת יש לקרוא לאחד הבנאים של מחלקת הבסיס בצורה מפורשת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באם לא קראנו לאחד מבנאי הבסיס, הקומפיילר ינסה לעבור בבנאי שלא מקבל פרמטרים, ותתקבל שגיאת קומפילציה במידה ואינו קיים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ניתן במקום קריאה לבנאי הבסיס לקרוא לבנאי אחר במחלקה (באמצעות </a:t>
            </a:r>
            <a:r>
              <a:rPr lang="en-US" smtClean="0">
                <a:latin typeface="Arial" charset="0"/>
                <a:cs typeface="Arial" charset="0"/>
              </a:rPr>
              <a:t>this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בסופו של דבר, לפני כניסה לגוף הבנאי תבוצע הקריאה לאבא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2C720FA-CA14-48DD-B20C-0C07DE3895C6}" type="slidenum">
              <a:rPr lang="he-IL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352800"/>
            <a:ext cx="7693025" cy="19050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קריאה לבנאי הבסיס - תחביר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9334" name="AutoShape 6"/>
          <p:cNvSpPr>
            <a:spLocks noChangeArrowheads="1"/>
          </p:cNvSpPr>
          <p:nvPr/>
        </p:nvSpPr>
        <p:spPr bwMode="auto">
          <a:xfrm>
            <a:off x="1752600" y="2057400"/>
            <a:ext cx="4876800" cy="990600"/>
          </a:xfrm>
          <a:prstGeom prst="wedgeRectCallout">
            <a:avLst>
              <a:gd name="adj1" fmla="val -57944"/>
              <a:gd name="adj2" fmla="val 1203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לבנאי של הבסיס המקבל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כפרמטר ראשון </a:t>
            </a:r>
            <a:r>
              <a:rPr lang="en-US" b="1">
                <a:solidFill>
                  <a:schemeClr val="bg1"/>
                </a:solidFill>
              </a:rPr>
              <a:t>int</a:t>
            </a:r>
            <a:r>
              <a:rPr lang="he-IL" b="1">
                <a:solidFill>
                  <a:schemeClr val="bg1"/>
                </a:solidFill>
              </a:rPr>
              <a:t> וכפרמטר שני </a:t>
            </a:r>
            <a:r>
              <a:rPr lang="en-US" b="1">
                <a:solidFill>
                  <a:schemeClr val="bg1"/>
                </a:solidFill>
              </a:rPr>
              <a:t>string</a:t>
            </a:r>
            <a:r>
              <a:rPr lang="he-IL" b="1">
                <a:solidFill>
                  <a:schemeClr val="bg1"/>
                </a:solidFill>
              </a:rPr>
              <a:t>.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אם לא קיים בנאי כזה תתקבל שגיאת קומפילציה. 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9336" name="AutoShape 8"/>
          <p:cNvSpPr>
            <a:spLocks noChangeArrowheads="1"/>
          </p:cNvSpPr>
          <p:nvPr/>
        </p:nvSpPr>
        <p:spPr bwMode="auto">
          <a:xfrm>
            <a:off x="4191000" y="4191000"/>
            <a:ext cx="4648200" cy="381000"/>
          </a:xfrm>
          <a:prstGeom prst="wedgeRectCallout">
            <a:avLst>
              <a:gd name="adj1" fmla="val -63824"/>
              <a:gd name="adj2" fmla="val -49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מיותר מאחר ואתחול זה מבוצע בבנאי של 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9767CAE-A079-41CB-AAAF-37DE1A76A42C}" type="slidenum">
              <a:rPr lang="he-IL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4" grpId="0" animBg="1"/>
      <p:bldP spid="993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מעבר בין בנאים בהורשה - דוגמא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3733800" y="885242"/>
            <a:ext cx="6553200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3088" algn="l" defTabSz="177800">
              <a:lnSpc>
                <a:spcPct val="85000"/>
              </a:lnSpc>
            </a:pPr>
            <a:endParaRPr lang="en-US" sz="1600" dirty="0" smtClean="0">
              <a:solidFill>
                <a:srgbClr val="7030A0"/>
              </a:solidFill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r>
              <a:rPr lang="en-US" sz="1600" dirty="0" smtClean="0">
                <a:solidFill>
                  <a:srgbClr val="7030A0"/>
                </a:solidFill>
                <a:latin typeface="Consolas" pitchFamily="49" charset="0"/>
              </a:rPr>
              <a:t>public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class </a:t>
            </a:r>
            <a:r>
              <a:rPr lang="en-US" sz="1600" noProof="1">
                <a:latin typeface="Consolas" pitchFamily="49" charset="0"/>
              </a:rPr>
              <a:t>B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extends</a:t>
            </a:r>
            <a:r>
              <a:rPr lang="en-US" sz="1600" noProof="1">
                <a:latin typeface="Consolas" pitchFamily="49" charset="0"/>
              </a:rPr>
              <a:t>  A </a:t>
            </a:r>
            <a:r>
              <a:rPr lang="en-US" sz="1600" noProof="1" smtClean="0">
                <a:latin typeface="Consolas" pitchFamily="49" charset="0"/>
              </a:rPr>
              <a:t>{</a:t>
            </a:r>
          </a:p>
          <a:p>
            <a:pPr marL="573088" algn="l" defTabSz="177800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</a:t>
            </a:r>
            <a:r>
              <a:rPr lang="en-US" sz="1600" noProof="1" smtClean="0">
                <a:solidFill>
                  <a:srgbClr val="7030A0"/>
                </a:solidFill>
                <a:latin typeface="Consolas" pitchFamily="49" charset="0"/>
              </a:rPr>
              <a:t>public</a:t>
            </a:r>
            <a:r>
              <a:rPr lang="en-US" sz="1600" noProof="1" smtClean="0">
                <a:latin typeface="Consolas" pitchFamily="49" charset="0"/>
              </a:rPr>
              <a:t> </a:t>
            </a:r>
            <a:r>
              <a:rPr lang="en-US" sz="1600" noProof="1">
                <a:latin typeface="Consolas" pitchFamily="49" charset="0"/>
              </a:rPr>
              <a:t>B(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int</a:t>
            </a:r>
            <a:r>
              <a:rPr lang="en-US" sz="1600" noProof="1">
                <a:latin typeface="Consolas" pitchFamily="49" charset="0"/>
              </a:rPr>
              <a:t> n)   </a:t>
            </a:r>
            <a:r>
              <a:rPr lang="en-US" sz="1600" noProof="1" smtClean="0">
                <a:latin typeface="Consolas" pitchFamily="49" charset="0"/>
              </a:rPr>
              <a:t>{</a:t>
            </a:r>
            <a:endParaRPr lang="en-US" sz="1600" noProof="1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	</a:t>
            </a:r>
            <a:endParaRPr lang="en-US" sz="1600" noProof="1" smtClean="0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 smtClean="0">
                <a:solidFill>
                  <a:srgbClr val="7030A0"/>
                </a:solidFill>
                <a:latin typeface="Consolas" pitchFamily="49" charset="0"/>
              </a:rPr>
              <a:t>      System</a:t>
            </a:r>
            <a:r>
              <a:rPr lang="en-US" sz="1600" noProof="1" smtClean="0">
                <a:latin typeface="Consolas" pitchFamily="49" charset="0"/>
              </a:rPr>
              <a:t>.out.println("</a:t>
            </a:r>
            <a:r>
              <a:rPr lang="en-US" sz="1600" noProof="1">
                <a:latin typeface="Consolas" pitchFamily="49" charset="0"/>
              </a:rPr>
              <a:t>In B::B(int)"); </a:t>
            </a: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</a:t>
            </a:r>
            <a:r>
              <a:rPr lang="en-US" sz="1600" noProof="1" smtClean="0">
                <a:latin typeface="Consolas" pitchFamily="49" charset="0"/>
              </a:rPr>
              <a:t>}</a:t>
            </a:r>
            <a:endParaRPr lang="en-US" sz="1600" noProof="1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endParaRPr lang="he-IL" sz="1600" dirty="0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endParaRPr lang="he-IL" sz="1600" dirty="0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endParaRPr lang="he-IL" sz="1600" dirty="0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endParaRPr lang="he-IL" sz="1600" noProof="1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</a:t>
            </a:r>
            <a:r>
              <a:rPr lang="en-US" sz="1600" noProof="1" smtClean="0">
                <a:solidFill>
                  <a:srgbClr val="7030A0"/>
                </a:solidFill>
                <a:latin typeface="Consolas" pitchFamily="49" charset="0"/>
              </a:rPr>
              <a:t>public</a:t>
            </a:r>
            <a:r>
              <a:rPr lang="en-US" sz="1600" noProof="1" smtClean="0">
                <a:latin typeface="Consolas" pitchFamily="49" charset="0"/>
              </a:rPr>
              <a:t> </a:t>
            </a:r>
            <a:r>
              <a:rPr lang="en-US" sz="1600" noProof="1">
                <a:latin typeface="Consolas" pitchFamily="49" charset="0"/>
              </a:rPr>
              <a:t>B()   </a:t>
            </a:r>
            <a:r>
              <a:rPr lang="en-US" sz="1600" noProof="1" smtClean="0">
                <a:latin typeface="Consolas" pitchFamily="49" charset="0"/>
              </a:rPr>
              <a:t> </a:t>
            </a:r>
            <a:r>
              <a:rPr lang="en-US" sz="1600" noProof="1">
                <a:latin typeface="Consolas" pitchFamily="49" charset="0"/>
              </a:rPr>
              <a:t>{</a:t>
            </a: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</a:t>
            </a:r>
            <a:r>
              <a:rPr lang="en-US" sz="1600" noProof="1" smtClean="0">
                <a:latin typeface="Consolas" pitchFamily="49" charset="0"/>
              </a:rPr>
              <a:t>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System</a:t>
            </a:r>
            <a:r>
              <a:rPr lang="en-US" sz="1600" noProof="1">
                <a:latin typeface="Consolas" pitchFamily="49" charset="0"/>
              </a:rPr>
              <a:t>.out.println("In B::B");</a:t>
            </a: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</a:t>
            </a:r>
            <a:r>
              <a:rPr lang="en-US" sz="1600" noProof="1" smtClean="0">
                <a:latin typeface="Consolas" pitchFamily="49" charset="0"/>
              </a:rPr>
              <a:t>}</a:t>
            </a:r>
            <a:endParaRPr lang="en-US" sz="1600" noProof="1">
              <a:latin typeface="Consolas" pitchFamily="49" charset="0"/>
            </a:endParaRPr>
          </a:p>
          <a:p>
            <a:pPr marL="573088" algn="l" defTabSz="177800">
              <a:lnSpc>
                <a:spcPct val="85000"/>
              </a:lnSpc>
            </a:pPr>
            <a:r>
              <a:rPr lang="en-US" sz="1600" noProof="1" smtClean="0">
                <a:latin typeface="Consolas" pitchFamily="49" charset="0"/>
              </a:rPr>
              <a:t>}</a:t>
            </a: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noProof="1" smtClean="0">
              <a:solidFill>
                <a:srgbClr val="7030A0"/>
              </a:solidFill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noProof="1" smtClean="0">
              <a:solidFill>
                <a:srgbClr val="7030A0"/>
              </a:solidFill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 smtClean="0">
                <a:solidFill>
                  <a:srgbClr val="7030A0"/>
                </a:solidFill>
                <a:latin typeface="Consolas" pitchFamily="49" charset="0"/>
              </a:rPr>
              <a:t>public class </a:t>
            </a:r>
            <a:r>
              <a:rPr lang="en-US" sz="1600" noProof="1" smtClean="0">
                <a:latin typeface="Consolas" pitchFamily="49" charset="0"/>
              </a:rPr>
              <a:t>Program {</a:t>
            </a:r>
          </a:p>
          <a:p>
            <a:pPr algn="l" defTabSz="341313">
              <a:lnSpc>
                <a:spcPct val="85000"/>
              </a:lnSpc>
            </a:pPr>
            <a:r>
              <a:rPr lang="en-US" sz="1600" noProof="1" smtClean="0">
                <a:latin typeface="Consolas" pitchFamily="49" charset="0"/>
              </a:rPr>
              <a:t>	</a:t>
            </a:r>
            <a:r>
              <a:rPr lang="en-US" sz="1600" noProof="1" smtClean="0">
                <a:solidFill>
                  <a:srgbClr val="7030A0"/>
                </a:solidFill>
                <a:latin typeface="Consolas" pitchFamily="49" charset="0"/>
              </a:rPr>
              <a:t>public static void </a:t>
            </a:r>
            <a:r>
              <a:rPr lang="en-US" sz="1600" noProof="1" smtClean="0">
                <a:latin typeface="Consolas" pitchFamily="49" charset="0"/>
              </a:rPr>
              <a:t>main(String</a:t>
            </a:r>
            <a:r>
              <a:rPr lang="en-US" sz="1600" noProof="1">
                <a:latin typeface="Consolas" pitchFamily="49" charset="0"/>
              </a:rPr>
              <a:t>[] args) </a:t>
            </a:r>
            <a:r>
              <a:rPr lang="en-US" sz="1600" noProof="1" smtClean="0">
                <a:latin typeface="Consolas" pitchFamily="49" charset="0"/>
              </a:rPr>
              <a:t>{</a:t>
            </a:r>
            <a:endParaRPr lang="en-US" sz="1600" noProof="1">
              <a:latin typeface="Consolas" pitchFamily="49" charset="0"/>
            </a:endParaRPr>
          </a:p>
          <a:p>
            <a:pPr algn="l" defTabSz="341313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 B b1 = </a:t>
            </a:r>
            <a:r>
              <a:rPr lang="en-US" sz="1600" noProof="1" smtClean="0">
                <a:solidFill>
                  <a:srgbClr val="7030A0"/>
                </a:solidFill>
                <a:latin typeface="Consolas" pitchFamily="49" charset="0"/>
              </a:rPr>
              <a:t>new</a:t>
            </a:r>
            <a:r>
              <a:rPr lang="en-US" sz="1600" noProof="1" smtClean="0">
                <a:latin typeface="Consolas" pitchFamily="49" charset="0"/>
              </a:rPr>
              <a:t> </a:t>
            </a:r>
            <a:r>
              <a:rPr lang="en-US" sz="1600" noProof="1">
                <a:latin typeface="Consolas" pitchFamily="49" charset="0"/>
              </a:rPr>
              <a:t>B(3);</a:t>
            </a:r>
          </a:p>
          <a:p>
            <a:pPr algn="l" defTabSz="341313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 B b2 =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new</a:t>
            </a:r>
            <a:r>
              <a:rPr lang="en-US" sz="1600" noProof="1">
                <a:latin typeface="Consolas" pitchFamily="49" charset="0"/>
              </a:rPr>
              <a:t> B();</a:t>
            </a:r>
          </a:p>
          <a:p>
            <a:pPr algn="l" defTabSz="122238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</a:t>
            </a:r>
            <a:r>
              <a:rPr lang="en-US" sz="1600" noProof="1" smtClean="0">
                <a:latin typeface="Consolas" pitchFamily="49" charset="0"/>
              </a:rPr>
              <a:t>}</a:t>
            </a:r>
          </a:p>
          <a:p>
            <a:pPr algn="l">
              <a:lnSpc>
                <a:spcPct val="85000"/>
              </a:lnSpc>
            </a:pPr>
            <a:r>
              <a:rPr lang="en-US" sz="1600" noProof="1" smtClean="0">
                <a:latin typeface="Consolas" pitchFamily="49" charset="0"/>
              </a:rPr>
              <a:t>}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-762000" y="1065038"/>
            <a:ext cx="6629400" cy="39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class</a:t>
            </a:r>
            <a:r>
              <a:rPr lang="en-US" sz="1600" noProof="1">
                <a:latin typeface="Consolas" pitchFamily="49" charset="0"/>
              </a:rPr>
              <a:t> </a:t>
            </a:r>
            <a:r>
              <a:rPr lang="en-US" sz="1600" noProof="1" smtClean="0">
                <a:latin typeface="Consolas" pitchFamily="49" charset="0"/>
              </a:rPr>
              <a:t>A  </a:t>
            </a:r>
            <a:r>
              <a:rPr lang="en-US" sz="1600" noProof="1">
                <a:latin typeface="Consolas" pitchFamily="49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</a:t>
            </a:r>
            <a:r>
              <a:rPr lang="en-US" sz="1600" noProof="1" smtClean="0">
                <a:solidFill>
                  <a:srgbClr val="7030A0"/>
                </a:solidFill>
                <a:latin typeface="Consolas" pitchFamily="49" charset="0"/>
              </a:rPr>
              <a:t>private int</a:t>
            </a:r>
            <a:r>
              <a:rPr lang="en-US" sz="1600" noProof="1" smtClean="0">
                <a:latin typeface="Consolas" pitchFamily="49" charset="0"/>
              </a:rPr>
              <a:t> </a:t>
            </a:r>
            <a:r>
              <a:rPr lang="en-US" sz="1600" noProof="1">
                <a:latin typeface="Consolas" pitchFamily="49" charset="0"/>
              </a:rPr>
              <a:t>x;</a:t>
            </a: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</a:t>
            </a:r>
            <a:r>
              <a:rPr lang="en-US" sz="1600" noProof="1" smtClean="0">
                <a:latin typeface="Consolas" pitchFamily="49" charset="0"/>
              </a:rPr>
              <a:t>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public</a:t>
            </a:r>
            <a:r>
              <a:rPr lang="en-US" sz="1600" noProof="1">
                <a:latin typeface="Consolas" pitchFamily="49" charset="0"/>
              </a:rPr>
              <a:t> A</a:t>
            </a:r>
            <a:r>
              <a:rPr lang="en-US" sz="1600" noProof="1" smtClean="0">
                <a:latin typeface="Consolas" pitchFamily="49" charset="0"/>
              </a:rPr>
              <a:t>() {</a:t>
            </a: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</a:t>
            </a:r>
            <a:r>
              <a:rPr lang="en-US" sz="1600" noProof="1" smtClean="0">
                <a:latin typeface="Consolas" pitchFamily="49" charset="0"/>
              </a:rPr>
              <a:t>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System</a:t>
            </a:r>
            <a:r>
              <a:rPr lang="en-US" sz="1600" noProof="1">
                <a:latin typeface="Consolas" pitchFamily="49" charset="0"/>
              </a:rPr>
              <a:t>.out.println</a:t>
            </a:r>
            <a:r>
              <a:rPr lang="en-US" sz="1600" noProof="1" smtClean="0">
                <a:latin typeface="Consolas" pitchFamily="49" charset="0"/>
              </a:rPr>
              <a:t>(</a:t>
            </a:r>
          </a:p>
          <a:p>
            <a:pPr algn="l">
              <a:lnSpc>
                <a:spcPct val="85000"/>
              </a:lnSpc>
            </a:pPr>
            <a:r>
              <a:rPr lang="en-US" sz="1600" noProof="1" smtClean="0">
                <a:latin typeface="Consolas" pitchFamily="49" charset="0"/>
              </a:rPr>
              <a:t>		 "</a:t>
            </a:r>
            <a:r>
              <a:rPr lang="en-US" sz="1600" noProof="1">
                <a:latin typeface="Consolas" pitchFamily="49" charset="0"/>
              </a:rPr>
              <a:t>In A::A, x=“ + x); 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</a:t>
            </a:r>
            <a:r>
              <a:rPr lang="en-US" sz="1600" noProof="1" smtClean="0">
                <a:latin typeface="Consolas" pitchFamily="49" charset="0"/>
              </a:rPr>
              <a:t>}</a:t>
            </a: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</a:t>
            </a:r>
            <a:r>
              <a:rPr lang="en-US" sz="1600" noProof="1" smtClean="0">
                <a:solidFill>
                  <a:srgbClr val="7030A0"/>
                </a:solidFill>
                <a:latin typeface="Consolas" pitchFamily="49" charset="0"/>
              </a:rPr>
              <a:t>public</a:t>
            </a:r>
            <a:r>
              <a:rPr lang="en-US" sz="1600" noProof="1" smtClean="0">
                <a:latin typeface="Consolas" pitchFamily="49" charset="0"/>
              </a:rPr>
              <a:t> </a:t>
            </a:r>
            <a:r>
              <a:rPr lang="en-US" sz="1600" noProof="1">
                <a:latin typeface="Consolas" pitchFamily="49" charset="0"/>
              </a:rPr>
              <a:t>A(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int</a:t>
            </a:r>
            <a:r>
              <a:rPr lang="en-US" sz="1600" noProof="1">
                <a:latin typeface="Consolas" pitchFamily="49" charset="0"/>
              </a:rPr>
              <a:t> x)   </a:t>
            </a:r>
            <a:r>
              <a:rPr lang="en-US" sz="1600" noProof="1" smtClean="0">
                <a:latin typeface="Consolas" pitchFamily="49" charset="0"/>
              </a:rPr>
              <a:t>{</a:t>
            </a: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</a:t>
            </a:r>
            <a:r>
              <a:rPr lang="en-US" sz="1600" noProof="1" smtClean="0">
                <a:latin typeface="Consolas" pitchFamily="49" charset="0"/>
              </a:rPr>
              <a:t>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this</a:t>
            </a:r>
            <a:r>
              <a:rPr lang="en-US" sz="1600" noProof="1">
                <a:latin typeface="Consolas" pitchFamily="49" charset="0"/>
              </a:rPr>
              <a:t>.x = x;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</a:t>
            </a:r>
            <a:r>
              <a:rPr lang="en-US" sz="1600" noProof="1" smtClean="0">
                <a:latin typeface="Consolas" pitchFamily="49" charset="0"/>
              </a:rPr>
              <a:t>   </a:t>
            </a: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System</a:t>
            </a:r>
            <a:r>
              <a:rPr lang="en-US" sz="1600" noProof="1">
                <a:latin typeface="Consolas" pitchFamily="49" charset="0"/>
              </a:rPr>
              <a:t>.out.println</a:t>
            </a:r>
            <a:r>
              <a:rPr lang="en-US" sz="1600" noProof="1" smtClean="0">
                <a:latin typeface="Consolas" pitchFamily="49" charset="0"/>
              </a:rPr>
              <a:t>(</a:t>
            </a:r>
          </a:p>
          <a:p>
            <a:pPr algn="l">
              <a:lnSpc>
                <a:spcPct val="85000"/>
              </a:lnSpc>
            </a:pPr>
            <a:r>
              <a:rPr lang="en-US" sz="1600" noProof="1" smtClean="0">
                <a:latin typeface="Consolas" pitchFamily="49" charset="0"/>
              </a:rPr>
              <a:t>		"</a:t>
            </a:r>
            <a:r>
              <a:rPr lang="en-US" sz="1600" noProof="1">
                <a:latin typeface="Consolas" pitchFamily="49" charset="0"/>
              </a:rPr>
              <a:t>In A::A(int), x=“ +x);</a:t>
            </a: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   </a:t>
            </a:r>
            <a:r>
              <a:rPr lang="en-US" sz="1600" noProof="1" smtClean="0">
                <a:latin typeface="Consolas" pitchFamily="49" charset="0"/>
              </a:rPr>
              <a:t>}</a:t>
            </a: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}</a:t>
            </a:r>
          </a:p>
          <a:p>
            <a:pPr algn="l">
              <a:lnSpc>
                <a:spcPct val="85000"/>
              </a:lnSpc>
            </a:pPr>
            <a:endParaRPr lang="en-US" sz="16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600" noProof="1">
                <a:latin typeface="Consolas" pitchFamily="49" charset="0"/>
              </a:rPr>
              <a:t>        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4953000" y="1755330"/>
            <a:ext cx="1371600" cy="30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600" noProof="1">
                <a:solidFill>
                  <a:srgbClr val="7030A0"/>
                </a:solidFill>
                <a:latin typeface="Consolas" pitchFamily="49" charset="0"/>
              </a:rPr>
              <a:t>super</a:t>
            </a:r>
            <a:r>
              <a:rPr lang="en-US" sz="1600" noProof="1">
                <a:latin typeface="Consolas" pitchFamily="49" charset="0"/>
              </a:rPr>
              <a:t>(n</a:t>
            </a:r>
            <a:r>
              <a:rPr lang="en-US" sz="1600" noProof="1" smtClean="0">
                <a:latin typeface="Consolas" pitchFamily="49" charset="0"/>
              </a:rPr>
              <a:t>);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 flipH="1">
            <a:off x="4648200" y="5257800"/>
            <a:ext cx="685800" cy="669925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1652" name="Group 36"/>
          <p:cNvGraphicFramePr>
            <a:graphicFrameLocks noGrp="1"/>
          </p:cNvGraphicFramePr>
          <p:nvPr/>
        </p:nvGraphicFramePr>
        <p:xfrm>
          <a:off x="4114800" y="56991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1631" name="Line 15"/>
          <p:cNvSpPr>
            <a:spLocks noChangeShapeType="1"/>
          </p:cNvSpPr>
          <p:nvPr/>
        </p:nvSpPr>
        <p:spPr bwMode="auto">
          <a:xfrm flipH="1">
            <a:off x="4495800" y="5410200"/>
            <a:ext cx="914400" cy="1050925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1632" name="Group 16"/>
          <p:cNvGraphicFramePr>
            <a:graphicFrameLocks noGrp="1"/>
          </p:cNvGraphicFramePr>
          <p:nvPr/>
        </p:nvGraphicFramePr>
        <p:xfrm>
          <a:off x="4117975" y="56991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38" name="Group 22"/>
          <p:cNvGraphicFramePr>
            <a:graphicFrameLocks noGrp="1"/>
          </p:cNvGraphicFramePr>
          <p:nvPr/>
        </p:nvGraphicFramePr>
        <p:xfrm>
          <a:off x="3962400" y="63087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44" name="Group 28"/>
          <p:cNvGraphicFramePr>
            <a:graphicFrameLocks noGrp="1"/>
          </p:cNvGraphicFramePr>
          <p:nvPr/>
        </p:nvGraphicFramePr>
        <p:xfrm>
          <a:off x="3962400" y="6308725"/>
          <a:ext cx="530225" cy="320040"/>
        </p:xfrm>
        <a:graphic>
          <a:graphicData uri="http://schemas.openxmlformats.org/drawingml/2006/table">
            <a:tbl>
              <a:tblPr/>
              <a:tblGrid>
                <a:gridCol w="5302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x=5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1650" name="Text Box 34"/>
          <p:cNvSpPr txBox="1">
            <a:spLocks noChangeArrowheads="1"/>
          </p:cNvSpPr>
          <p:nvPr/>
        </p:nvSpPr>
        <p:spPr bwMode="auto">
          <a:xfrm>
            <a:off x="1828800" y="28956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1651" name="Text Box 35"/>
          <p:cNvSpPr txBox="1">
            <a:spLocks noChangeArrowheads="1"/>
          </p:cNvSpPr>
          <p:nvPr/>
        </p:nvSpPr>
        <p:spPr bwMode="auto">
          <a:xfrm>
            <a:off x="1828800" y="289560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1653" name="Text Box 37"/>
          <p:cNvSpPr txBox="1">
            <a:spLocks noChangeArrowheads="1"/>
          </p:cNvSpPr>
          <p:nvPr/>
        </p:nvSpPr>
        <p:spPr bwMode="auto">
          <a:xfrm>
            <a:off x="6019800" y="1298130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1654" name="Text Box 38"/>
          <p:cNvSpPr txBox="1">
            <a:spLocks noChangeArrowheads="1"/>
          </p:cNvSpPr>
          <p:nvPr/>
        </p:nvSpPr>
        <p:spPr bwMode="auto">
          <a:xfrm>
            <a:off x="762000" y="2023646"/>
            <a:ext cx="2209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noProof="1" smtClean="0">
                <a:solidFill>
                  <a:srgbClr val="7030A0"/>
                </a:solidFill>
                <a:latin typeface="Consolas" pitchFamily="49" charset="0"/>
              </a:rPr>
              <a:t>this</a:t>
            </a:r>
            <a:r>
              <a:rPr lang="en-US" sz="1600" noProof="1" smtClean="0">
                <a:latin typeface="Consolas" pitchFamily="49" charset="0"/>
              </a:rPr>
              <a:t>(5);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11656" name="Rectangle 40"/>
          <p:cNvSpPr>
            <a:spLocks noChangeArrowheads="1"/>
          </p:cNvSpPr>
          <p:nvPr/>
        </p:nvSpPr>
        <p:spPr bwMode="auto">
          <a:xfrm>
            <a:off x="5410200" y="2362200"/>
            <a:ext cx="3429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נשים לב למעבר בבנאי הבסיס,</a:t>
            </a:r>
          </a:p>
          <a:p>
            <a:pPr algn="ctr"/>
            <a:r>
              <a:rPr lang="he-IL" b="1">
                <a:solidFill>
                  <a:schemeClr val="bg1"/>
                </a:solidFill>
              </a:rPr>
              <a:t>למרות שלא ציינו זאת באופן מפורש!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1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6CB20D0-BE95-4618-AD6A-AFAD046B672A}" type="slidenum">
              <a:rPr lang="he-IL"/>
              <a:pPr>
                <a:defRPr/>
              </a:pPr>
              <a:t>13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602163"/>
            <a:ext cx="3378200" cy="202723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16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116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116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116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116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116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116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1116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1116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116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5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5" dur="indefinite"/>
                                        <p:tgtEl>
                                          <p:spTgt spid="1116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116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116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116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116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11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11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116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1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1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11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11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111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11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11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2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3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116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6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11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11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11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1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1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11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1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11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11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116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116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116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0" dur="indefinite"/>
                                        <p:tgtEl>
                                          <p:spTgt spid="1116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11162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116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6" dur="indefinite"/>
                                        <p:tgtEl>
                                          <p:spTgt spid="1116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7" dur="indefinite"/>
                                        <p:tgtEl>
                                          <p:spTgt spid="1116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9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2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5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8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1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4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/>
      <p:bldP spid="111624" grpId="0" animBg="1"/>
      <p:bldP spid="111624" grpId="1" animBg="1"/>
      <p:bldP spid="111631" grpId="0" animBg="1"/>
      <p:bldP spid="111631" grpId="1" animBg="1"/>
      <p:bldP spid="111650" grpId="0"/>
      <p:bldP spid="111650" grpId="1"/>
      <p:bldP spid="111651" grpId="0"/>
      <p:bldP spid="111651" grpId="1"/>
      <p:bldP spid="111653" grpId="0"/>
      <p:bldP spid="111653" grpId="1"/>
      <p:bldP spid="111654" grpId="0"/>
      <p:bldP spid="1116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-152400" y="-76200"/>
            <a:ext cx="5410200" cy="39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    </a:t>
            </a:r>
            <a:endParaRPr lang="en-US" sz="1400" dirty="0" smtClean="0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class </a:t>
            </a:r>
            <a:r>
              <a:rPr lang="en-US" sz="1400" noProof="1" smtClean="0">
                <a:latin typeface="Consolas" pitchFamily="49" charset="0"/>
              </a:rPr>
              <a:t>Person    </a:t>
            </a:r>
            <a:r>
              <a:rPr lang="en-US" sz="1400" noProof="1">
                <a:latin typeface="Consolas" pitchFamily="49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private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int </a:t>
            </a:r>
            <a:r>
              <a:rPr lang="en-US" sz="1400" noProof="1">
                <a:latin typeface="Consolas" pitchFamily="49" charset="0"/>
              </a:rPr>
              <a:t>id;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private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String </a:t>
            </a:r>
            <a:r>
              <a:rPr lang="en-US" sz="1400" noProof="1">
                <a:latin typeface="Consolas" pitchFamily="49" charset="0"/>
              </a:rPr>
              <a:t>name;</a:t>
            </a: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noProof="1" smtClean="0">
                <a:latin typeface="Consolas" pitchFamily="49" charset="0"/>
              </a:rPr>
              <a:t> </a:t>
            </a:r>
            <a:r>
              <a:rPr lang="en-US" sz="1400" noProof="1">
                <a:latin typeface="Consolas" pitchFamily="49" charset="0"/>
              </a:rPr>
              <a:t>Person(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US" sz="1400" noProof="1">
                <a:latin typeface="Consolas" pitchFamily="49" charset="0"/>
              </a:rPr>
              <a:t> id,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noProof="1">
                <a:latin typeface="Consolas" pitchFamily="49" charset="0"/>
              </a:rPr>
              <a:t> name</a:t>
            </a:r>
            <a:r>
              <a:rPr lang="en-US" sz="1400" noProof="1" smtClean="0">
                <a:latin typeface="Consolas" pitchFamily="49" charset="0"/>
              </a:rPr>
              <a:t>)   </a:t>
            </a:r>
            <a:r>
              <a:rPr lang="en-US" sz="1400" noProof="1">
                <a:latin typeface="Consolas" pitchFamily="49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 smtClean="0">
                <a:latin typeface="Consolas" pitchFamily="49" charset="0"/>
              </a:rPr>
              <a:t>  </a:t>
            </a:r>
            <a:r>
              <a:rPr lang="en-US" sz="1400" noProof="1">
                <a:latin typeface="Consolas" pitchFamily="49" charset="0"/>
              </a:rPr>
              <a:t>System.out.println</a:t>
            </a:r>
            <a:endParaRPr lang="en-US" sz="1400" dirty="0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	</a:t>
            </a:r>
            <a:r>
              <a:rPr lang="en-US" sz="1400" noProof="1">
                <a:latin typeface="Consolas" pitchFamily="49" charset="0"/>
              </a:rPr>
              <a:t>("In Person::Person(int, string)");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 smtClean="0">
                <a:latin typeface="Consolas" pitchFamily="49" charset="0"/>
              </a:rPr>
              <a:t>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400" noProof="1">
                <a:latin typeface="Consolas" pitchFamily="49" charset="0"/>
              </a:rPr>
              <a:t>.id = id;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 smtClean="0">
                <a:latin typeface="Consolas" pitchFamily="49" charset="0"/>
              </a:rPr>
              <a:t>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400" noProof="1">
                <a:latin typeface="Consolas" pitchFamily="49" charset="0"/>
              </a:rPr>
              <a:t>.name = name;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     </a:t>
            </a:r>
            <a:r>
              <a:rPr lang="en-US" sz="1400" noProof="1" smtClean="0">
                <a:solidFill>
                  <a:srgbClr val="009900"/>
                </a:solidFill>
                <a:latin typeface="Consolas" pitchFamily="49" charset="0"/>
              </a:rPr>
              <a:t>// </a:t>
            </a:r>
            <a:r>
              <a:rPr lang="en-US" sz="1400" noProof="1">
                <a:solidFill>
                  <a:srgbClr val="009900"/>
                </a:solidFill>
                <a:latin typeface="Consolas" pitchFamily="49" charset="0"/>
              </a:rPr>
              <a:t>In real, we don't want to have this c'tor!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noProof="1" smtClean="0">
                <a:latin typeface="Consolas" pitchFamily="49" charset="0"/>
              </a:rPr>
              <a:t> </a:t>
            </a:r>
            <a:r>
              <a:rPr lang="en-US" sz="1400" noProof="1">
                <a:latin typeface="Consolas" pitchFamily="49" charset="0"/>
              </a:rPr>
              <a:t>Person() </a:t>
            </a:r>
            <a:r>
              <a:rPr lang="en-US" sz="1400" noProof="1" smtClean="0">
                <a:latin typeface="Consolas" pitchFamily="49" charset="0"/>
              </a:rPr>
              <a:t>{</a:t>
            </a: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400" noProof="1" smtClean="0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 smtClean="0">
                <a:latin typeface="Consolas" pitchFamily="49" charset="0"/>
              </a:rPr>
              <a:t>       System.out.println</a:t>
            </a:r>
          </a:p>
          <a:p>
            <a:pPr algn="l">
              <a:lnSpc>
                <a:spcPct val="85000"/>
              </a:lnSpc>
            </a:pPr>
            <a:r>
              <a:rPr lang="en-US" sz="1400" noProof="1" smtClean="0">
                <a:latin typeface="Consolas" pitchFamily="49" charset="0"/>
              </a:rPr>
              <a:t>          ("</a:t>
            </a:r>
            <a:r>
              <a:rPr lang="en-US" sz="1400" noProof="1">
                <a:latin typeface="Consolas" pitchFamily="49" charset="0"/>
              </a:rPr>
              <a:t>In Person::Person");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 smtClean="0">
                <a:latin typeface="Consolas" pitchFamily="49" charset="0"/>
              </a:rPr>
              <a:t>}</a:t>
            </a: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public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string </a:t>
            </a:r>
            <a:r>
              <a:rPr lang="en-US" sz="1400" noProof="1">
                <a:latin typeface="Consolas" pitchFamily="49" charset="0"/>
              </a:rPr>
              <a:t>toString()</a:t>
            </a:r>
            <a:r>
              <a:rPr lang="en-US" sz="1400" dirty="0">
                <a:latin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</a:rPr>
              <a:t>/*…*/</a:t>
            </a:r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  </a:t>
            </a:r>
            <a:r>
              <a:rPr lang="en-US" sz="1400" noProof="1" smtClean="0">
                <a:latin typeface="Consolas" pitchFamily="49" charset="0"/>
              </a:rPr>
              <a:t>}</a:t>
            </a:r>
            <a:r>
              <a:rPr lang="en-US" sz="1400" dirty="0" smtClean="0">
                <a:latin typeface="Consolas" pitchFamily="49" charset="0"/>
              </a:rPr>
              <a:t>  </a:t>
            </a:r>
            <a:r>
              <a:rPr lang="en-US" sz="1400" dirty="0">
                <a:solidFill>
                  <a:srgbClr val="009900"/>
                </a:solidFill>
                <a:latin typeface="Consolas" pitchFamily="49" charset="0"/>
              </a:rPr>
              <a:t>// class Person</a:t>
            </a:r>
          </a:p>
        </p:txBody>
      </p:sp>
      <p:graphicFrame>
        <p:nvGraphicFramePr>
          <p:cNvPr id="23" name="Group 83"/>
          <p:cNvGraphicFramePr>
            <a:graphicFrameLocks noGrp="1"/>
          </p:cNvGraphicFramePr>
          <p:nvPr/>
        </p:nvGraphicFramePr>
        <p:xfrm>
          <a:off x="1828800" y="5440363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35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2800" smtClean="0">
                <a:latin typeface="Arial" charset="0"/>
                <a:cs typeface="Arial" charset="0"/>
              </a:rPr>
              <a:t>מעבר בין בנאים בהורשה – </a:t>
            </a:r>
            <a:br>
              <a:rPr lang="he-IL" sz="2800" smtClean="0">
                <a:latin typeface="Arial" charset="0"/>
                <a:cs typeface="Arial" charset="0"/>
              </a:rPr>
            </a:br>
            <a:r>
              <a:rPr lang="he-IL" sz="2800" smtClean="0">
                <a:latin typeface="Arial" charset="0"/>
                <a:cs typeface="Arial" charset="0"/>
              </a:rPr>
              <a:t>דוגמת </a:t>
            </a:r>
            <a:r>
              <a:rPr lang="en-US" sz="2800" smtClean="0">
                <a:latin typeface="Arial" charset="0"/>
                <a:cs typeface="Arial" charset="0"/>
              </a:rPr>
              <a:t>Person</a:t>
            </a:r>
            <a:r>
              <a:rPr lang="he-IL" sz="2800" smtClean="0">
                <a:latin typeface="Arial" charset="0"/>
                <a:cs typeface="Arial" charset="0"/>
              </a:rPr>
              <a:t> ו- </a:t>
            </a:r>
            <a:r>
              <a:rPr lang="en-US" sz="2800" smtClean="0">
                <a:latin typeface="Arial" charset="0"/>
                <a:cs typeface="Arial" charset="0"/>
              </a:rPr>
              <a:t>Student</a:t>
            </a:r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6C5496-B10E-4DBE-A59D-6F50DD79EF35}" type="slidenum">
              <a:rPr lang="he-IL"/>
              <a:pPr>
                <a:defRPr/>
              </a:pPr>
              <a:t>14</a:t>
            </a:fld>
            <a:endParaRPr lang="en-US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3352800" y="2133600"/>
            <a:ext cx="7010400" cy="4670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1400" dirty="0">
                <a:latin typeface="Consolas" pitchFamily="49" charset="0"/>
              </a:rPr>
              <a:t>    </a:t>
            </a:r>
            <a:endParaRPr lang="en-US" sz="1400" dirty="0" smtClean="0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class </a:t>
            </a:r>
            <a:r>
              <a:rPr lang="en-US" sz="1400" noProof="1">
                <a:latin typeface="Consolas" pitchFamily="49" charset="0"/>
              </a:rPr>
              <a:t>Student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extends</a:t>
            </a:r>
            <a:r>
              <a:rPr lang="en-US" sz="1400" noProof="1">
                <a:latin typeface="Consolas" pitchFamily="49" charset="0"/>
              </a:rPr>
              <a:t> </a:t>
            </a:r>
            <a:r>
              <a:rPr lang="en-US" sz="1400" noProof="1" smtClean="0">
                <a:latin typeface="Consolas" pitchFamily="49" charset="0"/>
              </a:rPr>
              <a:t>Person    </a:t>
            </a:r>
            <a:r>
              <a:rPr lang="en-US" sz="1400" noProof="1">
                <a:latin typeface="Consolas" pitchFamily="49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private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float </a:t>
            </a:r>
            <a:r>
              <a:rPr lang="en-US" sz="1400" noProof="1">
                <a:latin typeface="Consolas" pitchFamily="49" charset="0"/>
              </a:rPr>
              <a:t>average;</a:t>
            </a: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noProof="1" smtClean="0">
                <a:latin typeface="Consolas" pitchFamily="49" charset="0"/>
              </a:rPr>
              <a:t> </a:t>
            </a:r>
            <a:r>
              <a:rPr lang="en-US" sz="1400" noProof="1">
                <a:latin typeface="Consolas" pitchFamily="49" charset="0"/>
              </a:rPr>
              <a:t>Student(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int</a:t>
            </a:r>
            <a:r>
              <a:rPr lang="en-US" sz="1400" noProof="1">
                <a:latin typeface="Consolas" pitchFamily="49" charset="0"/>
              </a:rPr>
              <a:t> id,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noProof="1">
                <a:latin typeface="Consolas" pitchFamily="49" charset="0"/>
              </a:rPr>
              <a:t> name,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float</a:t>
            </a:r>
            <a:r>
              <a:rPr lang="en-US" sz="1400" noProof="1">
                <a:latin typeface="Consolas" pitchFamily="49" charset="0"/>
              </a:rPr>
              <a:t> average)  { </a:t>
            </a:r>
          </a:p>
          <a:p>
            <a:pPr algn="l">
              <a:lnSpc>
                <a:spcPct val="85000"/>
              </a:lnSpc>
            </a:pPr>
            <a:r>
              <a:rPr lang="he-IL" sz="1400" noProof="1" smtClean="0">
                <a:latin typeface="Consolas" pitchFamily="49" charset="0"/>
              </a:rPr>
              <a:t>      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super</a:t>
            </a:r>
            <a:r>
              <a:rPr lang="en-US" sz="1400" noProof="1" smtClean="0">
                <a:latin typeface="Consolas" pitchFamily="49" charset="0"/>
              </a:rPr>
              <a:t>(id</a:t>
            </a:r>
            <a:r>
              <a:rPr lang="en-US" sz="1400" noProof="1">
                <a:latin typeface="Consolas" pitchFamily="49" charset="0"/>
              </a:rPr>
              <a:t>, name);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</a:t>
            </a:r>
            <a:r>
              <a:rPr lang="en-US" sz="1400" noProof="1" smtClean="0">
                <a:latin typeface="Consolas" pitchFamily="49" charset="0"/>
              </a:rPr>
              <a:t>System.out.println</a:t>
            </a:r>
          </a:p>
          <a:p>
            <a:pPr algn="l">
              <a:lnSpc>
                <a:spcPct val="85000"/>
              </a:lnSpc>
            </a:pPr>
            <a:r>
              <a:rPr lang="en-US" sz="1400" noProof="1" smtClean="0">
                <a:latin typeface="Consolas" pitchFamily="49" charset="0"/>
              </a:rPr>
              <a:t>	("</a:t>
            </a:r>
            <a:r>
              <a:rPr lang="en-US" sz="1400" noProof="1">
                <a:latin typeface="Consolas" pitchFamily="49" charset="0"/>
              </a:rPr>
              <a:t>In Student:Student(int, string, float)");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400" noProof="1" smtClean="0">
                <a:latin typeface="Consolas" pitchFamily="49" charset="0"/>
              </a:rPr>
              <a:t>.average </a:t>
            </a:r>
            <a:r>
              <a:rPr lang="en-US" sz="1400" noProof="1">
                <a:latin typeface="Consolas" pitchFamily="49" charset="0"/>
              </a:rPr>
              <a:t>= average;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 smtClean="0">
                <a:latin typeface="Consolas" pitchFamily="49" charset="0"/>
              </a:rPr>
              <a:t>}</a:t>
            </a: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public</a:t>
            </a:r>
            <a:r>
              <a:rPr lang="en-US" sz="1400" noProof="1" smtClean="0">
                <a:latin typeface="Consolas" pitchFamily="49" charset="0"/>
              </a:rPr>
              <a:t> </a:t>
            </a:r>
            <a:r>
              <a:rPr lang="en-US" sz="1400" noProof="1">
                <a:latin typeface="Consolas" pitchFamily="49" charset="0"/>
              </a:rPr>
              <a:t>Student(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float</a:t>
            </a:r>
            <a:r>
              <a:rPr lang="en-US" sz="1400" noProof="1">
                <a:latin typeface="Consolas" pitchFamily="49" charset="0"/>
              </a:rPr>
              <a:t> average)        {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 smtClean="0">
                <a:latin typeface="Consolas" pitchFamily="49" charset="0"/>
              </a:rPr>
              <a:t>  </a:t>
            </a:r>
            <a:r>
              <a:rPr lang="en-US" sz="1400" noProof="1">
                <a:latin typeface="Consolas" pitchFamily="49" charset="0"/>
              </a:rPr>
              <a:t>System.out.println("In Student:Student(float)");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 smtClean="0">
                <a:latin typeface="Consolas" pitchFamily="49" charset="0"/>
              </a:rPr>
              <a:t> 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400" noProof="1">
                <a:latin typeface="Consolas" pitchFamily="49" charset="0"/>
              </a:rPr>
              <a:t>.average = average;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 smtClean="0">
                <a:latin typeface="Consolas" pitchFamily="49" charset="0"/>
              </a:rPr>
              <a:t>}</a:t>
            </a: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en-US" sz="1400" noProof="1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public string </a:t>
            </a:r>
            <a:r>
              <a:rPr lang="en-US" sz="1400" noProof="1">
                <a:latin typeface="Consolas" pitchFamily="49" charset="0"/>
              </a:rPr>
              <a:t>toString()</a:t>
            </a:r>
            <a:r>
              <a:rPr lang="en-US" sz="1400" dirty="0">
                <a:latin typeface="Consolas" pitchFamily="49" charset="0"/>
              </a:rPr>
              <a:t> {</a:t>
            </a:r>
            <a:r>
              <a:rPr lang="en-US" sz="1400" dirty="0">
                <a:solidFill>
                  <a:srgbClr val="009900"/>
                </a:solidFill>
                <a:latin typeface="Consolas" pitchFamily="49" charset="0"/>
              </a:rPr>
              <a:t>/*…*/</a:t>
            </a:r>
            <a:r>
              <a:rPr lang="en-US" sz="1400" dirty="0">
                <a:latin typeface="Consolas" pitchFamily="49" charset="0"/>
              </a:rPr>
              <a:t>}</a:t>
            </a:r>
            <a:r>
              <a:rPr lang="en-US" sz="1400" noProof="1">
                <a:latin typeface="Consolas" pitchFamily="49" charset="0"/>
              </a:rPr>
              <a:t> 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latin typeface="Consolas" pitchFamily="49" charset="0"/>
              </a:rPr>
              <a:t> 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public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void </a:t>
            </a:r>
            <a:r>
              <a:rPr lang="en-US" sz="1400" noProof="1">
                <a:latin typeface="Consolas" pitchFamily="49" charset="0"/>
              </a:rPr>
              <a:t>registerToCourse() </a:t>
            </a:r>
            <a:r>
              <a:rPr lang="en-US" sz="1400" dirty="0">
                <a:latin typeface="Consolas" pitchFamily="49" charset="0"/>
              </a:rPr>
              <a:t>{</a:t>
            </a:r>
            <a:r>
              <a:rPr lang="en-US" sz="1400" dirty="0">
                <a:solidFill>
                  <a:srgbClr val="009900"/>
                </a:solidFill>
                <a:latin typeface="Consolas" pitchFamily="49" charset="0"/>
              </a:rPr>
              <a:t>/*…*/</a:t>
            </a:r>
            <a:r>
              <a:rPr lang="en-US" sz="1400" dirty="0">
                <a:latin typeface="Consolas" pitchFamily="49" charset="0"/>
              </a:rPr>
              <a:t>}</a:t>
            </a:r>
          </a:p>
          <a:p>
            <a:pPr algn="l">
              <a:lnSpc>
                <a:spcPct val="85000"/>
              </a:lnSpc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sz="1400" noProof="1" smtClean="0">
                <a:solidFill>
                  <a:srgbClr val="0070C0"/>
                </a:solidFill>
                <a:latin typeface="Consolas" pitchFamily="49" charset="0"/>
              </a:rPr>
              <a:t>public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void </a:t>
            </a:r>
            <a:r>
              <a:rPr lang="en-US" sz="1400" noProof="1">
                <a:latin typeface="Consolas" pitchFamily="49" charset="0"/>
              </a:rPr>
              <a:t>printSchedule() </a:t>
            </a:r>
            <a:r>
              <a:rPr lang="en-US" sz="1400" dirty="0" smtClean="0">
                <a:latin typeface="Consolas" pitchFamily="49" charset="0"/>
              </a:rPr>
              <a:t>{</a:t>
            </a:r>
            <a:r>
              <a:rPr lang="en-US" sz="1400" dirty="0" smtClean="0">
                <a:solidFill>
                  <a:srgbClr val="009900"/>
                </a:solidFill>
                <a:latin typeface="Consolas" pitchFamily="49" charset="0"/>
              </a:rPr>
              <a:t>/*…*/</a:t>
            </a:r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noProof="1" smtClean="0"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noProof="1" smtClean="0">
                <a:latin typeface="Consolas" pitchFamily="49" charset="0"/>
              </a:rPr>
              <a:t>}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9900"/>
                </a:solidFill>
                <a:latin typeface="Consolas" pitchFamily="49" charset="0"/>
              </a:rPr>
              <a:t>// class Student</a:t>
            </a:r>
            <a:endParaRPr lang="he-IL" sz="1400" dirty="0">
              <a:solidFill>
                <a:srgbClr val="009900"/>
              </a:solidFill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endParaRPr lang="he-IL" sz="1400" dirty="0">
              <a:solidFill>
                <a:srgbClr val="009900"/>
              </a:solidFill>
              <a:latin typeface="Consolas" pitchFamily="49" charset="0"/>
            </a:endParaRPr>
          </a:p>
          <a:p>
            <a:pPr algn="l">
              <a:lnSpc>
                <a:spcPct val="85000"/>
              </a:lnSpc>
            </a:pP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</a:rPr>
              <a:t>public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static void </a:t>
            </a:r>
            <a:r>
              <a:rPr lang="en-US" sz="1400" noProof="1">
                <a:latin typeface="Consolas" pitchFamily="49" charset="0"/>
              </a:rPr>
              <a:t>main(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String</a:t>
            </a:r>
            <a:r>
              <a:rPr lang="en-US" sz="1400" noProof="1">
                <a:latin typeface="Consolas" pitchFamily="49" charset="0"/>
              </a:rPr>
              <a:t>[] args</a:t>
            </a:r>
            <a:r>
              <a:rPr lang="en-US" sz="1400" noProof="1" smtClean="0">
                <a:latin typeface="Consolas" pitchFamily="49" charset="0"/>
              </a:rPr>
              <a:t>)    </a:t>
            </a:r>
            <a:r>
              <a:rPr lang="en-US" sz="1400" noProof="1">
                <a:latin typeface="Consolas" pitchFamily="49" charset="0"/>
              </a:rPr>
              <a:t>{</a:t>
            </a:r>
          </a:p>
          <a:p>
            <a:pPr algn="l">
              <a:lnSpc>
                <a:spcPct val="85000"/>
              </a:lnSpc>
            </a:pPr>
            <a:r>
              <a:rPr lang="en-US" sz="1400" noProof="1" smtClean="0">
                <a:latin typeface="Consolas" pitchFamily="49" charset="0"/>
              </a:rPr>
              <a:t>  </a:t>
            </a:r>
            <a:r>
              <a:rPr lang="en-US" sz="1400" noProof="1">
                <a:latin typeface="Consolas" pitchFamily="49" charset="0"/>
              </a:rPr>
              <a:t>Student s1 =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en-US" sz="1400" noProof="1">
                <a:latin typeface="Consolas" pitchFamily="49" charset="0"/>
              </a:rPr>
              <a:t> Student(111, "gogo", 97.2f);</a:t>
            </a:r>
          </a:p>
          <a:p>
            <a:pPr algn="l">
              <a:lnSpc>
                <a:spcPct val="85000"/>
              </a:lnSpc>
            </a:pPr>
            <a:r>
              <a:rPr lang="en-US" sz="1400" noProof="1" smtClean="0">
                <a:latin typeface="Consolas" pitchFamily="49" charset="0"/>
              </a:rPr>
              <a:t>  </a:t>
            </a:r>
            <a:r>
              <a:rPr lang="en-US" sz="1400" noProof="1">
                <a:latin typeface="Consolas" pitchFamily="49" charset="0"/>
              </a:rPr>
              <a:t>Student s2 = </a:t>
            </a: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new</a:t>
            </a:r>
            <a:r>
              <a:rPr lang="en-US" sz="1400" noProof="1">
                <a:latin typeface="Consolas" pitchFamily="49" charset="0"/>
              </a:rPr>
              <a:t> Student(85.8f);</a:t>
            </a:r>
          </a:p>
          <a:p>
            <a:pPr algn="l">
              <a:lnSpc>
                <a:spcPct val="85000"/>
              </a:lnSpc>
            </a:pPr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 flipH="1" flipV="1">
            <a:off x="3352800" y="5410200"/>
            <a:ext cx="1066800" cy="76200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0424" name="Group 72"/>
          <p:cNvGraphicFramePr>
            <a:graphicFrameLocks noGrp="1"/>
          </p:cNvGraphicFramePr>
          <p:nvPr/>
        </p:nvGraphicFramePr>
        <p:xfrm>
          <a:off x="152400" y="5748338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name=“”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3579" name="Oval 50"/>
          <p:cNvSpPr>
            <a:spLocks noChangeArrowheads="1"/>
          </p:cNvSpPr>
          <p:nvPr/>
        </p:nvSpPr>
        <p:spPr bwMode="auto">
          <a:xfrm>
            <a:off x="304800" y="71628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00403" name="Line 51"/>
          <p:cNvSpPr>
            <a:spLocks noChangeShapeType="1"/>
          </p:cNvSpPr>
          <p:nvPr/>
        </p:nvSpPr>
        <p:spPr bwMode="auto">
          <a:xfrm flipH="1">
            <a:off x="1676400" y="6553200"/>
            <a:ext cx="2819400" cy="0"/>
          </a:xfrm>
          <a:prstGeom prst="line">
            <a:avLst/>
          </a:prstGeom>
          <a:noFill/>
          <a:ln w="38100">
            <a:solidFill>
              <a:srgbClr val="0099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404" name="Text Box 52"/>
          <p:cNvSpPr txBox="1">
            <a:spLocks noChangeArrowheads="1"/>
          </p:cNvSpPr>
          <p:nvPr/>
        </p:nvSpPr>
        <p:spPr bwMode="auto">
          <a:xfrm>
            <a:off x="5410200" y="2667000"/>
            <a:ext cx="3505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111      “</a:t>
            </a:r>
            <a:r>
              <a:rPr lang="en-US" sz="1600" dirty="0" err="1">
                <a:solidFill>
                  <a:srgbClr val="FF0000"/>
                </a:solidFill>
              </a:rPr>
              <a:t>gogo</a:t>
            </a:r>
            <a:r>
              <a:rPr lang="en-US" sz="1600" dirty="0">
                <a:solidFill>
                  <a:srgbClr val="FF0000"/>
                </a:solidFill>
              </a:rPr>
              <a:t>”          97.2f</a:t>
            </a:r>
          </a:p>
        </p:txBody>
      </p:sp>
      <p:sp>
        <p:nvSpPr>
          <p:cNvPr id="100405" name="Text Box 53"/>
          <p:cNvSpPr txBox="1">
            <a:spLocks noChangeArrowheads="1"/>
          </p:cNvSpPr>
          <p:nvPr/>
        </p:nvSpPr>
        <p:spPr bwMode="auto">
          <a:xfrm>
            <a:off x="1981200" y="6096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111      “gogo”</a:t>
            </a:r>
          </a:p>
        </p:txBody>
      </p:sp>
      <p:graphicFrame>
        <p:nvGraphicFramePr>
          <p:cNvPr id="100421" name="Group 69"/>
          <p:cNvGraphicFramePr>
            <a:graphicFrameLocks noGrp="1"/>
          </p:cNvGraphicFramePr>
          <p:nvPr/>
        </p:nvGraphicFramePr>
        <p:xfrm>
          <a:off x="1831975" y="5410200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425" name="Group 73"/>
          <p:cNvGraphicFramePr>
            <a:graphicFrameLocks noGrp="1"/>
          </p:cNvGraphicFramePr>
          <p:nvPr/>
        </p:nvGraphicFramePr>
        <p:xfrm>
          <a:off x="155575" y="5748338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name=“”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435" name="Group 83"/>
          <p:cNvGraphicFramePr>
            <a:graphicFrameLocks noGrp="1"/>
          </p:cNvGraphicFramePr>
          <p:nvPr/>
        </p:nvGraphicFramePr>
        <p:xfrm>
          <a:off x="1828800" y="5410200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name=“gogo”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average=97.2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0445" name="Text Box 93"/>
          <p:cNvSpPr txBox="1">
            <a:spLocks noChangeArrowheads="1"/>
          </p:cNvSpPr>
          <p:nvPr/>
        </p:nvSpPr>
        <p:spPr bwMode="auto">
          <a:xfrm>
            <a:off x="5715000" y="39624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85.8</a:t>
            </a:r>
          </a:p>
        </p:txBody>
      </p:sp>
      <p:sp>
        <p:nvSpPr>
          <p:cNvPr id="100446" name="Text Box 94"/>
          <p:cNvSpPr txBox="1">
            <a:spLocks noChangeArrowheads="1"/>
          </p:cNvSpPr>
          <p:nvPr/>
        </p:nvSpPr>
        <p:spPr bwMode="auto">
          <a:xfrm>
            <a:off x="533400" y="2438400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noProof="1">
                <a:solidFill>
                  <a:srgbClr val="0070C0"/>
                </a:solidFill>
                <a:latin typeface="Consolas" pitchFamily="49" charset="0"/>
              </a:rPr>
              <a:t>this</a:t>
            </a:r>
            <a:r>
              <a:rPr lang="en-US" sz="1400" noProof="1">
                <a:latin typeface="Consolas" pitchFamily="49" charset="0"/>
              </a:rPr>
              <a:t>(-1, "");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00447" name="Text Box 95"/>
          <p:cNvSpPr txBox="1">
            <a:spLocks noChangeArrowheads="1"/>
          </p:cNvSpPr>
          <p:nvPr/>
        </p:nvSpPr>
        <p:spPr bwMode="auto">
          <a:xfrm>
            <a:off x="2133600" y="609600"/>
            <a:ext cx="182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>
                <a:solidFill>
                  <a:srgbClr val="FF0000"/>
                </a:solidFill>
              </a:rPr>
              <a:t>-1           “”</a:t>
            </a:r>
          </a:p>
        </p:txBody>
      </p:sp>
      <p:graphicFrame>
        <p:nvGraphicFramePr>
          <p:cNvPr id="100460" name="Group 108"/>
          <p:cNvGraphicFramePr>
            <a:graphicFrameLocks noGrp="1"/>
          </p:cNvGraphicFramePr>
          <p:nvPr/>
        </p:nvGraphicFramePr>
        <p:xfrm>
          <a:off x="152400" y="5748338"/>
          <a:ext cx="1520825" cy="960120"/>
        </p:xfrm>
        <a:graphic>
          <a:graphicData uri="http://schemas.openxmlformats.org/drawingml/2006/table">
            <a:tbl>
              <a:tblPr/>
              <a:tblGrid>
                <a:gridCol w="15208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id=-1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name=“”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average=85.8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4588" y="998513"/>
            <a:ext cx="4113212" cy="113508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0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0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0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0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0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0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0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0035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035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035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0035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03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0035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0035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0035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1" dur="5000"/>
                                        <p:tgtEl>
                                          <p:spTgt spid="1003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5000"/>
                                        <p:tgtEl>
                                          <p:spTgt spid="1003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3" dur="5000"/>
                                        <p:tgtEl>
                                          <p:spTgt spid="10035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0035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0035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0035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00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0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00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5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100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00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003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003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00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100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9" dur="indefinite"/>
                                        <p:tgtEl>
                                          <p:spTgt spid="1003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100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0035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0035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8" dur="indefinite"/>
                                        <p:tgtEl>
                                          <p:spTgt spid="10035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0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8" dur="indefinite"/>
                                        <p:tgtEl>
                                          <p:spTgt spid="100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00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003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3" dur="500"/>
                                        <p:tgtEl>
                                          <p:spTgt spid="1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003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003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003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0044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9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00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10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00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1003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9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0" dur="indefinite"/>
                                        <p:tgtEl>
                                          <p:spTgt spid="100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4" dur="indefinite"/>
                                        <p:tgtEl>
                                          <p:spTgt spid="100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2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100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6" dur="500"/>
                                        <p:tgtEl>
                                          <p:spTgt spid="100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1003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1003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1003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5" dur="indefinite"/>
                                        <p:tgtEl>
                                          <p:spTgt spid="1003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1003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1003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1003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1003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1003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100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00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1003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3" dur="indefinite"/>
                                        <p:tgtEl>
                                          <p:spTgt spid="100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4" dur="indefinite"/>
                                        <p:tgtEl>
                                          <p:spTgt spid="100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75" dur="indefinite"/>
                                        <p:tgtEl>
                                          <p:spTgt spid="1003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0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3" dur="indefinite"/>
                                        <p:tgtEl>
                                          <p:spTgt spid="100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4" dur="indefinite"/>
                                        <p:tgtEl>
                                          <p:spTgt spid="100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5" dur="indefinite"/>
                                        <p:tgtEl>
                                          <p:spTgt spid="1003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7" dur="500"/>
                                        <p:tgtEl>
                                          <p:spTgt spid="100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10035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3" dur="indefinite"/>
                                        <p:tgtEl>
                                          <p:spTgt spid="10035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4" dur="indefinite"/>
                                        <p:tgtEl>
                                          <p:spTgt spid="10035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9" dur="500"/>
                                        <p:tgtEl>
                                          <p:spTgt spid="100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2" dur="5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5" dur="500"/>
                                        <p:tgtEl>
                                          <p:spTgt spid="100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8" dur="500"/>
                                        <p:tgtEl>
                                          <p:spTgt spid="100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1" dur="500"/>
                                        <p:tgtEl>
                                          <p:spTgt spid="100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4" dur="500"/>
                                        <p:tgtEl>
                                          <p:spTgt spid="100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build="allAtOnce"/>
      <p:bldP spid="100359" grpId="0" animBg="1"/>
      <p:bldP spid="100359" grpId="1" animBg="1"/>
      <p:bldP spid="100403" grpId="0" animBg="1"/>
      <p:bldP spid="100403" grpId="1" animBg="1"/>
      <p:bldP spid="100404" grpId="0"/>
      <p:bldP spid="100404" grpId="1"/>
      <p:bldP spid="100405" grpId="0"/>
      <p:bldP spid="100405" grpId="1"/>
      <p:bldP spid="100445" grpId="0"/>
      <p:bldP spid="100445" grpId="1"/>
      <p:bldP spid="100446" grpId="0"/>
      <p:bldP spid="100447" grpId="0"/>
      <p:bldP spid="10044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775" y="192088"/>
            <a:ext cx="4579938" cy="34290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514600"/>
            <a:ext cx="5430838" cy="40640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86400" cy="7620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בעיה עם הרשאת </a:t>
            </a:r>
            <a:r>
              <a:rPr lang="en-US" dirty="0" smtClean="0">
                <a:latin typeface="Arial" charset="0"/>
                <a:cs typeface="Arial" charset="0"/>
              </a:rPr>
              <a:t>private</a:t>
            </a:r>
          </a:p>
        </p:txBody>
      </p:sp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228600" y="4114800"/>
            <a:ext cx="2895600" cy="1524000"/>
          </a:xfrm>
          <a:prstGeom prst="wedgeRectCallout">
            <a:avLst>
              <a:gd name="adj1" fmla="val 133028"/>
              <a:gd name="adj2" fmla="val -527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תתקבל שגיאת הקומפילציה: </a:t>
            </a:r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bg1"/>
                </a:solidFill>
              </a:rPr>
              <a:t>The field Person.name is not visible</a:t>
            </a:r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וזאת מאחר והתכונה </a:t>
            </a:r>
            <a:r>
              <a:rPr lang="en-US" b="1">
                <a:solidFill>
                  <a:schemeClr val="bg1"/>
                </a:solidFill>
              </a:rPr>
              <a:t>name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מוגדרת ב- </a:t>
            </a:r>
            <a:r>
              <a:rPr lang="en-US" b="1">
                <a:solidFill>
                  <a:schemeClr val="bg1"/>
                </a:solidFill>
              </a:rPr>
              <a:t>private</a:t>
            </a:r>
            <a:r>
              <a:rPr lang="he-IL" b="1">
                <a:solidFill>
                  <a:schemeClr val="bg1"/>
                </a:solidFill>
              </a:rPr>
              <a:t> 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3EBE1-C87E-43E7-B96F-54683BAB2687}" type="slidenum">
              <a:rPr lang="he-IL"/>
              <a:pPr>
                <a:defRPr/>
              </a:pPr>
              <a:t>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" y="381000"/>
            <a:ext cx="7620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הרשאות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מחלקה יורשת מכילה את כל תכונות ושיטות הבסיס, אך לא תוכל לגשת אליהם ישירות במידה והוגדרו בבסיס כ- </a:t>
            </a:r>
            <a:r>
              <a:rPr lang="en-US" smtClean="0">
                <a:latin typeface="Arial" charset="0"/>
                <a:cs typeface="Arial" charset="0"/>
              </a:rPr>
              <a:t>private</a:t>
            </a:r>
            <a:endParaRPr lang="he-IL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מחלקה יורשת יכולה לגשת ישירות לכל תכונה או שיטה שהוגדרה בבסיס כ- </a:t>
            </a:r>
            <a:r>
              <a:rPr lang="en-US" smtClean="0">
                <a:latin typeface="Arial" charset="0"/>
                <a:cs typeface="Arial" charset="0"/>
              </a:rPr>
              <a:t>public</a:t>
            </a:r>
          </a:p>
          <a:p>
            <a:pPr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מה נעשה?</a:t>
            </a:r>
          </a:p>
          <a:p>
            <a:pPr lvl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לא נרצה להגדיר את כל תכונות הבסיס כ- </a:t>
            </a:r>
            <a:r>
              <a:rPr lang="en-US" smtClean="0">
                <a:latin typeface="Arial" charset="0"/>
                <a:cs typeface="Arial" charset="0"/>
              </a:rPr>
              <a:t>public</a:t>
            </a:r>
            <a:r>
              <a:rPr lang="he-IL" smtClean="0">
                <a:latin typeface="Arial" charset="0"/>
                <a:cs typeface="Arial" charset="0"/>
              </a:rPr>
              <a:t> רק כדי שהמחלקות היורשות יוכלו לגשת אליהם</a:t>
            </a:r>
          </a:p>
          <a:p>
            <a:pPr lvl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בכל זאת נרצה שהמחלקות היורשות יוכלו לגשת לשדות ולתכונות שרלוונטיים עבורן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F3F87A-1EA1-4605-9BA1-77D11D9F03B1}" type="slidenum">
              <a:rPr lang="he-IL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הרשאת </a:t>
            </a:r>
            <a:r>
              <a:rPr lang="en-US" smtClean="0">
                <a:latin typeface="Arial" charset="0"/>
                <a:cs typeface="Arial" charset="0"/>
              </a:rPr>
              <a:t>protected</a:t>
            </a:r>
          </a:p>
        </p:txBody>
      </p:sp>
      <p:sp>
        <p:nvSpPr>
          <p:cNvPr id="2560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כדי לפתור בעיה זו קיימת ההרשאה </a:t>
            </a:r>
            <a:r>
              <a:rPr lang="en-US" dirty="0" smtClean="0">
                <a:latin typeface="Arial" charset="0"/>
                <a:cs typeface="Arial" charset="0"/>
              </a:rPr>
              <a:t>protected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תכונה או שיטה המוגדרת כ- </a:t>
            </a:r>
            <a:r>
              <a:rPr lang="en-US" dirty="0" smtClean="0">
                <a:latin typeface="Arial" charset="0"/>
                <a:cs typeface="Arial" charset="0"/>
              </a:rPr>
              <a:t>protected</a:t>
            </a:r>
            <a:r>
              <a:rPr lang="he-IL" dirty="0" smtClean="0">
                <a:latin typeface="Arial" charset="0"/>
                <a:cs typeface="Arial" charset="0"/>
              </a:rPr>
              <a:t> מאפשרת  גישה ישירה לתכונות ולשיטות אשר נמצאות: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במחלקה עצמה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במחלקות היורשות </a:t>
            </a:r>
          </a:p>
          <a:p>
            <a:pPr lvl="1"/>
            <a:r>
              <a:rPr lang="he-IL" dirty="0" smtClean="0">
                <a:latin typeface="Arial" charset="0"/>
                <a:cs typeface="Arial" charset="0"/>
              </a:rPr>
              <a:t>במחלקות הנמצאות באותו ה- </a:t>
            </a:r>
            <a:r>
              <a:rPr lang="en-US" dirty="0" smtClean="0">
                <a:latin typeface="Arial" charset="0"/>
                <a:cs typeface="Arial" charset="0"/>
              </a:rPr>
              <a:t>package</a:t>
            </a:r>
            <a:endParaRPr lang="he-IL" dirty="0" smtClean="0">
              <a:latin typeface="Arial" charset="0"/>
              <a:cs typeface="Arial" charset="0"/>
            </a:endParaRPr>
          </a:p>
          <a:p>
            <a:pPr lvl="2"/>
            <a:r>
              <a:rPr lang="he-IL" dirty="0" smtClean="0">
                <a:latin typeface="Arial" charset="0"/>
                <a:cs typeface="Arial" charset="0"/>
              </a:rPr>
              <a:t>מומלץ לא להתבסס על עובדה זו,ו ב- </a:t>
            </a:r>
            <a:r>
              <a:rPr lang="en-US" dirty="0" smtClean="0">
                <a:latin typeface="Arial" charset="0"/>
                <a:cs typeface="Arial" charset="0"/>
              </a:rPr>
              <a:t>package</a:t>
            </a:r>
            <a:r>
              <a:rPr lang="he-IL" dirty="0" smtClean="0">
                <a:latin typeface="Arial" charset="0"/>
                <a:cs typeface="Arial" charset="0"/>
              </a:rPr>
              <a:t> עדיין לפנות לתכונות אלו באמצעות </a:t>
            </a:r>
            <a:r>
              <a:rPr lang="en-US" dirty="0" smtClean="0">
                <a:latin typeface="Arial" charset="0"/>
                <a:cs typeface="Arial" charset="0"/>
              </a:rPr>
              <a:t>set</a:t>
            </a:r>
            <a:r>
              <a:rPr lang="he-IL" dirty="0" smtClean="0">
                <a:latin typeface="Arial" charset="0"/>
                <a:cs typeface="Arial" charset="0"/>
              </a:rPr>
              <a:t> ו- </a:t>
            </a:r>
            <a:r>
              <a:rPr lang="en-US" dirty="0" smtClean="0">
                <a:latin typeface="Arial" charset="0"/>
                <a:cs typeface="Arial" charset="0"/>
              </a:rPr>
              <a:t>get</a:t>
            </a:r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בצורה זו אנו לא חושפים את תכונות המחלקה כלפי חוץ, ויחד עם זאת מאפשרים למחלקות יורשות לגשת ישירות לתכונות ולשיטות הרלוונטיים עבורם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B3BD5B-C755-4D1D-8BFA-F393E25B26A1}" type="slidenum">
              <a:rPr lang="he-IL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he-IL" sz="3600" dirty="0" smtClean="0">
                <a:latin typeface="Arial" charset="0"/>
                <a:cs typeface="Arial" charset="0"/>
              </a:rPr>
              <a:t>דוגמא: </a:t>
            </a:r>
            <a:r>
              <a:rPr lang="en-US" sz="2800" dirty="0" smtClean="0">
                <a:latin typeface="Arial" charset="0"/>
                <a:cs typeface="Arial" charset="0"/>
              </a:rPr>
              <a:t>Person</a:t>
            </a:r>
            <a:r>
              <a:rPr lang="he-IL" sz="2800" dirty="0" smtClean="0">
                <a:latin typeface="Arial" charset="0"/>
                <a:cs typeface="Arial" charset="0"/>
              </a:rPr>
              <a:t> </a:t>
            </a:r>
            <a:r>
              <a:rPr lang="he-IL" sz="3600" dirty="0" smtClean="0">
                <a:latin typeface="Arial" charset="0"/>
                <a:cs typeface="Arial" charset="0"/>
              </a:rPr>
              <a:t>ו- </a:t>
            </a:r>
            <a:r>
              <a:rPr lang="en-US" sz="2800" dirty="0" smtClean="0">
                <a:latin typeface="Arial" charset="0"/>
                <a:cs typeface="Arial" charset="0"/>
              </a:rPr>
              <a:t>Student</a:t>
            </a:r>
            <a:r>
              <a:rPr lang="he-IL" sz="3600" dirty="0" smtClean="0">
                <a:latin typeface="Arial" charset="0"/>
                <a:cs typeface="Arial" charset="0"/>
              </a:rPr>
              <a:t/>
            </a:r>
            <a:br>
              <a:rPr lang="he-IL" sz="3600" dirty="0" smtClean="0">
                <a:latin typeface="Arial" charset="0"/>
                <a:cs typeface="Arial" charset="0"/>
              </a:rPr>
            </a:br>
            <a:r>
              <a:rPr lang="he-IL" sz="3600" dirty="0" smtClean="0">
                <a:latin typeface="Arial" charset="0"/>
                <a:cs typeface="Arial" charset="0"/>
              </a:rPr>
              <a:t>תרשים </a:t>
            </a:r>
            <a:r>
              <a:rPr lang="en-US" sz="2800" dirty="0" smtClean="0">
                <a:latin typeface="Arial" charset="0"/>
                <a:cs typeface="Arial" charset="0"/>
              </a:rPr>
              <a:t>UML</a:t>
            </a:r>
            <a:r>
              <a:rPr lang="he-IL" sz="2800" dirty="0" smtClean="0">
                <a:latin typeface="Arial" charset="0"/>
                <a:cs typeface="Arial" charset="0"/>
              </a:rPr>
              <a:t> </a:t>
            </a:r>
            <a:r>
              <a:rPr lang="he-IL" sz="3600" dirty="0" smtClean="0">
                <a:latin typeface="Arial" charset="0"/>
                <a:cs typeface="Arial" charset="0"/>
              </a:rPr>
              <a:t>(מסוג </a:t>
            </a:r>
            <a:r>
              <a:rPr lang="en-US" sz="2800" dirty="0" smtClean="0">
                <a:latin typeface="Arial" charset="0"/>
                <a:cs typeface="Arial" charset="0"/>
              </a:rPr>
              <a:t>Class Diagram</a:t>
            </a:r>
            <a:r>
              <a:rPr lang="he-IL" sz="3600" dirty="0" smtClean="0">
                <a:latin typeface="Arial" charset="0"/>
                <a:cs typeface="Arial" charset="0"/>
              </a:rPr>
              <a:t>)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314700" y="1981200"/>
          <a:ext cx="492125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3" imgW="2514981" imgH="1986534" progId="">
                  <p:embed/>
                </p:oleObj>
              </mc:Choice>
              <mc:Fallback>
                <p:oleObj name="Visio" r:id="rId3" imgW="2514981" imgH="198653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1981200"/>
                        <a:ext cx="492125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228600" y="2209800"/>
            <a:ext cx="2743200" cy="381000"/>
          </a:xfrm>
          <a:prstGeom prst="wedgeRectCallout">
            <a:avLst>
              <a:gd name="adj1" fmla="val 91116"/>
              <a:gd name="adj2" fmla="val 232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# הוא סימון ל- </a:t>
            </a:r>
            <a:r>
              <a:rPr lang="en-US" b="1">
                <a:solidFill>
                  <a:schemeClr val="bg1"/>
                </a:solidFill>
              </a:rPr>
              <a:t>protected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הרשאות ו- </a:t>
            </a:r>
            <a:r>
              <a:rPr lang="en-US" smtClean="0">
                <a:latin typeface="Arial" charset="0"/>
                <a:cs typeface="Arial" charset="0"/>
              </a:rPr>
              <a:t>package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בשפת </a:t>
            </a:r>
            <a:r>
              <a:rPr lang="en-US" dirty="0" smtClean="0">
                <a:latin typeface="Arial" charset="0"/>
                <a:cs typeface="Arial" charset="0"/>
              </a:rPr>
              <a:t>JAVA </a:t>
            </a:r>
            <a:r>
              <a:rPr lang="he-IL" dirty="0" smtClean="0">
                <a:latin typeface="Arial" charset="0"/>
                <a:cs typeface="Arial" charset="0"/>
              </a:rPr>
              <a:t>  ההרשאה </a:t>
            </a:r>
            <a:r>
              <a:rPr lang="en-US" dirty="0" smtClean="0">
                <a:latin typeface="Arial" charset="0"/>
                <a:cs typeface="Arial" charset="0"/>
              </a:rPr>
              <a:t>protected</a:t>
            </a:r>
            <a:r>
              <a:rPr lang="he-IL" dirty="0" smtClean="0">
                <a:latin typeface="Arial" charset="0"/>
                <a:cs typeface="Arial" charset="0"/>
              </a:rPr>
              <a:t> מאפשרת גישה ישירה גם לתכונות בכל מקום ב- </a:t>
            </a:r>
            <a:r>
              <a:rPr lang="en-US" dirty="0" smtClean="0">
                <a:latin typeface="Arial" charset="0"/>
                <a:cs typeface="Arial" charset="0"/>
              </a:rPr>
              <a:t>package</a:t>
            </a:r>
            <a:r>
              <a:rPr lang="he-IL" dirty="0" smtClean="0">
                <a:latin typeface="Arial" charset="0"/>
                <a:cs typeface="Arial" charset="0"/>
              </a:rPr>
              <a:t> (לרוב הקוד נמצא ב- </a:t>
            </a:r>
            <a:r>
              <a:rPr lang="en-US" dirty="0" smtClean="0">
                <a:latin typeface="Arial" charset="0"/>
                <a:cs typeface="Arial" charset="0"/>
              </a:rPr>
              <a:t>default package</a:t>
            </a:r>
            <a:r>
              <a:rPr lang="he-IL" dirty="0" smtClean="0">
                <a:latin typeface="Arial" charset="0"/>
                <a:cs typeface="Arial" charset="0"/>
              </a:rPr>
              <a:t> ולכן נראה לנו כי הרשאה זו דומה ל- </a:t>
            </a:r>
            <a:r>
              <a:rPr lang="en-US" dirty="0" smtClean="0">
                <a:latin typeface="Arial" charset="0"/>
                <a:cs typeface="Arial" charset="0"/>
              </a:rPr>
              <a:t>public</a:t>
            </a:r>
            <a:r>
              <a:rPr lang="he-IL" dirty="0" smtClean="0">
                <a:latin typeface="Arial" charset="0"/>
                <a:cs typeface="Arial" charset="0"/>
              </a:rPr>
              <a:t>)</a:t>
            </a:r>
          </a:p>
          <a:p>
            <a:pPr lvl="1"/>
            <a:endParaRPr lang="he-IL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package</a:t>
            </a:r>
            <a:r>
              <a:rPr lang="he-IL" dirty="0" smtClean="0">
                <a:latin typeface="Arial" charset="0"/>
                <a:cs typeface="Arial" charset="0"/>
              </a:rPr>
              <a:t> היא תת-ספריה המכילה קבצים. שם ה- </a:t>
            </a:r>
            <a:r>
              <a:rPr lang="en-US" dirty="0" smtClean="0">
                <a:latin typeface="Arial" charset="0"/>
                <a:cs typeface="Arial" charset="0"/>
              </a:rPr>
              <a:t>package</a:t>
            </a:r>
            <a:r>
              <a:rPr lang="he-IL" dirty="0" smtClean="0">
                <a:latin typeface="Arial" charset="0"/>
                <a:cs typeface="Arial" charset="0"/>
              </a:rPr>
              <a:t> יהיה כמו שם הספריה. 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D1CEB70-919F-4E9E-95EE-AD67A24BFC7C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2292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מוטיבציה להורשה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מהי 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דריסת שיטות 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מעבר בבנאים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הרשאת </a:t>
            </a:r>
            <a:r>
              <a:rPr lang="en-US" sz="2800" dirty="0" smtClean="0">
                <a:latin typeface="Arial" charset="0"/>
                <a:cs typeface="Arial" charset="0"/>
              </a:rPr>
              <a:t>protected</a:t>
            </a: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מחלקות ושיטות </a:t>
            </a:r>
            <a:r>
              <a:rPr lang="en-US" sz="2800" dirty="0" smtClean="0">
                <a:latin typeface="Arial" charset="0"/>
                <a:cs typeface="Arial" charset="0"/>
              </a:rPr>
              <a:t>final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המחלקה </a:t>
            </a:r>
            <a:r>
              <a:rPr lang="en-US" sz="2800" dirty="0" smtClean="0">
                <a:latin typeface="Arial" charset="0"/>
                <a:cs typeface="Arial" charset="0"/>
              </a:rPr>
              <a:t>Date</a:t>
            </a:r>
            <a:r>
              <a:rPr lang="he-IL" sz="2800" dirty="0" smtClean="0">
                <a:latin typeface="Arial" charset="0"/>
                <a:cs typeface="Arial" charset="0"/>
              </a:rPr>
              <a:t> המשופרת</a:t>
            </a:r>
          </a:p>
          <a:p>
            <a:pPr algn="just"/>
            <a:r>
              <a:rPr lang="he-IL" dirty="0" smtClean="0">
                <a:latin typeface="Arial" charset="0"/>
                <a:cs typeface="Arial" charset="0"/>
              </a:rPr>
              <a:t>המחלקה </a:t>
            </a:r>
            <a:r>
              <a:rPr lang="en-US" dirty="0" err="1" smtClean="0">
                <a:latin typeface="Arial" charset="0"/>
                <a:cs typeface="Arial" charset="0"/>
              </a:rPr>
              <a:t>LocalDate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package</a:t>
            </a:r>
          </a:p>
        </p:txBody>
      </p:sp>
      <p:pic>
        <p:nvPicPr>
          <p:cNvPr id="1003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484313"/>
            <a:ext cx="3076575" cy="190976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557338"/>
            <a:ext cx="2595563" cy="6731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3716338"/>
            <a:ext cx="5248275" cy="2817812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850" y="2420938"/>
            <a:ext cx="2582863" cy="1127125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2771775" y="476250"/>
            <a:ext cx="3671888" cy="936625"/>
          </a:xfrm>
          <a:prstGeom prst="wedgeRectCallout">
            <a:avLst>
              <a:gd name="adj1" fmla="val -53165"/>
              <a:gd name="adj2" fmla="val 16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כאשר מחלקה מוגדרת בתוך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שאינו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default 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יש לציין זאת בראש הקובץ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716463" y="3573463"/>
            <a:ext cx="4103687" cy="719137"/>
          </a:xfrm>
          <a:prstGeom prst="wedgeRectCallout">
            <a:avLst>
              <a:gd name="adj1" fmla="val -96391"/>
              <a:gd name="adj2" fmla="val -13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יש לייבא את המחלקה המוגדרת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האחר כדי שה-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יכיר אותו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924425" y="4941888"/>
            <a:ext cx="3959225" cy="790575"/>
          </a:xfrm>
          <a:prstGeom prst="wedgeRectCallout">
            <a:avLst>
              <a:gd name="adj1" fmla="val -109141"/>
              <a:gd name="adj2" fmla="val -130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והמחלקות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נמצאות באותו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 יכול לגשת ישירות לתכונות של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635500" y="5876925"/>
            <a:ext cx="4257675" cy="792163"/>
          </a:xfrm>
          <a:prstGeom prst="wedgeRectCallout">
            <a:avLst>
              <a:gd name="adj1" fmla="val -98635"/>
              <a:gd name="adj2" fmla="val -40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והמחלקות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ו-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b="1" u="sng" dirty="0">
                <a:latin typeface="Arial" pitchFamily="34" charset="0"/>
                <a:cs typeface="Arial" pitchFamily="34" charset="0"/>
              </a:rPr>
              <a:t>אינן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נמצאות באותו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package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Program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 </a:t>
            </a:r>
            <a:r>
              <a:rPr lang="he-IL" b="1" u="sng" dirty="0">
                <a:latin typeface="Arial" pitchFamily="34" charset="0"/>
                <a:cs typeface="Arial" pitchFamily="34" charset="0"/>
              </a:rPr>
              <a:t>אינו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יכול לגשת ישירות לתכונות של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יבוא מה- </a:t>
            </a:r>
            <a:r>
              <a:rPr lang="en-US" smtClean="0">
                <a:latin typeface="Arial" charset="0"/>
                <a:cs typeface="Arial" charset="0"/>
              </a:rPr>
              <a:t>default package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בתוך </a:t>
            </a:r>
            <a:r>
              <a:rPr lang="en-US" smtClean="0">
                <a:latin typeface="Arial" charset="0"/>
                <a:cs typeface="Arial" charset="0"/>
              </a:rPr>
              <a:t>package</a:t>
            </a:r>
            <a:r>
              <a:rPr lang="he-IL" smtClean="0">
                <a:latin typeface="Arial" charset="0"/>
                <a:cs typeface="Arial" charset="0"/>
              </a:rPr>
              <a:t> שאינו ה- </a:t>
            </a:r>
            <a:r>
              <a:rPr lang="en-US" smtClean="0">
                <a:latin typeface="Arial" charset="0"/>
                <a:cs typeface="Arial" charset="0"/>
              </a:rPr>
              <a:t>default package</a:t>
            </a:r>
            <a:r>
              <a:rPr lang="he-IL" smtClean="0">
                <a:latin typeface="Arial" charset="0"/>
                <a:cs typeface="Arial" charset="0"/>
              </a:rPr>
              <a:t> לא ניתן לייבא מחלקות מחלקות מה- </a:t>
            </a:r>
            <a:r>
              <a:rPr lang="en-US" smtClean="0">
                <a:latin typeface="Arial" charset="0"/>
                <a:cs typeface="Arial" charset="0"/>
              </a:rPr>
              <a:t>default package</a:t>
            </a:r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אם בכל זאת נרצה להשתמש בהן נצטרך להעתיקן ל- </a:t>
            </a:r>
            <a:r>
              <a:rPr lang="en-US" smtClean="0">
                <a:latin typeface="Arial" charset="0"/>
                <a:cs typeface="Arial" charset="0"/>
              </a:rPr>
              <a:t>package </a:t>
            </a:r>
            <a:r>
              <a:rPr lang="he-IL" smtClean="0">
                <a:latin typeface="Arial" charset="0"/>
                <a:cs typeface="Arial" charset="0"/>
              </a:rPr>
              <a:t> אחר</a:t>
            </a: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013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3429000"/>
            <a:ext cx="3627438" cy="1944688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10138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525" y="3429000"/>
            <a:ext cx="3076575" cy="190976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323850" y="2852738"/>
            <a:ext cx="3887788" cy="360362"/>
          </a:xfrm>
          <a:prstGeom prst="wedgeRectCallout">
            <a:avLst>
              <a:gd name="adj1" fmla="val -125"/>
              <a:gd name="adj2" fmla="val 286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latin typeface="Arial" pitchFamily="34" charset="0"/>
                <a:cs typeface="Arial" pitchFamily="34" charset="0"/>
              </a:rPr>
              <a:t>The import A can not be resolved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ההרשאה </a:t>
            </a:r>
            <a:r>
              <a:rPr lang="en-US" smtClean="0">
                <a:latin typeface="Arial" charset="0"/>
                <a:cs typeface="Arial" charset="0"/>
              </a:rPr>
              <a:t>default</a:t>
            </a:r>
          </a:p>
        </p:txBody>
      </p:sp>
      <p:sp>
        <p:nvSpPr>
          <p:cNvPr id="102403" name="Content Placeholder 2"/>
          <p:cNvSpPr>
            <a:spLocks noGrp="1"/>
          </p:cNvSpPr>
          <p:nvPr>
            <p:ph sz="quarter" idx="1"/>
          </p:nvPr>
        </p:nvSpPr>
        <p:spPr>
          <a:xfrm>
            <a:off x="179388" y="1052513"/>
            <a:ext cx="8713787" cy="5472112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כאשר מגדירים משתנה/שיטה ללא הרשאה, ניתנת ההרשאה </a:t>
            </a:r>
            <a:r>
              <a:rPr lang="en-US" smtClean="0">
                <a:latin typeface="Arial" charset="0"/>
                <a:cs typeface="Arial" charset="0"/>
              </a:rPr>
              <a:t>default</a:t>
            </a:r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הרשאה זו זהה להרשאה </a:t>
            </a:r>
            <a:r>
              <a:rPr lang="en-US" smtClean="0">
                <a:latin typeface="Arial" charset="0"/>
                <a:cs typeface="Arial" charset="0"/>
              </a:rPr>
              <a:t>protected</a:t>
            </a:r>
            <a:r>
              <a:rPr lang="he-IL" smtClean="0">
                <a:latin typeface="Arial" charset="0"/>
                <a:cs typeface="Arial" charset="0"/>
              </a:rPr>
              <a:t> פרט לכך שאין גישה לתכונות יורשות מחוץ ל- </a:t>
            </a:r>
            <a:r>
              <a:rPr lang="en-US" smtClean="0">
                <a:latin typeface="Arial" charset="0"/>
                <a:cs typeface="Arial" charset="0"/>
              </a:rPr>
              <a:t>package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he-IL" smtClean="0">
                <a:latin typeface="Arial" charset="0"/>
                <a:cs typeface="Arial" charset="0"/>
              </a:rPr>
              <a:t>אבל אז נשתמש בשימוש המוכר של </a:t>
            </a:r>
            <a:r>
              <a:rPr lang="en-US" smtClean="0">
                <a:latin typeface="Arial" charset="0"/>
                <a:cs typeface="Arial" charset="0"/>
              </a:rPr>
              <a:t>protected</a:t>
            </a:r>
            <a:r>
              <a:rPr lang="he-IL" smtClean="0">
                <a:latin typeface="Arial" charset="0"/>
                <a:cs typeface="Arial" charset="0"/>
              </a:rPr>
              <a:t> </a:t>
            </a:r>
            <a:r>
              <a:rPr lang="he-IL" smtClean="0">
                <a:latin typeface="Arial" charset="0"/>
                <a:cs typeface="Arial" charset="0"/>
                <a:sym typeface="Wingdings" pitchFamily="2" charset="2"/>
              </a:rPr>
              <a:t> שלבנים תהיה גישה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3"/>
          <p:cNvSpPr>
            <a:spLocks noGrp="1"/>
          </p:cNvSpPr>
          <p:nvPr>
            <p:ph type="title"/>
          </p:nvPr>
        </p:nvSpPr>
        <p:spPr>
          <a:xfrm>
            <a:off x="179388" y="274638"/>
            <a:ext cx="8713787" cy="706437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סיכום הרשאות</a:t>
            </a:r>
            <a:endParaRPr lang="en-US" smtClean="0">
              <a:latin typeface="Arial" charset="0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1188" y="1916113"/>
          <a:ext cx="80648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80"/>
                <a:gridCol w="919480"/>
                <a:gridCol w="1287780"/>
                <a:gridCol w="995680"/>
                <a:gridCol w="386627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default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public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protected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private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גישה מהמחלקה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גישה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ממחלקה אחרת ב-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גישה</a:t>
                      </a:r>
                      <a:r>
                        <a:rPr lang="he-IL" baseline="0" dirty="0" smtClean="0">
                          <a:latin typeface="Arial" pitchFamily="34" charset="0"/>
                          <a:cs typeface="Arial" pitchFamily="34" charset="0"/>
                        </a:rPr>
                        <a:t> ממחלקה מחוץ ל- 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גישה ממחלקה יורשת ב-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Arial" pitchFamily="34" charset="0"/>
                          <a:cs typeface="Arial" pitchFamily="34" charset="0"/>
                        </a:rPr>
                        <a:t>גישה ממחלקה יורשת מחוץ ל- </a:t>
                      </a:r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package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מחלקות ושיטות </a:t>
            </a:r>
            <a:r>
              <a:rPr lang="en-US" dirty="0" smtClean="0">
                <a:latin typeface="Arial" charset="0"/>
                <a:cs typeface="Arial" charset="0"/>
              </a:rPr>
              <a:t>final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כאשר מחלקה מוגדרת כ- </a:t>
            </a:r>
            <a:r>
              <a:rPr lang="en-US" dirty="0" smtClean="0">
                <a:latin typeface="Arial" charset="0"/>
                <a:cs typeface="Arial" charset="0"/>
              </a:rPr>
              <a:t>final </a:t>
            </a:r>
            <a:r>
              <a:rPr lang="he-IL" dirty="0" smtClean="0">
                <a:latin typeface="Arial" charset="0"/>
                <a:cs typeface="Arial" charset="0"/>
              </a:rPr>
              <a:t> לא ניתן לרשת ממנה</a:t>
            </a: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endParaRPr lang="he-IL" dirty="0" smtClean="0">
              <a:latin typeface="Arial" charset="0"/>
              <a:cs typeface="Arial" charset="0"/>
            </a:endParaRPr>
          </a:p>
          <a:p>
            <a:r>
              <a:rPr lang="he-IL" dirty="0" smtClean="0">
                <a:latin typeface="Arial" charset="0"/>
                <a:cs typeface="Arial" charset="0"/>
              </a:rPr>
              <a:t>כאשר שיטה מוגדרת כ- </a:t>
            </a:r>
            <a:r>
              <a:rPr lang="en-US" dirty="0" smtClean="0">
                <a:latin typeface="Arial" charset="0"/>
                <a:cs typeface="Arial" charset="0"/>
              </a:rPr>
              <a:t>final</a:t>
            </a:r>
            <a:r>
              <a:rPr lang="he-IL" dirty="0" smtClean="0">
                <a:latin typeface="Arial" charset="0"/>
                <a:cs typeface="Arial" charset="0"/>
              </a:rPr>
              <a:t> לא ניתן לדרוס אותה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9728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2205038"/>
            <a:ext cx="5614988" cy="519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9728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08150"/>
            <a:ext cx="2563813" cy="1339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457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3644900"/>
            <a:ext cx="3887788" cy="27797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457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79838" y="5589588"/>
            <a:ext cx="5167312" cy="4714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65F7C92C-E2F3-481E-857D-C6FC0A5C36A3}" type="slidenum">
              <a:rPr lang="he-IL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0" y="1408113"/>
            <a:ext cx="5683250" cy="430688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לצורך ב- </a:t>
            </a:r>
            <a:r>
              <a:rPr lang="en-US" smtClean="0">
                <a:latin typeface="Arial" charset="0"/>
                <a:cs typeface="Arial" charset="0"/>
              </a:rPr>
              <a:t>protected</a:t>
            </a:r>
            <a:r>
              <a:rPr lang="he-IL" smtClean="0">
                <a:latin typeface="Arial" charset="0"/>
                <a:cs typeface="Arial" charset="0"/>
              </a:rPr>
              <a:t> - הפתרון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981200" y="1676400"/>
            <a:ext cx="1219200" cy="5334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BF1F0B-C49B-40F8-967D-2AAB4D36C2BD}" type="slidenum">
              <a:rPr lang="he-IL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המחלקה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u="sng" dirty="0" smtClean="0"/>
              <a:t>תזכורת</a:t>
            </a:r>
            <a:r>
              <a:rPr lang="he-IL" dirty="0" smtClean="0"/>
              <a:t>: </a:t>
            </a:r>
          </a:p>
          <a:p>
            <a:pPr lvl="1"/>
            <a:r>
              <a:rPr lang="he-IL" dirty="0" smtClean="0"/>
              <a:t>המחלקה </a:t>
            </a:r>
            <a:r>
              <a:rPr lang="en-US" dirty="0" smtClean="0"/>
              <a:t>Date</a:t>
            </a:r>
            <a:r>
              <a:rPr lang="he-IL" dirty="0" smtClean="0"/>
              <a:t> הנמצאת ב- </a:t>
            </a:r>
            <a:r>
              <a:rPr lang="en-US" dirty="0" err="1" smtClean="0"/>
              <a:t>java.util</a:t>
            </a:r>
            <a:r>
              <a:rPr lang="he-IL" dirty="0" smtClean="0"/>
              <a:t> אינה ידידותית, מאחר ומחזיקה כנתון את מספר השניות מאז ה- 1.1.1970</a:t>
            </a:r>
          </a:p>
          <a:p>
            <a:pPr lvl="1"/>
            <a:r>
              <a:rPr lang="he-IL" dirty="0" smtClean="0"/>
              <a:t>כדי לייצר אובייקט מטיפוס </a:t>
            </a:r>
            <a:r>
              <a:rPr lang="en-US" dirty="0" smtClean="0"/>
              <a:t>Date</a:t>
            </a:r>
            <a:r>
              <a:rPr lang="he-IL" dirty="0" smtClean="0"/>
              <a:t> נעזרנו באובייקט מטיפוס </a:t>
            </a:r>
            <a:r>
              <a:rPr lang="en-US" dirty="0" smtClean="0"/>
              <a:t>Calendar</a:t>
            </a:r>
            <a:r>
              <a:rPr lang="he-IL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124200"/>
            <a:ext cx="6553200" cy="295848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264754"/>
            <a:ext cx="3435658" cy="39101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ירושה מהמחלקה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/>
              <a:t>אחת הסיבות לירושה היא כאשר יש לנו מחלקה שהיא כמעט מתאימה לנו ואנחנו רוצים לממש אותה קצת שונה</a:t>
            </a:r>
          </a:p>
          <a:p>
            <a:r>
              <a:rPr lang="he-IL" dirty="0" smtClean="0"/>
              <a:t>ניתן לרשת מהמחלקה </a:t>
            </a:r>
            <a:r>
              <a:rPr lang="en-US" dirty="0" smtClean="0"/>
              <a:t>Date</a:t>
            </a:r>
            <a:r>
              <a:rPr lang="he-IL" dirty="0" smtClean="0"/>
              <a:t> המוגדרת ב- </a:t>
            </a:r>
            <a:r>
              <a:rPr lang="en-US" dirty="0" err="1" smtClean="0"/>
              <a:t>java.util</a:t>
            </a:r>
            <a:r>
              <a:rPr lang="he-IL" dirty="0" smtClean="0"/>
              <a:t> ולאפשר את הדברים הבאים:</a:t>
            </a:r>
          </a:p>
          <a:p>
            <a:pPr lvl="1"/>
            <a:r>
              <a:rPr lang="en-US" dirty="0" err="1" smtClean="0"/>
              <a:t>c’tor</a:t>
            </a:r>
            <a:r>
              <a:rPr lang="he-IL" dirty="0" smtClean="0"/>
              <a:t>  המקבל יום, חודש ושנה</a:t>
            </a:r>
          </a:p>
          <a:p>
            <a:pPr lvl="1"/>
            <a:r>
              <a:rPr lang="he-IL" dirty="0" smtClean="0"/>
              <a:t>שיטות </a:t>
            </a:r>
            <a:r>
              <a:rPr lang="en-US" dirty="0" smtClean="0"/>
              <a:t>set</a:t>
            </a:r>
            <a:r>
              <a:rPr lang="he-IL" dirty="0" smtClean="0"/>
              <a:t> ו- </a:t>
            </a:r>
            <a:r>
              <a:rPr lang="en-US" dirty="0" smtClean="0"/>
              <a:t>get</a:t>
            </a:r>
            <a:r>
              <a:rPr lang="he-IL" dirty="0" smtClean="0"/>
              <a:t> שיחזירו את השנה האמיתית (כלומר, 1900+)</a:t>
            </a:r>
          </a:p>
          <a:p>
            <a:pPr lvl="1"/>
            <a:r>
              <a:rPr lang="he-IL" dirty="0" smtClean="0"/>
              <a:t>שיטות </a:t>
            </a:r>
            <a:r>
              <a:rPr lang="en-US" dirty="0" smtClean="0"/>
              <a:t>set</a:t>
            </a:r>
            <a:r>
              <a:rPr lang="he-IL" dirty="0" smtClean="0"/>
              <a:t> ו- </a:t>
            </a:r>
            <a:r>
              <a:rPr lang="en-US" dirty="0" smtClean="0"/>
              <a:t>get</a:t>
            </a:r>
            <a:r>
              <a:rPr lang="he-IL" dirty="0" smtClean="0"/>
              <a:t> שיחזירו את החודש האמיתי (כלומר, 1+)</a:t>
            </a:r>
          </a:p>
          <a:p>
            <a:pPr lvl="1"/>
            <a:r>
              <a:rPr lang="he-IL" dirty="0" smtClean="0"/>
              <a:t>דרישת השיטה </a:t>
            </a:r>
            <a:r>
              <a:rPr lang="en-US" dirty="0" err="1" smtClean="0"/>
              <a:t>toString</a:t>
            </a:r>
            <a:r>
              <a:rPr lang="he-IL" dirty="0" smtClean="0"/>
              <a:t> שתחזיר את התאריך בצורה מקוצרת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350" y="152400"/>
            <a:ext cx="6286850" cy="6477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228600"/>
            <a:ext cx="3581400" cy="1371600"/>
          </a:xfrm>
          <a:solidFill>
            <a:schemeClr val="bg1"/>
          </a:solidFill>
        </p:spPr>
        <p:txBody>
          <a:bodyPr/>
          <a:lstStyle/>
          <a:p>
            <a:r>
              <a:rPr lang="he-IL" dirty="0" smtClean="0"/>
              <a:t>מימוש מחלקת</a:t>
            </a:r>
            <a:br>
              <a:rPr lang="he-IL" dirty="0" smtClean="0"/>
            </a:br>
            <a:r>
              <a:rPr lang="he-IL" dirty="0" smtClean="0"/>
              <a:t> </a:t>
            </a:r>
            <a:r>
              <a:rPr lang="en-US" dirty="0" smtClean="0"/>
              <a:t>Date</a:t>
            </a:r>
            <a:r>
              <a:rPr lang="he-IL" dirty="0" smtClean="0"/>
              <a:t> המשופרת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שימוש במחלקה החדשה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17490"/>
            <a:ext cx="8458200" cy="220204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5105400" cy="70150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762376"/>
            <a:ext cx="3886200" cy="288160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1" y="4038600"/>
            <a:ext cx="3464292" cy="249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806222" y="4724400"/>
            <a:ext cx="2765778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14689" y="5410200"/>
            <a:ext cx="252871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6096000"/>
            <a:ext cx="2133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דוגמא: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 ו- </a:t>
            </a:r>
            <a:r>
              <a:rPr lang="en-US" smtClean="0">
                <a:latin typeface="Arial" charset="0"/>
                <a:cs typeface="Arial" charset="0"/>
              </a:rPr>
              <a:t>Student</a:t>
            </a:r>
          </a:p>
        </p:txBody>
      </p:sp>
      <p:sp>
        <p:nvSpPr>
          <p:cNvPr id="1331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ל-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 יש שם ו- ת.ז והוא יודע להחזיר מחרוזת עם נתוניו ולהחזיר את שמו</a:t>
            </a:r>
          </a:p>
          <a:p>
            <a:pPr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ל- </a:t>
            </a:r>
            <a:r>
              <a:rPr lang="en-US" smtClean="0">
                <a:latin typeface="Arial" charset="0"/>
                <a:cs typeface="Arial" charset="0"/>
              </a:rPr>
              <a:t>Student</a:t>
            </a:r>
            <a:r>
              <a:rPr lang="he-IL" smtClean="0">
                <a:latin typeface="Arial" charset="0"/>
                <a:cs typeface="Arial" charset="0"/>
              </a:rPr>
              <a:t> יש שם, ת.ז. וממוצע, והוא יודע להחזיר מחרוזת עם נתוניו, להחזיר את שמו ולהירשם</a:t>
            </a:r>
          </a:p>
          <a:p>
            <a:pPr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ייצור 2 מחלקות אלו יגרור שיכפול בקוד וייצר בעיית תחזוקה</a:t>
            </a:r>
          </a:p>
          <a:p>
            <a:pPr lvl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אם נחליט שלכל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 צריך לשמור גם את תאריך הלידה שלו, נצטרך לתחזק זאת ב- 2 מקומות שונים..</a:t>
            </a:r>
          </a:p>
          <a:p>
            <a:pPr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מאחר ו- </a:t>
            </a:r>
            <a:r>
              <a:rPr lang="en-US" smtClean="0">
                <a:latin typeface="Arial" charset="0"/>
                <a:cs typeface="Arial" charset="0"/>
              </a:rPr>
              <a:t>Student</a:t>
            </a:r>
            <a:r>
              <a:rPr lang="he-IL" smtClean="0">
                <a:latin typeface="Arial" charset="0"/>
                <a:cs typeface="Arial" charset="0"/>
              </a:rPr>
              <a:t> הוא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 מורחב, נרצה להשתמש במנגנון הורשה</a:t>
            </a:r>
          </a:p>
          <a:p>
            <a:pPr>
              <a:lnSpc>
                <a:spcPct val="90000"/>
              </a:lnSpc>
            </a:pP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DA33869-AB2A-491E-91DF-B4D7EEBE2701}" type="slidenum">
              <a:rPr lang="he-IL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3600" dirty="0" smtClean="0"/>
              <a:t>המחלקה </a:t>
            </a:r>
            <a:r>
              <a:rPr lang="en-US" sz="3600" dirty="0" err="1" smtClean="0"/>
              <a:t>LocalDate</a:t>
            </a:r>
            <a:r>
              <a:rPr lang="he-IL" sz="3200" dirty="0" smtClean="0"/>
              <a:t> (רק החל מ- </a:t>
            </a:r>
            <a:r>
              <a:rPr lang="en-US" sz="3200" dirty="0" smtClean="0"/>
              <a:t>jdk8</a:t>
            </a:r>
            <a:r>
              <a:rPr lang="he-IL" sz="3200" dirty="0" smtClean="0"/>
              <a:t> / 03.2014)</a:t>
            </a:r>
            <a:endParaRPr lang="he-IL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447800"/>
            <a:ext cx="8397240" cy="32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" y="4800600"/>
            <a:ext cx="6248400" cy="17952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53440" y="2133600"/>
            <a:ext cx="7391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929640" y="2438400"/>
            <a:ext cx="7543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929640" y="2819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929640" y="35052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929640" y="3962400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167640" y="4800600"/>
            <a:ext cx="601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67640" y="5181600"/>
            <a:ext cx="601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167640" y="5562600"/>
            <a:ext cx="601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/>
          <p:cNvSpPr/>
          <p:nvPr/>
        </p:nvSpPr>
        <p:spPr>
          <a:xfrm>
            <a:off x="167640" y="5867400"/>
            <a:ext cx="601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67640" y="6248400"/>
            <a:ext cx="6019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" y="1447800"/>
            <a:ext cx="8397240" cy="32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" y="4800600"/>
            <a:ext cx="6248400" cy="179524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4724400"/>
            <a:ext cx="5562600" cy="107230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1" y="2173374"/>
            <a:ext cx="8534400" cy="2474826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LocalDate</a:t>
            </a:r>
            <a:r>
              <a:rPr lang="he-IL" dirty="0" smtClean="0"/>
              <a:t> |</a:t>
            </a:r>
            <a:r>
              <a:rPr lang="en-US" dirty="0" smtClean="0"/>
              <a:t> </a:t>
            </a:r>
            <a:r>
              <a:rPr lang="he-IL" dirty="0" smtClean="0"/>
              <a:t>המשך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914401" y="2667000"/>
            <a:ext cx="6172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76201" y="4724400"/>
            <a:ext cx="5410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914401" y="3124200"/>
            <a:ext cx="7086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914401" y="3352800"/>
            <a:ext cx="7543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76200" y="5105400"/>
            <a:ext cx="5548923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914401" y="3733800"/>
            <a:ext cx="7315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914401" y="4191000"/>
            <a:ext cx="7696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/>
          <p:cNvSpPr/>
          <p:nvPr/>
        </p:nvSpPr>
        <p:spPr>
          <a:xfrm>
            <a:off x="76200" y="5486400"/>
            <a:ext cx="5548923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1" y="2173374"/>
            <a:ext cx="8534400" cy="2474826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1" y="4724400"/>
            <a:ext cx="5562600" cy="107230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940842" cy="3429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066800" y="2209800"/>
            <a:ext cx="70866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940842" cy="3429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505200"/>
            <a:ext cx="4391319" cy="3276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1" y="3962400"/>
            <a:ext cx="3276599" cy="200987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LocalDate</a:t>
            </a:r>
            <a:r>
              <a:rPr lang="he-IL" dirty="0" smtClean="0"/>
              <a:t> | השוואת תאריכים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809" y="2103213"/>
            <a:ext cx="8444991" cy="18306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4743856" cy="1447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219200" y="2895600"/>
            <a:ext cx="6705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219200" y="3124200"/>
            <a:ext cx="6705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1219200" y="3429000"/>
            <a:ext cx="7391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04800" y="4114800"/>
            <a:ext cx="441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304800" y="4572000"/>
            <a:ext cx="441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304800" y="51054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600"/>
            <a:ext cx="8444991" cy="18306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114800"/>
            <a:ext cx="4743856" cy="1447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LocalDateTime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30680"/>
            <a:ext cx="8534400" cy="156972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52800"/>
            <a:ext cx="5728138" cy="762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914400" y="2514600"/>
            <a:ext cx="777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28600" y="3429000"/>
            <a:ext cx="56388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914400" y="2819400"/>
            <a:ext cx="777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228600" y="3733800"/>
            <a:ext cx="5638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534400" cy="156972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22320"/>
            <a:ext cx="5728138" cy="7620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מוטיבציה להורשה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מהי הורשה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דריסת שיטות 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מעבר בבנאים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הרשאת </a:t>
            </a:r>
            <a:r>
              <a:rPr lang="en-US" sz="2800" dirty="0" smtClean="0">
                <a:latin typeface="Arial" charset="0"/>
                <a:cs typeface="Arial" charset="0"/>
              </a:rPr>
              <a:t>protected</a:t>
            </a: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מחלקות ושיטות </a:t>
            </a:r>
            <a:r>
              <a:rPr lang="en-US" sz="2800" dirty="0" smtClean="0">
                <a:latin typeface="Arial" charset="0"/>
                <a:cs typeface="Arial" charset="0"/>
              </a:rPr>
              <a:t>final</a:t>
            </a: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המחלקה </a:t>
            </a:r>
            <a:r>
              <a:rPr lang="en-US" sz="2800" dirty="0" smtClean="0">
                <a:latin typeface="Arial" charset="0"/>
                <a:cs typeface="Arial" charset="0"/>
              </a:rPr>
              <a:t>Date</a:t>
            </a:r>
            <a:r>
              <a:rPr lang="he-IL" sz="2800" dirty="0" smtClean="0">
                <a:latin typeface="Arial" charset="0"/>
                <a:cs typeface="Arial" charset="0"/>
              </a:rPr>
              <a:t> המשופרת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sz="2800" dirty="0" smtClean="0">
                <a:latin typeface="Arial" charset="0"/>
                <a:cs typeface="Arial" charset="0"/>
              </a:rPr>
              <a:t>המחלקה </a:t>
            </a:r>
            <a:r>
              <a:rPr lang="en-US" sz="2800" dirty="0" err="1" smtClean="0">
                <a:latin typeface="Arial" charset="0"/>
                <a:cs typeface="Arial" charset="0"/>
              </a:rPr>
              <a:t>LocalDate</a:t>
            </a: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z="28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2787855-BF80-4597-870F-4BDFCBF3F248}" type="slidenum">
              <a:rPr lang="he-IL"/>
              <a:pPr>
                <a:defRPr/>
              </a:pPr>
              <a:t>35</a:t>
            </a:fld>
            <a:endParaRPr lang="en-U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z="2400" dirty="0" smtClean="0"/>
              <a:t>עבור כל אחת מהמחלקות הבאות יש לכתוב בנאי המקבל את כל הפרמטרים ואת השיטה </a:t>
            </a:r>
            <a:r>
              <a:rPr lang="en-US" sz="2400" dirty="0" err="1" smtClean="0"/>
              <a:t>toString</a:t>
            </a:r>
            <a:r>
              <a:rPr lang="he-IL" sz="2400" dirty="0" smtClean="0"/>
              <a:t> המחזירה מחרוזת עם נתוני האובייקט:</a:t>
            </a:r>
            <a:endParaRPr lang="en-US" sz="2400" dirty="0" smtClean="0"/>
          </a:p>
          <a:p>
            <a:pPr lvl="1"/>
            <a:r>
              <a:rPr lang="he-IL" sz="2200" dirty="0" smtClean="0"/>
              <a:t> המחלקה </a:t>
            </a:r>
            <a:r>
              <a:rPr lang="en-US" sz="2200" dirty="0" smtClean="0"/>
              <a:t>Cat</a:t>
            </a:r>
            <a:r>
              <a:rPr lang="he-IL" sz="2200" dirty="0" smtClean="0"/>
              <a:t> המכילה את הנתונים הבאים: שם, אורך שפם, וצבע. </a:t>
            </a:r>
            <a:endParaRPr lang="en-US" sz="1800" dirty="0" smtClean="0"/>
          </a:p>
          <a:p>
            <a:pPr lvl="1"/>
            <a:r>
              <a:rPr lang="en-US" sz="2200" dirty="0" smtClean="0"/>
              <a:t> </a:t>
            </a:r>
            <a:r>
              <a:rPr lang="he-IL" sz="2200" dirty="0" smtClean="0"/>
              <a:t>המחלקה </a:t>
            </a:r>
            <a:r>
              <a:rPr lang="en-US" sz="2200" dirty="0" err="1" smtClean="0"/>
              <a:t>StreetCat</a:t>
            </a:r>
            <a:r>
              <a:rPr lang="en-US" sz="2200" dirty="0" smtClean="0"/>
              <a:t> </a:t>
            </a:r>
            <a:r>
              <a:rPr lang="he-IL" sz="2200" dirty="0" smtClean="0"/>
              <a:t> בעלת כל נתוני ה- </a:t>
            </a:r>
            <a:r>
              <a:rPr lang="en-US" sz="2200" dirty="0" smtClean="0"/>
              <a:t>Cat</a:t>
            </a:r>
            <a:r>
              <a:rPr lang="he-IL" sz="2200" dirty="0" smtClean="0"/>
              <a:t> ובנוסף את מספר הקרבות בהם השתתף החתול </a:t>
            </a:r>
            <a:endParaRPr lang="en-US" sz="1800" dirty="0" smtClean="0"/>
          </a:p>
          <a:p>
            <a:pPr lvl="1"/>
            <a:r>
              <a:rPr lang="he-IL" sz="2200" dirty="0" smtClean="0"/>
              <a:t>המחלקה </a:t>
            </a:r>
            <a:r>
              <a:rPr lang="en-US" sz="2200" dirty="0" err="1" smtClean="0"/>
              <a:t>SiamiCat</a:t>
            </a:r>
            <a:r>
              <a:rPr lang="en-US" sz="2200" dirty="0" smtClean="0"/>
              <a:t> </a:t>
            </a:r>
            <a:r>
              <a:rPr lang="he-IL" sz="2200" dirty="0" smtClean="0"/>
              <a:t> בעלת כל נתוני ה- </a:t>
            </a:r>
            <a:r>
              <a:rPr lang="en-US" sz="2200" dirty="0" smtClean="0"/>
              <a:t>Cat</a:t>
            </a:r>
            <a:r>
              <a:rPr lang="he-IL" sz="2200" dirty="0" smtClean="0"/>
              <a:t> ובנוסף מהו סוג האוכל המועדף עליו</a:t>
            </a:r>
            <a:endParaRPr lang="en-US" sz="1800" dirty="0" smtClean="0"/>
          </a:p>
          <a:p>
            <a:endParaRPr lang="en-US" sz="2000" dirty="0" smtClean="0"/>
          </a:p>
          <a:p>
            <a:pPr lvl="0"/>
            <a:r>
              <a:rPr lang="he-IL" sz="2400" dirty="0" smtClean="0"/>
              <a:t>כתוב </a:t>
            </a:r>
            <a:r>
              <a:rPr lang="en-US" sz="2400" dirty="0" smtClean="0"/>
              <a:t>main</a:t>
            </a:r>
            <a:r>
              <a:rPr lang="he-IL" sz="2400" dirty="0" smtClean="0"/>
              <a:t>:</a:t>
            </a:r>
          </a:p>
          <a:p>
            <a:pPr lvl="1"/>
            <a:r>
              <a:rPr lang="he-IL" sz="2000" dirty="0" smtClean="0"/>
              <a:t>הגדר חתול ואתחל את נתוניו, חתול רחוב וחתול סיאמי</a:t>
            </a:r>
            <a:endParaRPr lang="en-US" sz="2000" dirty="0" smtClean="0"/>
          </a:p>
          <a:p>
            <a:pPr lvl="1"/>
            <a:r>
              <a:rPr lang="he-IL" sz="2000" smtClean="0"/>
              <a:t>הגדר חתול רחוב וחתול סיאמי וקרא נתוניהם </a:t>
            </a:r>
            <a:r>
              <a:rPr lang="he-IL" sz="2000" dirty="0" smtClean="0"/>
              <a:t>מהמקלדת</a:t>
            </a:r>
            <a:endParaRPr lang="en-US" sz="1800" dirty="0" smtClean="0"/>
          </a:p>
          <a:p>
            <a:pPr lvl="1"/>
            <a:r>
              <a:rPr lang="he-IL" sz="2000" dirty="0" smtClean="0"/>
              <a:t>הדפס את נתוני החתולים</a:t>
            </a:r>
            <a:endParaRPr lang="en-US" sz="18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תרגיל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he-IL" sz="2000" dirty="0" smtClean="0"/>
              <a:t>הגדר את המחלקה </a:t>
            </a:r>
            <a:r>
              <a:rPr lang="en-US" sz="2000" dirty="0" smtClean="0"/>
              <a:t>Employee </a:t>
            </a:r>
            <a:r>
              <a:rPr lang="he-IL" sz="2000" dirty="0" smtClean="0"/>
              <a:t> המכילה את שם העובד, מספר סידורי במערכת (החל מ- 1000) ושכר</a:t>
            </a:r>
            <a:endParaRPr lang="en-US" sz="2000" dirty="0" smtClean="0"/>
          </a:p>
          <a:p>
            <a:r>
              <a:rPr lang="he-IL" sz="2000" dirty="0" smtClean="0"/>
              <a:t>כתוב בנאי המקבל את כל הפרמטרים, השיטה </a:t>
            </a:r>
            <a:r>
              <a:rPr lang="en-US" sz="2000" dirty="0" err="1" smtClean="0"/>
              <a:t>toString</a:t>
            </a:r>
            <a:r>
              <a:rPr lang="he-IL" sz="2000" dirty="0" smtClean="0"/>
              <a:t> המחזירה מחרוזת עם נתוני האובייקט, שיטה </a:t>
            </a:r>
            <a:r>
              <a:rPr lang="en-US" sz="2000" dirty="0" err="1" smtClean="0"/>
              <a:t>calcBonus</a:t>
            </a:r>
            <a:r>
              <a:rPr lang="en-US" sz="2000" dirty="0" smtClean="0"/>
              <a:t> </a:t>
            </a:r>
            <a:r>
              <a:rPr lang="he-IL" sz="2000" dirty="0" smtClean="0"/>
              <a:t> המחזירה את סכום הבונוס לעובד (0 ₪), ושיטה </a:t>
            </a:r>
            <a:r>
              <a:rPr lang="en-US" sz="2000" dirty="0" err="1" smtClean="0"/>
              <a:t>updateSalary</a:t>
            </a:r>
            <a:r>
              <a:rPr lang="en-US" sz="2000" dirty="0" smtClean="0"/>
              <a:t> </a:t>
            </a:r>
            <a:r>
              <a:rPr lang="he-IL" sz="2000" dirty="0" smtClean="0"/>
              <a:t> המעדכנת את ערך המשכורת בערך המתקבל כפרמטר</a:t>
            </a:r>
            <a:endParaRPr lang="en-US" sz="2000" dirty="0" smtClean="0"/>
          </a:p>
          <a:p>
            <a:r>
              <a:rPr lang="he-IL" sz="2000" dirty="0" smtClean="0"/>
              <a:t> הגדר את המחלקה </a:t>
            </a:r>
            <a:r>
              <a:rPr lang="en-US" sz="2000" dirty="0" smtClean="0"/>
              <a:t>Programmer</a:t>
            </a:r>
            <a:r>
              <a:rPr lang="he-IL" sz="2000" dirty="0" smtClean="0"/>
              <a:t> היורשת מ- </a:t>
            </a:r>
            <a:r>
              <a:rPr lang="en-US" sz="2000" dirty="0" smtClean="0"/>
              <a:t>Employee</a:t>
            </a:r>
            <a:r>
              <a:rPr lang="he-IL" sz="2000" dirty="0" smtClean="0"/>
              <a:t> שעבורה </a:t>
            </a:r>
            <a:r>
              <a:rPr lang="en-US" sz="2000" dirty="0" err="1" smtClean="0"/>
              <a:t>calcBonus</a:t>
            </a:r>
            <a:r>
              <a:rPr lang="he-IL" sz="2000" dirty="0" smtClean="0"/>
              <a:t> זה השכר*1.5</a:t>
            </a:r>
            <a:endParaRPr lang="en-US" sz="2000" dirty="0" smtClean="0"/>
          </a:p>
          <a:p>
            <a:r>
              <a:rPr lang="he-IL" sz="2000" dirty="0" smtClean="0"/>
              <a:t> הגדר את המחלקה </a:t>
            </a:r>
            <a:r>
              <a:rPr lang="en-US" sz="2000" dirty="0" err="1" smtClean="0"/>
              <a:t>Secratry</a:t>
            </a:r>
            <a:r>
              <a:rPr lang="he-IL" sz="2000" dirty="0" smtClean="0"/>
              <a:t> היורשת מ- </a:t>
            </a:r>
            <a:r>
              <a:rPr lang="en-US" sz="2000" dirty="0" smtClean="0"/>
              <a:t>Employee</a:t>
            </a:r>
            <a:r>
              <a:rPr lang="he-IL" sz="2000" dirty="0" smtClean="0"/>
              <a:t> שעבורה </a:t>
            </a:r>
            <a:r>
              <a:rPr lang="en-US" sz="2000" dirty="0" err="1" smtClean="0"/>
              <a:t>calcBonus</a:t>
            </a:r>
            <a:r>
              <a:rPr lang="he-IL" sz="2000" dirty="0" smtClean="0"/>
              <a:t> זה  500 ש"ח. עבור מזכירה יש לשמור את מספר המילים שהיא מדפיסה בדקה.</a:t>
            </a:r>
            <a:endParaRPr lang="en-US" sz="2000" dirty="0" smtClean="0"/>
          </a:p>
          <a:p>
            <a:endParaRPr lang="en-US" sz="2000" dirty="0" smtClean="0"/>
          </a:p>
          <a:p>
            <a:pPr lvl="0"/>
            <a:r>
              <a:rPr lang="he-IL" sz="2000" dirty="0" smtClean="0"/>
              <a:t>כתוב </a:t>
            </a:r>
            <a:r>
              <a:rPr lang="en-US" sz="2000" dirty="0" smtClean="0"/>
              <a:t>main</a:t>
            </a:r>
            <a:r>
              <a:rPr lang="he-IL" sz="2000" dirty="0" smtClean="0"/>
              <a:t>:</a:t>
            </a:r>
            <a:endParaRPr lang="en-US" sz="1800" dirty="0" smtClean="0"/>
          </a:p>
          <a:p>
            <a:pPr lvl="1"/>
            <a:r>
              <a:rPr lang="he-IL" sz="1800" dirty="0" smtClean="0"/>
              <a:t>הגדר 2 עובדים: </a:t>
            </a:r>
            <a:r>
              <a:rPr lang="en-US" sz="1800" dirty="0" smtClean="0"/>
              <a:t>Programmer</a:t>
            </a:r>
            <a:r>
              <a:rPr lang="he-IL" sz="1800" dirty="0" smtClean="0"/>
              <a:t> ו- </a:t>
            </a:r>
            <a:r>
              <a:rPr lang="en-US" sz="1800" dirty="0" err="1" smtClean="0"/>
              <a:t>Secratry</a:t>
            </a:r>
            <a:r>
              <a:rPr lang="he-IL" sz="1800" dirty="0" smtClean="0"/>
              <a:t> וקרא לתוכם נתונים.</a:t>
            </a:r>
            <a:endParaRPr lang="en-US" sz="1600" dirty="0" smtClean="0"/>
          </a:p>
          <a:p>
            <a:pPr lvl="1"/>
            <a:r>
              <a:rPr lang="he-IL" sz="1800" dirty="0" smtClean="0"/>
              <a:t>הצג את נתוני העובדים.</a:t>
            </a:r>
            <a:endParaRPr lang="en-US" sz="1600" dirty="0" smtClean="0"/>
          </a:p>
          <a:p>
            <a:pPr lvl="1"/>
            <a:r>
              <a:rPr lang="he-IL" sz="1800" dirty="0" smtClean="0"/>
              <a:t>עבור שניהם עדכן את המשכורת עם ערך הבונוס.</a:t>
            </a:r>
            <a:endParaRPr lang="en-US" sz="1600" dirty="0" smtClean="0"/>
          </a:p>
          <a:p>
            <a:pPr lvl="1"/>
            <a:r>
              <a:rPr lang="he-IL" sz="1800" dirty="0" smtClean="0"/>
              <a:t>הצג את נתוניהם המעודכנים של העובדים.</a:t>
            </a:r>
            <a:endParaRPr lang="en-US" sz="1600" dirty="0" smtClean="0"/>
          </a:p>
          <a:p>
            <a:r>
              <a:rPr lang="he-IL" sz="2000" dirty="0" smtClean="0"/>
              <a:t> 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מוטיבציה להורשה (</a:t>
            </a:r>
            <a:r>
              <a:rPr lang="en-US" smtClean="0">
                <a:latin typeface="Arial" charset="0"/>
                <a:cs typeface="Arial" charset="0"/>
              </a:rPr>
              <a:t>Inheritance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לצורך שימוש חוזר בקוד</a:t>
            </a:r>
          </a:p>
          <a:p>
            <a:pPr lvl="1"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יש לנו מחלקת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 ומחלקת </a:t>
            </a:r>
            <a:r>
              <a:rPr lang="en-US" smtClean="0">
                <a:latin typeface="Arial" charset="0"/>
                <a:cs typeface="Arial" charset="0"/>
              </a:rPr>
              <a:t>Student</a:t>
            </a:r>
            <a:r>
              <a:rPr lang="he-IL" smtClean="0">
                <a:latin typeface="Arial" charset="0"/>
                <a:cs typeface="Arial" charset="0"/>
              </a:rPr>
              <a:t>. ב-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 יש שיטות ותכונות שרלוונטיות גם ל- </a:t>
            </a:r>
            <a:r>
              <a:rPr lang="en-US" smtClean="0">
                <a:latin typeface="Arial" charset="0"/>
                <a:cs typeface="Arial" charset="0"/>
              </a:rPr>
              <a:t>Student</a:t>
            </a:r>
            <a:r>
              <a:rPr lang="he-IL" smtClean="0">
                <a:latin typeface="Arial" charset="0"/>
                <a:cs typeface="Arial" charset="0"/>
              </a:rPr>
              <a:t> ולא נרצה לשכפלן.</a:t>
            </a:r>
          </a:p>
          <a:p>
            <a:pPr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לצורך דריסת פעולות מסוימות בלי לשנות את הקוד המקורי</a:t>
            </a:r>
          </a:p>
          <a:p>
            <a:pPr lvl="1"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מישהו כתב את המחלקה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 וכתב את השיטה </a:t>
            </a:r>
            <a:r>
              <a:rPr lang="en-US" smtClean="0">
                <a:latin typeface="Arial" charset="0"/>
                <a:cs typeface="Arial" charset="0"/>
              </a:rPr>
              <a:t>toString</a:t>
            </a:r>
            <a:r>
              <a:rPr lang="he-IL" smtClean="0">
                <a:latin typeface="Arial" charset="0"/>
                <a:cs typeface="Arial" charset="0"/>
              </a:rPr>
              <a:t> בצורה מסוימת. המחלקה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 מתאימה לנו בדיוק, פרט לשיטה </a:t>
            </a:r>
            <a:r>
              <a:rPr lang="en-US" smtClean="0">
                <a:latin typeface="Arial" charset="0"/>
                <a:cs typeface="Arial" charset="0"/>
              </a:rPr>
              <a:t>toString</a:t>
            </a:r>
            <a:r>
              <a:rPr lang="he-IL" smtClean="0">
                <a:latin typeface="Arial" charset="0"/>
                <a:cs typeface="Arial" charset="0"/>
              </a:rPr>
              <a:t> שהיינו רוצים לממש באופן שונה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D495FB1-887D-434B-AE87-8C2EAB5AE09D}" type="slidenum">
              <a:rPr lang="he-IL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מהי הורשה?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הורשה היא הרחבה של מחלקה מסוימת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למשל  </a:t>
            </a:r>
            <a:r>
              <a:rPr lang="en-US" smtClean="0">
                <a:latin typeface="Arial" charset="0"/>
                <a:cs typeface="Arial" charset="0"/>
              </a:rPr>
              <a:t>Student</a:t>
            </a:r>
            <a:r>
              <a:rPr lang="he-IL" smtClean="0">
                <a:latin typeface="Arial" charset="0"/>
                <a:cs typeface="Arial" charset="0"/>
              </a:rPr>
              <a:t> הוא סוג של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, הרחבה שלו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נשים לב לא להתבלבל בין הכלה לבין הורשה!</a:t>
            </a: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אם קיים היחס </a:t>
            </a:r>
            <a:r>
              <a:rPr lang="en-US" smtClean="0">
                <a:latin typeface="Arial" charset="0"/>
                <a:cs typeface="Arial" charset="0"/>
              </a:rPr>
              <a:t>B</a:t>
            </a:r>
            <a:r>
              <a:rPr lang="he-IL" smtClean="0">
                <a:latin typeface="Arial" charset="0"/>
                <a:cs typeface="Arial" charset="0"/>
              </a:rPr>
              <a:t> הוא סוג </a:t>
            </a:r>
            <a:r>
              <a:rPr lang="en-US" smtClean="0">
                <a:latin typeface="Arial" charset="0"/>
                <a:cs typeface="Arial" charset="0"/>
              </a:rPr>
              <a:t>A</a:t>
            </a:r>
            <a:r>
              <a:rPr lang="he-IL" smtClean="0">
                <a:latin typeface="Arial" charset="0"/>
                <a:cs typeface="Arial" charset="0"/>
              </a:rPr>
              <a:t>, אז </a:t>
            </a:r>
            <a:r>
              <a:rPr lang="en-US" smtClean="0">
                <a:latin typeface="Arial" charset="0"/>
                <a:cs typeface="Arial" charset="0"/>
              </a:rPr>
              <a:t>B</a:t>
            </a:r>
            <a:r>
              <a:rPr lang="he-IL" smtClean="0">
                <a:latin typeface="Arial" charset="0"/>
                <a:cs typeface="Arial" charset="0"/>
              </a:rPr>
              <a:t> יורש מ- </a:t>
            </a:r>
            <a:r>
              <a:rPr lang="en-US" smtClean="0">
                <a:latin typeface="Arial" charset="0"/>
                <a:cs typeface="Arial" charset="0"/>
              </a:rPr>
              <a:t>A</a:t>
            </a:r>
            <a:endParaRPr lang="he-IL" smtClean="0">
              <a:latin typeface="Arial" charset="0"/>
              <a:cs typeface="Arial" charset="0"/>
            </a:endParaRPr>
          </a:p>
          <a:p>
            <a:pPr lvl="2">
              <a:lnSpc>
                <a:spcPct val="90000"/>
              </a:lnSpc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אם </a:t>
            </a:r>
            <a:r>
              <a:rPr lang="en-US" smtClean="0">
                <a:latin typeface="Arial" charset="0"/>
                <a:cs typeface="Arial" charset="0"/>
              </a:rPr>
              <a:t>B</a:t>
            </a:r>
            <a:r>
              <a:rPr lang="he-IL" smtClean="0">
                <a:latin typeface="Arial" charset="0"/>
                <a:cs typeface="Arial" charset="0"/>
              </a:rPr>
              <a:t> הוא חלק מהנתונים של </a:t>
            </a:r>
            <a:r>
              <a:rPr lang="en-US" smtClean="0">
                <a:latin typeface="Arial" charset="0"/>
                <a:cs typeface="Arial" charset="0"/>
              </a:rPr>
              <a:t>A</a:t>
            </a:r>
            <a:r>
              <a:rPr lang="he-IL" smtClean="0">
                <a:latin typeface="Arial" charset="0"/>
                <a:cs typeface="Arial" charset="0"/>
              </a:rPr>
              <a:t>, אז זו הכלה (למשל </a:t>
            </a:r>
            <a:r>
              <a:rPr lang="en-US" smtClean="0">
                <a:latin typeface="Arial" charset="0"/>
                <a:cs typeface="Arial" charset="0"/>
              </a:rPr>
              <a:t>Date</a:t>
            </a:r>
            <a:r>
              <a:rPr lang="he-IL" smtClean="0">
                <a:latin typeface="Arial" charset="0"/>
                <a:cs typeface="Arial" charset="0"/>
              </a:rPr>
              <a:t> יוכל בתוך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 מאחר ותאריך לידה זה חלק מנתוני </a:t>
            </a:r>
            <a:r>
              <a:rPr lang="en-US" smtClean="0">
                <a:latin typeface="Arial" charset="0"/>
                <a:cs typeface="Arial" charset="0"/>
              </a:rPr>
              <a:t>Person</a:t>
            </a:r>
            <a:r>
              <a:rPr lang="he-IL" smtClean="0">
                <a:latin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הורשה היא יצירת מחלקה המכילה את כל התכונות והשיטות של המחלקה ממנה ירשה ויכולה להשתמש בהם (בהתאם להרשאה)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מחלקה יכולה לרשת ממחלקה אחת בלבד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e-IL" smtClean="0">
                <a:latin typeface="Arial" charset="0"/>
                <a:cs typeface="Arial" charset="0"/>
              </a:rPr>
              <a:t>אין הגבלה לכמות המחלקות שיכולות לרשת ממחלקה מסוימת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49B52E3-5F41-47F4-B965-E993D8BEBF85}" type="slidenum">
              <a:rPr lang="he-IL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733800" y="1763713"/>
          <a:ext cx="525780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2514981" imgH="1986534" progId="">
                  <p:embed/>
                </p:oleObj>
              </mc:Choice>
              <mc:Fallback>
                <p:oleObj name="Visio" r:id="rId3" imgW="2514981" imgH="1986534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63713"/>
                        <a:ext cx="5257800" cy="415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he-IL" sz="3600" smtClean="0">
                <a:latin typeface="Arial" charset="0"/>
                <a:cs typeface="Arial" charset="0"/>
              </a:rPr>
              <a:t>דוגמא: </a:t>
            </a:r>
            <a:r>
              <a:rPr lang="en-US" sz="3600" smtClean="0">
                <a:latin typeface="Arial" charset="0"/>
                <a:cs typeface="Arial" charset="0"/>
              </a:rPr>
              <a:t>Person</a:t>
            </a:r>
            <a:r>
              <a:rPr lang="he-IL" sz="3600" smtClean="0">
                <a:latin typeface="Arial" charset="0"/>
                <a:cs typeface="Arial" charset="0"/>
              </a:rPr>
              <a:t> ו- </a:t>
            </a:r>
            <a:r>
              <a:rPr lang="en-US" sz="3600" smtClean="0">
                <a:latin typeface="Arial" charset="0"/>
                <a:cs typeface="Arial" charset="0"/>
              </a:rPr>
              <a:t>Student</a:t>
            </a:r>
            <a:r>
              <a:rPr lang="he-IL" sz="3600" smtClean="0">
                <a:latin typeface="Arial" charset="0"/>
                <a:cs typeface="Arial" charset="0"/>
              </a:rPr>
              <a:t/>
            </a:r>
            <a:br>
              <a:rPr lang="he-IL" sz="3600" smtClean="0">
                <a:latin typeface="Arial" charset="0"/>
                <a:cs typeface="Arial" charset="0"/>
              </a:rPr>
            </a:br>
            <a:r>
              <a:rPr lang="he-IL" sz="3600" smtClean="0">
                <a:latin typeface="Arial" charset="0"/>
                <a:cs typeface="Arial" charset="0"/>
              </a:rPr>
              <a:t>תרשים </a:t>
            </a:r>
            <a:r>
              <a:rPr lang="en-US" sz="3200" smtClean="0">
                <a:latin typeface="Arial" charset="0"/>
                <a:cs typeface="Arial" charset="0"/>
              </a:rPr>
              <a:t>UML</a:t>
            </a:r>
            <a:endParaRPr lang="en-US" sz="3600" smtClean="0">
              <a:latin typeface="Arial" charset="0"/>
              <a:cs typeface="Arial" charset="0"/>
            </a:endParaRP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>
            <a:off x="1676400" y="3352800"/>
            <a:ext cx="1905000" cy="381000"/>
          </a:xfrm>
          <a:prstGeom prst="wedgeRectCallout">
            <a:avLst>
              <a:gd name="adj1" fmla="val 189440"/>
              <a:gd name="adj2" fmla="val 320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סימון של הורשה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295400" y="1828800"/>
            <a:ext cx="2286000" cy="381000"/>
          </a:xfrm>
          <a:prstGeom prst="wedgeRectCallout">
            <a:avLst>
              <a:gd name="adj1" fmla="val 93963"/>
              <a:gd name="adj2" fmla="val 734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- הוא סימון ל- </a:t>
            </a:r>
            <a:r>
              <a:rPr lang="en-US" b="1">
                <a:solidFill>
                  <a:schemeClr val="bg1"/>
                </a:solidFill>
              </a:rPr>
              <a:t>private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295400" y="2590800"/>
            <a:ext cx="2286000" cy="381000"/>
          </a:xfrm>
          <a:prstGeom prst="wedgeRectCallout">
            <a:avLst>
              <a:gd name="adj1" fmla="val 93560"/>
              <a:gd name="adj2" fmla="val 103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+ הוא סימון ל- </a:t>
            </a:r>
            <a:r>
              <a:rPr lang="en-US" b="1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152400" y="5562600"/>
            <a:ext cx="3352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המחלקה שיורשים מנה נקראת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"בסיס" </a:t>
            </a:r>
            <a:r>
              <a:rPr lang="en-US" b="1">
                <a:solidFill>
                  <a:schemeClr val="bg1"/>
                </a:solidFill>
              </a:rPr>
              <a:t>(base class)</a:t>
            </a:r>
            <a:endParaRPr lang="he-IL" b="1">
              <a:solidFill>
                <a:schemeClr val="bg1"/>
              </a:solidFill>
            </a:endParaRP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והמחלקה היורשת נקראת </a:t>
            </a:r>
            <a:r>
              <a:rPr lang="en-US" b="1">
                <a:solidFill>
                  <a:schemeClr val="bg1"/>
                </a:solidFill>
              </a:rPr>
              <a:t>derived</a:t>
            </a:r>
          </a:p>
        </p:txBody>
      </p:sp>
      <p:sp>
        <p:nvSpPr>
          <p:cNvPr id="90123" name="AutoShape 11"/>
          <p:cNvSpPr>
            <a:spLocks noChangeArrowheads="1"/>
          </p:cNvSpPr>
          <p:nvPr/>
        </p:nvSpPr>
        <p:spPr bwMode="auto">
          <a:xfrm>
            <a:off x="152400" y="4114800"/>
            <a:ext cx="3429000" cy="685800"/>
          </a:xfrm>
          <a:prstGeom prst="wedgeRectCallout">
            <a:avLst>
              <a:gd name="adj1" fmla="val 58565"/>
              <a:gd name="adj2" fmla="val 80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>
                <a:solidFill>
                  <a:schemeClr val="bg1"/>
                </a:solidFill>
              </a:rPr>
              <a:t>Student </a:t>
            </a:r>
            <a:r>
              <a:rPr lang="he-IL" b="1">
                <a:solidFill>
                  <a:schemeClr val="bg1"/>
                </a:solidFill>
              </a:rPr>
              <a:t> דורס את המימוש של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שמומש ב- </a:t>
            </a:r>
            <a:r>
              <a:rPr lang="en-US" b="1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1033" name="Text Box 17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01579C7-F5FF-4D84-BD81-5157A04BA853}" type="slidenum">
              <a:rPr lang="he-IL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 animBg="1"/>
      <p:bldP spid="90119" grpId="0" animBg="1"/>
      <p:bldP spid="90120" grpId="0" animBg="1"/>
      <p:bldP spid="90121" grpId="0" animBg="1"/>
      <p:bldP spid="901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4130675" cy="4725988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562225"/>
            <a:ext cx="5738813" cy="38385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תחביר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95238" name="AutoShape 6"/>
          <p:cNvSpPr>
            <a:spLocks noChangeArrowheads="1"/>
          </p:cNvSpPr>
          <p:nvPr/>
        </p:nvSpPr>
        <p:spPr bwMode="auto">
          <a:xfrm>
            <a:off x="6858000" y="1981200"/>
            <a:ext cx="1676400" cy="381000"/>
          </a:xfrm>
          <a:prstGeom prst="wedgeRectCallout">
            <a:avLst>
              <a:gd name="adj1" fmla="val -112134"/>
              <a:gd name="adj2" fmla="val 889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תחביר ההורשה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>
            <a:off x="5410200" y="2743200"/>
            <a:ext cx="838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895600" y="1219200"/>
            <a:ext cx="76200" cy="609600"/>
          </a:xfrm>
          <a:prstGeom prst="rightBracket">
            <a:avLst>
              <a:gd name="adj" fmla="val 66667"/>
            </a:avLst>
          </a:prstGeom>
          <a:noFill/>
          <a:ln w="412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5243" name="AutoShape 11"/>
          <p:cNvSpPr>
            <a:spLocks/>
          </p:cNvSpPr>
          <p:nvPr/>
        </p:nvSpPr>
        <p:spPr bwMode="auto">
          <a:xfrm>
            <a:off x="4038600" y="3429000"/>
            <a:ext cx="76200" cy="381000"/>
          </a:xfrm>
          <a:prstGeom prst="leftBracket">
            <a:avLst>
              <a:gd name="adj" fmla="val 58333"/>
            </a:avLst>
          </a:prstGeom>
          <a:noFill/>
          <a:ln w="444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2971800" y="1524000"/>
            <a:ext cx="1066800" cy="2057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3124200" y="16002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שיכפול!!!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5251" name="AutoShape 19"/>
          <p:cNvSpPr>
            <a:spLocks noChangeArrowheads="1"/>
          </p:cNvSpPr>
          <p:nvPr/>
        </p:nvSpPr>
        <p:spPr bwMode="auto">
          <a:xfrm>
            <a:off x="6477000" y="3962400"/>
            <a:ext cx="1371600" cy="381000"/>
          </a:xfrm>
          <a:prstGeom prst="wedgeRectCallout">
            <a:avLst>
              <a:gd name="adj1" fmla="val -101694"/>
              <a:gd name="adj2" fmla="val 8958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דריסת שיטה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396" name="Rectangle 20"/>
          <p:cNvSpPr>
            <a:spLocks noChangeArrowheads="1"/>
          </p:cNvSpPr>
          <p:nvPr/>
        </p:nvSpPr>
        <p:spPr bwMode="auto">
          <a:xfrm>
            <a:off x="3429000" y="228600"/>
            <a:ext cx="3810000" cy="762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rtl="1"/>
            <a:r>
              <a:rPr lang="he-IL" b="1" u="sng" dirty="0">
                <a:solidFill>
                  <a:schemeClr val="bg1"/>
                </a:solidFill>
              </a:rPr>
              <a:t>שימו לב:</a:t>
            </a:r>
            <a:r>
              <a:rPr lang="he-IL" b="1" dirty="0">
                <a:solidFill>
                  <a:schemeClr val="bg1"/>
                </a:solidFill>
              </a:rPr>
              <a:t> קוד בשקף זה אינו מתקמפל!!</a:t>
            </a:r>
          </a:p>
          <a:p>
            <a:pPr rtl="1"/>
            <a:r>
              <a:rPr lang="he-IL" b="1" dirty="0">
                <a:solidFill>
                  <a:schemeClr val="bg1"/>
                </a:solidFill>
              </a:rPr>
              <a:t>השינויים הדרושים יוסברו </a:t>
            </a:r>
            <a:r>
              <a:rPr lang="he-IL" b="1" dirty="0" smtClean="0">
                <a:solidFill>
                  <a:schemeClr val="bg1"/>
                </a:solidFill>
              </a:rPr>
              <a:t>בהמשך.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2586D1C-C5AE-42CC-B2A8-695AF71DC9C8}" type="slidenum">
              <a:rPr lang="he-IL"/>
              <a:pPr>
                <a:defRPr/>
              </a:pPr>
              <a:t>7</a:t>
            </a:fld>
            <a:endParaRPr lang="en-US"/>
          </a:p>
        </p:txBody>
      </p:sp>
      <p:sp>
        <p:nvSpPr>
          <p:cNvPr id="31" name="AutoShape 8"/>
          <p:cNvSpPr>
            <a:spLocks/>
          </p:cNvSpPr>
          <p:nvPr/>
        </p:nvSpPr>
        <p:spPr bwMode="auto">
          <a:xfrm>
            <a:off x="3124200" y="2286000"/>
            <a:ext cx="76200" cy="609600"/>
          </a:xfrm>
          <a:prstGeom prst="rightBracket">
            <a:avLst>
              <a:gd name="adj" fmla="val 66667"/>
            </a:avLst>
          </a:prstGeom>
          <a:noFill/>
          <a:ln w="412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2" name="AutoShape 11"/>
          <p:cNvSpPr>
            <a:spLocks/>
          </p:cNvSpPr>
          <p:nvPr/>
        </p:nvSpPr>
        <p:spPr bwMode="auto">
          <a:xfrm>
            <a:off x="4038600" y="4724400"/>
            <a:ext cx="76200" cy="381000"/>
          </a:xfrm>
          <a:prstGeom prst="leftBracket">
            <a:avLst>
              <a:gd name="adj" fmla="val 58333"/>
            </a:avLst>
          </a:prstGeom>
          <a:noFill/>
          <a:ln w="444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3200400" y="2819400"/>
            <a:ext cx="838200" cy="2057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667000" y="35052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שיכפול!!!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/>
      <p:bldP spid="95239" grpId="0" animBg="1"/>
      <p:bldP spid="95240" grpId="0" animBg="1"/>
      <p:bldP spid="95243" grpId="0" animBg="1"/>
      <p:bldP spid="95244" grpId="0" animBg="1"/>
      <p:bldP spid="95245" grpId="0" animBg="1"/>
      <p:bldP spid="95251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דריסת שיטות וקריאה לשיטה מהבסיס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מאחר ו- </a:t>
            </a:r>
            <a:r>
              <a:rPr lang="en-US" smtClean="0">
                <a:latin typeface="Arial" charset="0"/>
                <a:cs typeface="Arial" charset="0"/>
              </a:rPr>
              <a:t>Student</a:t>
            </a:r>
            <a:r>
              <a:rPr lang="he-IL" smtClean="0">
                <a:latin typeface="Arial" charset="0"/>
                <a:cs typeface="Arial" charset="0"/>
              </a:rPr>
              <a:t> רוצה לספק את השירות </a:t>
            </a:r>
            <a:r>
              <a:rPr lang="en-US" smtClean="0">
                <a:latin typeface="Arial" charset="0"/>
                <a:cs typeface="Arial" charset="0"/>
              </a:rPr>
              <a:t>toString</a:t>
            </a:r>
            <a:r>
              <a:rPr lang="he-IL" smtClean="0">
                <a:latin typeface="Arial" charset="0"/>
                <a:cs typeface="Arial" charset="0"/>
              </a:rPr>
              <a:t> טיפה שונה מהבסיס, עליו לממש את השיטה בעצמו – </a:t>
            </a:r>
            <a:r>
              <a:rPr lang="en-US" smtClean="0">
                <a:latin typeface="Arial" charset="0"/>
                <a:cs typeface="Arial" charset="0"/>
              </a:rPr>
              <a:t>method overriding</a:t>
            </a:r>
            <a:endParaRPr lang="he-IL" smtClean="0">
              <a:latin typeface="Arial" charset="0"/>
              <a:cs typeface="Arial" charset="0"/>
            </a:endParaRPr>
          </a:p>
          <a:p>
            <a:endParaRPr lang="he-IL" smtClean="0">
              <a:latin typeface="Arial" charset="0"/>
              <a:cs typeface="Arial" charset="0"/>
            </a:endParaRPr>
          </a:p>
          <a:p>
            <a:r>
              <a:rPr lang="he-IL" smtClean="0">
                <a:latin typeface="Arial" charset="0"/>
                <a:cs typeface="Arial" charset="0"/>
              </a:rPr>
              <a:t>נרצה במחלקה </a:t>
            </a:r>
            <a:r>
              <a:rPr lang="en-US" smtClean="0">
                <a:latin typeface="Arial" charset="0"/>
                <a:cs typeface="Arial" charset="0"/>
              </a:rPr>
              <a:t> Student</a:t>
            </a:r>
            <a:r>
              <a:rPr lang="he-IL" smtClean="0">
                <a:latin typeface="Arial" charset="0"/>
                <a:cs typeface="Arial" charset="0"/>
              </a:rPr>
              <a:t>לקרוא לתוכן השיטה </a:t>
            </a:r>
            <a:r>
              <a:rPr lang="en-US" smtClean="0">
                <a:latin typeface="Arial" charset="0"/>
                <a:cs typeface="Arial" charset="0"/>
              </a:rPr>
              <a:t>toString</a:t>
            </a:r>
            <a:r>
              <a:rPr lang="he-IL" smtClean="0">
                <a:latin typeface="Arial" charset="0"/>
                <a:cs typeface="Arial" charset="0"/>
              </a:rPr>
              <a:t> הממומשת בבסיס, ועליה להוסיף את הממוצע, כדי להמנע משיכפול הקוד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DC88DAA-0EE3-4CA4-AE8C-0FC1E49D0775}" type="slidenum">
              <a:rPr lang="he-IL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440363" cy="144780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דריסת שיטות וקריאה לשיטה מהבסיס (2)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המימוש החדש של </a:t>
            </a:r>
            <a:r>
              <a:rPr lang="en-US" smtClean="0">
                <a:latin typeface="Arial" charset="0"/>
                <a:cs typeface="Arial" charset="0"/>
              </a:rPr>
              <a:t>toString</a:t>
            </a:r>
            <a:r>
              <a:rPr lang="he-IL" smtClean="0">
                <a:latin typeface="Arial" charset="0"/>
                <a:cs typeface="Arial" charset="0"/>
              </a:rPr>
              <a:t>  ב- </a:t>
            </a:r>
            <a:r>
              <a:rPr lang="en-US" smtClean="0">
                <a:latin typeface="Arial" charset="0"/>
                <a:cs typeface="Arial" charset="0"/>
              </a:rPr>
              <a:t>Student</a:t>
            </a:r>
            <a:r>
              <a:rPr lang="he-IL" smtClean="0">
                <a:latin typeface="Arial" charset="0"/>
                <a:cs typeface="Arial" charset="0"/>
              </a:rPr>
              <a:t> יראה כך:</a:t>
            </a:r>
          </a:p>
          <a:p>
            <a:pPr algn="l" rtl="0"/>
            <a:endParaRPr lang="he-IL" smtClean="0">
              <a:latin typeface="Arial" charset="0"/>
              <a:cs typeface="Arial" charset="0"/>
            </a:endParaRPr>
          </a:p>
          <a:p>
            <a:pPr algn="l" rtl="0">
              <a:buFont typeface="Wingdings" pitchFamily="2" charset="2"/>
              <a:buNone/>
            </a:pPr>
            <a:r>
              <a:rPr lang="en-US" sz="1800" smtClean="0">
                <a:latin typeface="Arial" charset="0"/>
                <a:cs typeface="Arial" charset="0"/>
              </a:rPr>
              <a:t>        </a:t>
            </a:r>
            <a:endParaRPr lang="en-US" sz="2000" smtClean="0">
              <a:latin typeface="Arial" charset="0"/>
              <a:cs typeface="Arial" charset="0"/>
            </a:endParaRPr>
          </a:p>
        </p:txBody>
      </p:sp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4191000" y="3429000"/>
            <a:ext cx="2590800" cy="457200"/>
          </a:xfrm>
          <a:prstGeom prst="wedgeRectCallout">
            <a:avLst>
              <a:gd name="adj1" fmla="val -76162"/>
              <a:gd name="adj2" fmla="val -151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קריאה לשיטה של הבסיס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990600" y="4038600"/>
            <a:ext cx="3962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כל שינוי במימוש של </a:t>
            </a:r>
            <a:r>
              <a:rPr lang="en-US" b="1">
                <a:solidFill>
                  <a:schemeClr val="bg1"/>
                </a:solidFill>
              </a:rPr>
              <a:t>toString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במחלקה </a:t>
            </a:r>
            <a:r>
              <a:rPr lang="en-US" b="1">
                <a:solidFill>
                  <a:schemeClr val="bg1"/>
                </a:solidFill>
              </a:rPr>
              <a:t>Person</a:t>
            </a:r>
            <a:r>
              <a:rPr lang="he-IL" b="1">
                <a:solidFill>
                  <a:schemeClr val="bg1"/>
                </a:solidFill>
              </a:rPr>
              <a:t> ישפיע גם על </a:t>
            </a:r>
            <a:r>
              <a:rPr lang="en-US" b="1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609600" y="1219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4072C91-03CE-4018-B7E7-E77899633E59}" type="slidenum">
              <a:rPr lang="he-IL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90600" y="4953000"/>
            <a:ext cx="4191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ניתן לדרוס אך ורק שיטות הנגישות מהבסיס, 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כלומר המוגדרות  כ- </a:t>
            </a:r>
            <a:r>
              <a:rPr lang="en-US" b="1" dirty="0" smtClean="0">
                <a:solidFill>
                  <a:schemeClr val="bg1"/>
                </a:solidFill>
              </a:rPr>
              <a:t>public</a:t>
            </a:r>
            <a:r>
              <a:rPr lang="he-IL" b="1" dirty="0" smtClean="0">
                <a:solidFill>
                  <a:schemeClr val="bg1"/>
                </a:solidFill>
              </a:rPr>
              <a:t>.</a:t>
            </a:r>
          </a:p>
          <a:p>
            <a:pPr algn="ctr" rtl="1"/>
            <a:r>
              <a:rPr lang="he-IL" b="1" dirty="0" smtClean="0">
                <a:solidFill>
                  <a:schemeClr val="bg1"/>
                </a:solidFill>
              </a:rPr>
              <a:t>אחרת זוהי למעשה יצירת שיטה חדשה.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  <p:bldP spid="97287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13842</TotalTime>
  <Words>1472</Words>
  <Application>Microsoft Office PowerPoint</Application>
  <PresentationFormat>‫הצגה על המסך (4:3)</PresentationFormat>
  <Paragraphs>373</Paragraphs>
  <Slides>37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37</vt:i4>
      </vt:variant>
    </vt:vector>
  </HeadingPairs>
  <TitlesOfParts>
    <vt:vector size="47" baseType="lpstr">
      <vt:lpstr>Aharoni</vt:lpstr>
      <vt:lpstr>Arial</vt:lpstr>
      <vt:lpstr>Calibri</vt:lpstr>
      <vt:lpstr>Consolas</vt:lpstr>
      <vt:lpstr>Franklin Gothic Book</vt:lpstr>
      <vt:lpstr>Perpetua</vt:lpstr>
      <vt:lpstr>Wingdings</vt:lpstr>
      <vt:lpstr>Wingdings 2</vt:lpstr>
      <vt:lpstr>Equity</vt:lpstr>
      <vt:lpstr>Visio</vt:lpstr>
      <vt:lpstr>תכנות מכוון עצמים בשפת JAVA</vt:lpstr>
      <vt:lpstr>ביחידה זו נלמד:</vt:lpstr>
      <vt:lpstr>דוגמא: Person ו- Student</vt:lpstr>
      <vt:lpstr>מוטיבציה להורשה (Inheritance)</vt:lpstr>
      <vt:lpstr>מהי הורשה?</vt:lpstr>
      <vt:lpstr>דוגמא: Person ו- Student תרשים UML</vt:lpstr>
      <vt:lpstr>תחביר</vt:lpstr>
      <vt:lpstr>דריסת שיטות וקריאה לשיטה מהבסיס</vt:lpstr>
      <vt:lpstr>דריסת שיטות וקריאה לשיטה מהבסיס (2)</vt:lpstr>
      <vt:lpstr>דוגמא לשימוש</vt:lpstr>
      <vt:lpstr>מעבר בבנאים בהורשה</vt:lpstr>
      <vt:lpstr>קריאה לבנאי הבסיס - תחביר</vt:lpstr>
      <vt:lpstr>מעבר בין בנאים בהורשה - דוגמא</vt:lpstr>
      <vt:lpstr>מעבר בין בנאים בהורשה –  דוגמת Person ו- Student</vt:lpstr>
      <vt:lpstr>בעיה עם הרשאת private</vt:lpstr>
      <vt:lpstr>הרשאות</vt:lpstr>
      <vt:lpstr>הרשאת protected</vt:lpstr>
      <vt:lpstr>דוגמא: Person ו- Student תרשים UML (מסוג Class Diagram)</vt:lpstr>
      <vt:lpstr>הרשאות ו- package</vt:lpstr>
      <vt:lpstr>package</vt:lpstr>
      <vt:lpstr>יבוא מה- default package</vt:lpstr>
      <vt:lpstr>ההרשאה default</vt:lpstr>
      <vt:lpstr>סיכום הרשאות</vt:lpstr>
      <vt:lpstr>מחלקות ושיטות final</vt:lpstr>
      <vt:lpstr>דוגמא לצורך ב- protected - הפתרון</vt:lpstr>
      <vt:lpstr>המחלקה Date</vt:lpstr>
      <vt:lpstr>ירושה מהמחלקה Date</vt:lpstr>
      <vt:lpstr>מימוש מחלקת  Date המשופרת</vt:lpstr>
      <vt:lpstr>שימוש במחלקה החדשה</vt:lpstr>
      <vt:lpstr>המחלקה LocalDate (רק החל מ- jdk8 / 03.2014)</vt:lpstr>
      <vt:lpstr>LocalDate | המשך</vt:lpstr>
      <vt:lpstr>מצגת של PowerPoint</vt:lpstr>
      <vt:lpstr>LocalDate | השוואת תאריכים</vt:lpstr>
      <vt:lpstr>LocalDateTime</vt:lpstr>
      <vt:lpstr>ביחידה זו למדנו:</vt:lpstr>
      <vt:lpstr>תרגיל 1</vt:lpstr>
      <vt:lpstr>תרגיל 2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 inheritance</dc:title>
  <dc:creator>Keren Kalif</dc:creator>
  <cp:lastModifiedBy>user</cp:lastModifiedBy>
  <cp:revision>354</cp:revision>
  <dcterms:created xsi:type="dcterms:W3CDTF">2008-09-23T13:40:33Z</dcterms:created>
  <dcterms:modified xsi:type="dcterms:W3CDTF">2017-04-03T13:54:05Z</dcterms:modified>
</cp:coreProperties>
</file>