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1" r:id="rId1"/>
  </p:sldMasterIdLst>
  <p:notesMasterIdLst>
    <p:notesMasterId r:id="rId19"/>
  </p:notesMasterIdLst>
  <p:sldIdLst>
    <p:sldId id="256" r:id="rId2"/>
    <p:sldId id="257" r:id="rId3"/>
    <p:sldId id="312" r:id="rId4"/>
    <p:sldId id="313" r:id="rId5"/>
    <p:sldId id="314" r:id="rId6"/>
    <p:sldId id="315" r:id="rId7"/>
    <p:sldId id="316" r:id="rId8"/>
    <p:sldId id="324" r:id="rId9"/>
    <p:sldId id="317" r:id="rId10"/>
    <p:sldId id="318" r:id="rId11"/>
    <p:sldId id="319" r:id="rId12"/>
    <p:sldId id="320" r:id="rId13"/>
    <p:sldId id="321" r:id="rId14"/>
    <p:sldId id="322" r:id="rId15"/>
    <p:sldId id="325" r:id="rId16"/>
    <p:sldId id="326" r:id="rId17"/>
    <p:sldId id="290" r:id="rId18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00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5" autoAdjust="0"/>
  </p:normalViewPr>
  <p:slideViewPr>
    <p:cSldViewPr>
      <p:cViewPr>
        <p:scale>
          <a:sx n="70" d="100"/>
          <a:sy n="70" d="100"/>
        </p:scale>
        <p:origin x="-31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36C70F-26B6-46A7-9BDE-BD0C28F62C1B}" type="datetimeFigureOut">
              <a:rPr lang="he-IL"/>
              <a:pPr>
                <a:defRPr/>
              </a:pPr>
              <a:t>ט"ז/חשון/תשע"ג</a:t>
            </a:fld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  <a:endParaRPr lang="en-US" noProof="0" smtClean="0"/>
          </a:p>
          <a:p>
            <a:pPr lvl="1"/>
            <a:r>
              <a:rPr lang="he-IL" noProof="0" smtClean="0"/>
              <a:t>רמה שנייה</a:t>
            </a:r>
            <a:endParaRPr lang="en-US" noProof="0" smtClean="0"/>
          </a:p>
          <a:p>
            <a:pPr lvl="2"/>
            <a:r>
              <a:rPr lang="he-IL" noProof="0" smtClean="0"/>
              <a:t>רמה שלישית</a:t>
            </a:r>
            <a:endParaRPr lang="en-US" noProof="0" smtClean="0"/>
          </a:p>
          <a:p>
            <a:pPr lvl="3"/>
            <a:r>
              <a:rPr lang="he-IL" noProof="0" smtClean="0"/>
              <a:t>רמה רביעית</a:t>
            </a:r>
            <a:endParaRPr lang="en-US" noProof="0" smtClean="0"/>
          </a:p>
          <a:p>
            <a:pPr lvl="4"/>
            <a:r>
              <a:rPr lang="he-IL" noProof="0" smtClean="0"/>
              <a:t>רמה חמישית</a:t>
            </a:r>
            <a:endParaRPr lang="en-US" noProof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57B23D-1FE1-48EA-AA65-D18501CE18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39624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he-IL"/>
              <a:t>©</a:t>
            </a:r>
            <a:r>
              <a:rPr lang="en-US"/>
              <a:t>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CC3CFC-65F6-4767-9C95-2B8FCF08D6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6DDA1-0E16-4D49-AF83-4AB9250FD9D0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19772-8950-4C7F-AD3A-4F4095081C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7C1E-35D4-43C5-BB05-C838D2FBEF3E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00A3F-E41A-4965-80CD-9466E58E920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71A6-F7C5-4BD8-9BC6-A8D4EC6F7D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FE7-39E5-4D10-8B00-3494571A98A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47325-BB1D-4AA4-B77C-B0AFB06EBABD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B503-02C6-48D8-B7D2-1AA0B171CF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0A2DE-D22F-4F26-A0D3-DEE486F7AAFE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DF3AF-F82A-4141-B368-1C916ECCA3D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15200" y="6400800"/>
            <a:ext cx="1295400" cy="3079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1400" dirty="0">
                <a:latin typeface="Arial" pitchFamily="34" charset="0"/>
                <a:cs typeface="Arial" pitchFamily="34" charset="0"/>
              </a:rPr>
              <a:t>©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Keren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Kalif</a:t>
            </a:r>
            <a:endParaRPr lang="he-IL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755448-731C-43CA-9085-46637CFB900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F8FB-A39A-4B1F-ABFC-E54ADD513D94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EEFE3-1DAE-4941-BDA4-D695584C3A7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3DBD-4896-4699-A524-E64D72C0D04E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6ECC9-E007-4972-9AF3-B7FF94E3EA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3E3C-0C70-4FCA-A1E1-0030F6EDD85F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40BE-3A79-4100-9EF0-1157105324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AB158-BB64-499F-B1DB-BF8B3AD24808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1C20-66EC-4F69-831F-E68AB6F5702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7712A-E8C3-424C-B986-C751AC69FC47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71544-F95B-4CB0-9B93-F83683EDD37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8F4C-0E0F-457D-80BE-5A139ADEE0CE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6981-7FC6-4205-B154-6092E067EE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121DF-7FDC-4D15-A5E1-659F03B97246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C22FC-CB09-4E7F-9A1B-99056EC0EE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8300B0-9A07-4C4D-850E-672326B0759A}" type="datetime1">
              <a:rPr lang="en-US"/>
              <a:pPr>
                <a:defRPr/>
              </a:pPr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10AA939-FCAE-46A4-8D38-B6DBCBC74A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31" r:id="rId4"/>
    <p:sldLayoutId id="2147484332" r:id="rId5"/>
    <p:sldLayoutId id="2147484333" r:id="rId6"/>
    <p:sldLayoutId id="2147484334" r:id="rId7"/>
    <p:sldLayoutId id="2147484342" r:id="rId8"/>
    <p:sldLayoutId id="2147484343" r:id="rId9"/>
    <p:sldLayoutId id="2147484335" r:id="rId10"/>
    <p:sldLayoutId id="2147484336" r:id="rId11"/>
    <p:sldLayoutId id="2147484344" r:id="rId12"/>
    <p:sldLayoutId id="2147484345" r:id="rId13"/>
    <p:sldLayoutId id="2147484337" r:id="rId14"/>
    <p:sldLayoutId id="2147484338" r:id="rId15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הרצאה </a:t>
            </a:r>
            <a:r>
              <a:rPr lang="he-IL" dirty="0" smtClean="0">
                <a:latin typeface="Arial" charset="0"/>
                <a:cs typeface="Arial" charset="0"/>
              </a:rPr>
              <a:t>03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המחלקה </a:t>
            </a:r>
            <a:r>
              <a:rPr lang="en-US" dirty="0" smtClean="0">
                <a:latin typeface="Arial" charset="0"/>
                <a:cs typeface="Arial" charset="0"/>
              </a:rPr>
              <a:t>Object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תכנות מכוון עצמים בשפת </a:t>
            </a:r>
            <a:r>
              <a:rPr dirty="0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76200" y="62626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דריסת השיטה </a:t>
            </a:r>
            <a:r>
              <a:rPr lang="en-US" smtClean="0">
                <a:latin typeface="Arial" charset="0"/>
                <a:cs typeface="Arial" charset="0"/>
              </a:rPr>
              <a:t>equals</a:t>
            </a:r>
          </a:p>
        </p:txBody>
      </p:sp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ראינו כי מימוש ה- </a:t>
            </a:r>
            <a:r>
              <a:rPr lang="en-US" dirty="0" smtClean="0">
                <a:latin typeface="Arial" charset="0"/>
                <a:cs typeface="Arial" charset="0"/>
              </a:rPr>
              <a:t>default</a:t>
            </a:r>
            <a:r>
              <a:rPr lang="he-IL" dirty="0" smtClean="0">
                <a:latin typeface="Arial" charset="0"/>
                <a:cs typeface="Arial" charset="0"/>
              </a:rPr>
              <a:t> של השיטה </a:t>
            </a:r>
            <a:r>
              <a:rPr lang="en-US" dirty="0" smtClean="0">
                <a:latin typeface="Arial" charset="0"/>
                <a:cs typeface="Arial" charset="0"/>
              </a:rPr>
              <a:t>equals</a:t>
            </a:r>
            <a:r>
              <a:rPr lang="he-IL" dirty="0" smtClean="0">
                <a:latin typeface="Arial" charset="0"/>
                <a:cs typeface="Arial" charset="0"/>
              </a:rPr>
              <a:t> בודק האם ההפניות של 2 אובייקטים זהות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השיטה </a:t>
            </a:r>
            <a:r>
              <a:rPr lang="en-US" dirty="0" smtClean="0">
                <a:latin typeface="Arial" charset="0"/>
                <a:cs typeface="Arial" charset="0"/>
              </a:rPr>
              <a:t>equals</a:t>
            </a:r>
            <a:r>
              <a:rPr lang="he-IL" dirty="0" smtClean="0">
                <a:latin typeface="Arial" charset="0"/>
                <a:cs typeface="Arial" charset="0"/>
              </a:rPr>
              <a:t> נועדה להידרס ע"י המחלקה היורשת ולבדוק האם ערכי תכונות האובייקט שהועבר כפרמטר זהות לערכי התכונות של </a:t>
            </a:r>
            <a:r>
              <a:rPr lang="en-US" dirty="0" smtClean="0">
                <a:latin typeface="Arial" charset="0"/>
                <a:cs typeface="Arial" charset="0"/>
              </a:rPr>
              <a:t>this</a:t>
            </a:r>
            <a:r>
              <a:rPr lang="he-IL" dirty="0" smtClean="0">
                <a:latin typeface="Arial" charset="0"/>
                <a:cs typeface="Arial" charset="0"/>
              </a:rPr>
              <a:t>, ולא לבדוק רק הפניות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0EA35-41FD-414E-883A-854015F93D4D}" type="slidenum">
              <a:rPr lang="he-IL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smtClean="0">
                <a:latin typeface="Arial" charset="0"/>
                <a:cs typeface="Arial" charset="0"/>
              </a:rPr>
              <a:t>דריסת השיטה  </a:t>
            </a:r>
            <a:r>
              <a:rPr lang="en-US" sz="3200" smtClean="0">
                <a:latin typeface="Arial" charset="0"/>
                <a:cs typeface="Arial" charset="0"/>
              </a:rPr>
              <a:t>equals</a:t>
            </a:r>
            <a:r>
              <a:rPr lang="he-IL" sz="3200" smtClean="0">
                <a:latin typeface="Arial" charset="0"/>
                <a:cs typeface="Arial" charset="0"/>
              </a:rPr>
              <a:t> – דוגמת מימוש למחלקה </a:t>
            </a:r>
            <a:r>
              <a:rPr lang="en-US" sz="3200" smtClean="0">
                <a:latin typeface="Arial" charset="0"/>
                <a:cs typeface="Arial" charset="0"/>
              </a:rPr>
              <a:t>Person</a:t>
            </a:r>
          </a:p>
        </p:txBody>
      </p:sp>
      <p:sp>
        <p:nvSpPr>
          <p:cNvPr id="20483" name="Rectangle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מקבלת פרמטר מטיפוס </a:t>
            </a:r>
            <a:r>
              <a:rPr lang="en-US" smtClean="0">
                <a:latin typeface="Arial" charset="0"/>
                <a:cs typeface="Arial" charset="0"/>
              </a:rPr>
              <a:t>Object</a:t>
            </a:r>
            <a:r>
              <a:rPr lang="he-IL" smtClean="0">
                <a:latin typeface="Arial" charset="0"/>
                <a:cs typeface="Arial" charset="0"/>
              </a:rPr>
              <a:t>, כלומר בפועל ניתן להעביר פרמטר מכל טיפוס</a:t>
            </a: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125964" name="AutoShape 12"/>
          <p:cNvSpPr>
            <a:spLocks noChangeArrowheads="1"/>
          </p:cNvSpPr>
          <p:nvPr/>
        </p:nvSpPr>
        <p:spPr bwMode="auto">
          <a:xfrm>
            <a:off x="4876800" y="4267200"/>
            <a:ext cx="4114800" cy="914400"/>
          </a:xfrm>
          <a:prstGeom prst="wedgeRectCallout">
            <a:avLst>
              <a:gd name="adj1" fmla="val -92259"/>
              <a:gd name="adj2" fmla="val -315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מאחר ו-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he-IL" b="1" dirty="0">
                <a:solidFill>
                  <a:schemeClr val="bg1"/>
                </a:solidFill>
              </a:rPr>
              <a:t> הוא הפניה של 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he-IL" b="1" dirty="0">
                <a:solidFill>
                  <a:schemeClr val="bg1"/>
                </a:solidFill>
              </a:rPr>
              <a:t>, אין לו את התכונות של </a:t>
            </a: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he-IL" b="1" dirty="0">
                <a:solidFill>
                  <a:schemeClr val="bg1"/>
                </a:solidFill>
              </a:rPr>
              <a:t>, ולכן צריך לעשות </a:t>
            </a:r>
            <a:r>
              <a:rPr lang="en-US" b="1" dirty="0">
                <a:solidFill>
                  <a:schemeClr val="bg1"/>
                </a:solidFill>
              </a:rPr>
              <a:t>casting</a:t>
            </a:r>
            <a:r>
              <a:rPr lang="he-IL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5960" name="AutoShape 8"/>
          <p:cNvSpPr>
            <a:spLocks noChangeArrowheads="1"/>
          </p:cNvSpPr>
          <p:nvPr/>
        </p:nvSpPr>
        <p:spPr bwMode="auto">
          <a:xfrm>
            <a:off x="228600" y="2438400"/>
            <a:ext cx="2133600" cy="381000"/>
          </a:xfrm>
          <a:prstGeom prst="wedgeRectCallout">
            <a:avLst>
              <a:gd name="adj1" fmla="val 29861"/>
              <a:gd name="adj2" fmla="val 1558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שם השיטה הנדרסת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-304800" y="3124200"/>
            <a:ext cx="7391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        </a:t>
            </a:r>
            <a:r>
              <a:rPr lang="en-US" noProof="1"/>
              <a:t>public boolean equals(Object other</a:t>
            </a:r>
            <a:r>
              <a:rPr lang="en-US" noProof="1" smtClean="0"/>
              <a:t>)   </a:t>
            </a:r>
            <a:r>
              <a:rPr lang="en-US" noProof="1"/>
              <a:t>{</a:t>
            </a:r>
          </a:p>
          <a:p>
            <a:pPr algn="l"/>
            <a:r>
              <a:rPr lang="en-US" noProof="1"/>
              <a:t>            if (!</a:t>
            </a:r>
            <a:r>
              <a:rPr lang="en-US" dirty="0"/>
              <a:t>(</a:t>
            </a:r>
            <a:r>
              <a:rPr lang="en-US" noProof="1"/>
              <a:t>other </a:t>
            </a:r>
            <a:r>
              <a:rPr lang="en-US" noProof="1">
                <a:solidFill>
                  <a:schemeClr val="hlink"/>
                </a:solidFill>
              </a:rPr>
              <a:t>instanceof</a:t>
            </a:r>
            <a:r>
              <a:rPr lang="en-US" noProof="1"/>
              <a:t> Person)</a:t>
            </a:r>
            <a:r>
              <a:rPr lang="en-US" dirty="0"/>
              <a:t>)</a:t>
            </a:r>
            <a:endParaRPr lang="en-US" noProof="1"/>
          </a:p>
          <a:p>
            <a:pPr algn="l"/>
            <a:r>
              <a:rPr lang="en-US" noProof="1"/>
              <a:t>                return false;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            Person p = (Person)other;</a:t>
            </a:r>
          </a:p>
          <a:p>
            <a:pPr algn="l"/>
            <a:r>
              <a:rPr lang="en-US" noProof="1"/>
              <a:t>            return p.id == id &amp;&amp; p.name.equals(name);</a:t>
            </a:r>
            <a:endParaRPr lang="en-US" dirty="0"/>
          </a:p>
          <a:p>
            <a:pPr algn="l"/>
            <a:r>
              <a:rPr lang="en-US" noProof="1"/>
              <a:t>       }</a:t>
            </a:r>
            <a:endParaRPr lang="en-US" dirty="0"/>
          </a:p>
        </p:txBody>
      </p:sp>
      <p:sp>
        <p:nvSpPr>
          <p:cNvPr id="125962" name="AutoShape 10"/>
          <p:cNvSpPr>
            <a:spLocks noChangeArrowheads="1"/>
          </p:cNvSpPr>
          <p:nvPr/>
        </p:nvSpPr>
        <p:spPr bwMode="auto">
          <a:xfrm>
            <a:off x="2590800" y="2438400"/>
            <a:ext cx="2667000" cy="381000"/>
          </a:xfrm>
          <a:prstGeom prst="wedgeRectCallout">
            <a:avLst>
              <a:gd name="adj1" fmla="val -18986"/>
              <a:gd name="adj2" fmla="val 12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הפרמטר שהשיטה מקבלת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5965" name="AutoShape 13"/>
          <p:cNvSpPr>
            <a:spLocks noChangeArrowheads="1"/>
          </p:cNvSpPr>
          <p:nvPr/>
        </p:nvSpPr>
        <p:spPr bwMode="auto">
          <a:xfrm>
            <a:off x="5257800" y="5410200"/>
            <a:ext cx="3733800" cy="381000"/>
          </a:xfrm>
          <a:prstGeom prst="wedgeRectCallout">
            <a:avLst>
              <a:gd name="adj1" fmla="val -125085"/>
              <a:gd name="adj2" fmla="val -2026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נחזיר את תשובת שוויון ערכי התכונות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4724400" y="3200400"/>
            <a:ext cx="4267200" cy="914400"/>
          </a:xfrm>
          <a:prstGeom prst="wedgeRectCallout">
            <a:avLst>
              <a:gd name="adj1" fmla="val -78458"/>
              <a:gd name="adj2" fmla="val 202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במידה ו- </a:t>
            </a:r>
            <a:r>
              <a:rPr lang="en-US" b="1">
                <a:solidFill>
                  <a:schemeClr val="bg1"/>
                </a:solidFill>
              </a:rPr>
              <a:t>other</a:t>
            </a:r>
            <a:r>
              <a:rPr lang="he-IL" b="1">
                <a:solidFill>
                  <a:schemeClr val="bg1"/>
                </a:solidFill>
              </a:rPr>
              <a:t> אינו מסוג כלשהו של </a:t>
            </a:r>
            <a:r>
              <a:rPr lang="en-US" b="1">
                <a:solidFill>
                  <a:schemeClr val="bg1"/>
                </a:solidFill>
              </a:rPr>
              <a:t>Person</a:t>
            </a:r>
            <a:r>
              <a:rPr lang="he-IL" b="1">
                <a:solidFill>
                  <a:schemeClr val="bg1"/>
                </a:solidFill>
              </a:rPr>
              <a:t> התשובה תהייה </a:t>
            </a:r>
            <a:r>
              <a:rPr lang="en-US" b="1">
                <a:solidFill>
                  <a:schemeClr val="bg1"/>
                </a:solidFill>
              </a:rPr>
              <a:t>false</a:t>
            </a:r>
            <a:r>
              <a:rPr lang="he-IL" b="1">
                <a:solidFill>
                  <a:schemeClr val="bg1"/>
                </a:solidFill>
              </a:rPr>
              <a:t>, שכן במקרה זה ברור ש- </a:t>
            </a:r>
            <a:r>
              <a:rPr lang="en-US" b="1">
                <a:solidFill>
                  <a:schemeClr val="bg1"/>
                </a:solidFill>
              </a:rPr>
              <a:t>other</a:t>
            </a:r>
            <a:r>
              <a:rPr lang="he-IL" b="1">
                <a:solidFill>
                  <a:schemeClr val="bg1"/>
                </a:solidFill>
              </a:rPr>
              <a:t> ו- </a:t>
            </a:r>
            <a:r>
              <a:rPr lang="en-US" b="1">
                <a:solidFill>
                  <a:schemeClr val="bg1"/>
                </a:solidFill>
              </a:rPr>
              <a:t>this</a:t>
            </a:r>
            <a:r>
              <a:rPr lang="he-IL" b="1">
                <a:solidFill>
                  <a:schemeClr val="bg1"/>
                </a:solidFill>
              </a:rPr>
              <a:t> אינם זהים.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0D5EA3-6E21-496E-AC13-689623D2D13C}" type="slidenum">
              <a:rPr lang="he-IL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/>
      <p:bldP spid="125960" grpId="0" animBg="1"/>
      <p:bldP spid="125962" grpId="0" animBg="1"/>
      <p:bldP spid="125965" grpId="0" animBg="1"/>
      <p:bldP spid="1259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דריסת השיטה  </a:t>
            </a:r>
            <a:r>
              <a:rPr lang="en-US" sz="3600" smtClean="0">
                <a:latin typeface="Arial" charset="0"/>
                <a:cs typeface="Arial" charset="0"/>
              </a:rPr>
              <a:t>equals</a:t>
            </a:r>
            <a:r>
              <a:rPr lang="he-IL" sz="3600" smtClean="0">
                <a:latin typeface="Arial" charset="0"/>
                <a:cs typeface="Arial" charset="0"/>
              </a:rPr>
              <a:t> – דוגמת מימוש למחלקה </a:t>
            </a:r>
            <a:r>
              <a:rPr lang="en-US" sz="3600" smtClean="0">
                <a:latin typeface="Arial" charset="0"/>
                <a:cs typeface="Arial" charset="0"/>
              </a:rPr>
              <a:t>Student</a:t>
            </a:r>
          </a:p>
        </p:txBody>
      </p:sp>
      <p:sp>
        <p:nvSpPr>
          <p:cNvPr id="21507" name="Rectangle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-304800" y="1600200"/>
            <a:ext cx="7391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        </a:t>
            </a:r>
            <a:r>
              <a:rPr lang="en-US" noProof="1"/>
              <a:t>public boolean equals(Object other</a:t>
            </a:r>
            <a:r>
              <a:rPr lang="en-US" noProof="1" smtClean="0"/>
              <a:t>)   </a:t>
            </a:r>
            <a:r>
              <a:rPr lang="en-US" noProof="1"/>
              <a:t>{</a:t>
            </a:r>
          </a:p>
          <a:p>
            <a:pPr algn="l"/>
            <a:r>
              <a:rPr lang="en-US" noProof="1"/>
              <a:t>            if (!(other </a:t>
            </a:r>
            <a:r>
              <a:rPr lang="en-US" noProof="1">
                <a:solidFill>
                  <a:schemeClr val="hlink"/>
                </a:solidFill>
              </a:rPr>
              <a:t>instanceof</a:t>
            </a:r>
            <a:r>
              <a:rPr lang="en-US" noProof="1"/>
              <a:t> Student))</a:t>
            </a:r>
          </a:p>
          <a:p>
            <a:pPr algn="l"/>
            <a:r>
              <a:rPr lang="en-US" noProof="1"/>
              <a:t>                return false;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            if (</a:t>
            </a:r>
            <a:r>
              <a:rPr lang="en-US" dirty="0"/>
              <a:t>!(</a:t>
            </a:r>
            <a:r>
              <a:rPr lang="en-US" noProof="1">
                <a:solidFill>
                  <a:schemeClr val="hlink"/>
                </a:solidFill>
              </a:rPr>
              <a:t>super</a:t>
            </a:r>
            <a:r>
              <a:rPr lang="en-US" noProof="1"/>
              <a:t>.equals(other)) )</a:t>
            </a:r>
          </a:p>
          <a:p>
            <a:pPr algn="l"/>
            <a:r>
              <a:rPr lang="en-US" noProof="1"/>
              <a:t>                return false;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            Student s = (Student)other;</a:t>
            </a:r>
          </a:p>
          <a:p>
            <a:pPr algn="l"/>
            <a:r>
              <a:rPr lang="en-US" noProof="1"/>
              <a:t>            return average == s.average;</a:t>
            </a:r>
          </a:p>
          <a:p>
            <a:pPr algn="l"/>
            <a:r>
              <a:rPr lang="en-US" noProof="1"/>
              <a:t>        }</a:t>
            </a:r>
            <a:endParaRPr lang="en-US" dirty="0"/>
          </a:p>
        </p:txBody>
      </p:sp>
      <p:sp>
        <p:nvSpPr>
          <p:cNvPr id="139279" name="AutoShape 15"/>
          <p:cNvSpPr>
            <a:spLocks noChangeArrowheads="1"/>
          </p:cNvSpPr>
          <p:nvPr/>
        </p:nvSpPr>
        <p:spPr bwMode="auto">
          <a:xfrm>
            <a:off x="3733800" y="2590800"/>
            <a:ext cx="5257800" cy="1447800"/>
          </a:xfrm>
          <a:prstGeom prst="wedgeRectCallout">
            <a:avLst>
              <a:gd name="adj1" fmla="val -61226"/>
              <a:gd name="adj2" fmla="val -286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חלק זה קורא ל- </a:t>
            </a:r>
            <a:r>
              <a:rPr lang="en-US" b="1">
                <a:solidFill>
                  <a:schemeClr val="bg1"/>
                </a:solidFill>
              </a:rPr>
              <a:t>equals</a:t>
            </a:r>
            <a:r>
              <a:rPr lang="he-IL" b="1">
                <a:solidFill>
                  <a:schemeClr val="bg1"/>
                </a:solidFill>
              </a:rPr>
              <a:t> של </a:t>
            </a:r>
            <a:r>
              <a:rPr lang="en-US" b="1">
                <a:solidFill>
                  <a:schemeClr val="bg1"/>
                </a:solidFill>
              </a:rPr>
              <a:t>Person</a:t>
            </a:r>
            <a:r>
              <a:rPr lang="he-IL" b="1">
                <a:solidFill>
                  <a:schemeClr val="bg1"/>
                </a:solidFill>
              </a:rPr>
              <a:t> שיבצע את הבדיקה על שדות הבסיס.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במידה ואין שוויון בערכי תכונות הבסיס, ישר ניתן לדעת שהאובייקטים אינם זהים ונחזיר </a:t>
            </a:r>
            <a:r>
              <a:rPr lang="en-US" b="1">
                <a:solidFill>
                  <a:schemeClr val="bg1"/>
                </a:solidFill>
              </a:rPr>
              <a:t>false</a:t>
            </a:r>
            <a:r>
              <a:rPr lang="he-IL" b="1">
                <a:solidFill>
                  <a:schemeClr val="bg1"/>
                </a:solidFill>
              </a:rPr>
              <a:t>.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אחרת, נבדוק את השדות הנוספים של </a:t>
            </a:r>
            <a:r>
              <a:rPr lang="en-US" b="1">
                <a:solidFill>
                  <a:schemeClr val="bg1"/>
                </a:solidFill>
              </a:rPr>
              <a:t>Student</a:t>
            </a:r>
            <a:endParaRPr lang="he-IL" b="1">
              <a:solidFill>
                <a:schemeClr val="bg1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DF92BE-EE5D-411D-94AB-4DC4D3645EF6}" type="slidenum">
              <a:rPr lang="he-IL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דריסת השיטה  </a:t>
            </a:r>
            <a:r>
              <a:rPr lang="en-US" smtClean="0">
                <a:latin typeface="Arial" charset="0"/>
                <a:cs typeface="Arial" charset="0"/>
              </a:rPr>
              <a:t>equals</a:t>
            </a:r>
            <a:r>
              <a:rPr lang="he-IL" smtClean="0">
                <a:latin typeface="Arial" charset="0"/>
                <a:cs typeface="Arial" charset="0"/>
              </a:rPr>
              <a:t> – דוגמת שימוש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447800" y="2250281"/>
            <a:ext cx="8077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he-IL" dirty="0"/>
              <a:t>       </a:t>
            </a:r>
            <a:r>
              <a:rPr lang="en-US" dirty="0"/>
              <a:t>public </a:t>
            </a:r>
            <a:r>
              <a:rPr lang="en-US" noProof="1"/>
              <a:t>static void main(String[] args</a:t>
            </a:r>
            <a:r>
              <a:rPr lang="en-US" noProof="1" smtClean="0"/>
              <a:t>)    </a:t>
            </a:r>
            <a:r>
              <a:rPr lang="en-US" noProof="1"/>
              <a:t>{</a:t>
            </a:r>
          </a:p>
          <a:p>
            <a:pPr algn="l"/>
            <a:r>
              <a:rPr lang="en-US" noProof="1"/>
              <a:t>            Person p1 = new Person(111, "momo");</a:t>
            </a:r>
          </a:p>
          <a:p>
            <a:pPr algn="l"/>
            <a:r>
              <a:rPr lang="en-US" noProof="1"/>
              <a:t>            Person p2 = new Person(111, "momo");</a:t>
            </a:r>
          </a:p>
          <a:p>
            <a:pPr algn="l"/>
            <a:r>
              <a:rPr lang="en-US" noProof="1"/>
              <a:t>            Person p3 = p1;</a:t>
            </a:r>
            <a:endParaRPr lang="he-IL" dirty="0"/>
          </a:p>
          <a:p>
            <a:pPr algn="l"/>
            <a:endParaRPr lang="he-IL" noProof="1"/>
          </a:p>
          <a:p>
            <a:pPr algn="l"/>
            <a:r>
              <a:rPr lang="en-US" noProof="1"/>
              <a:t>            System.out.println("p1 </a:t>
            </a:r>
            <a:r>
              <a:rPr lang="en-US" dirty="0"/>
              <a:t>==</a:t>
            </a:r>
            <a:r>
              <a:rPr lang="en-US" noProof="1"/>
              <a:t> p2? “ + (p1</a:t>
            </a:r>
            <a:r>
              <a:rPr lang="en-US" dirty="0"/>
              <a:t>==</a:t>
            </a:r>
            <a:r>
              <a:rPr lang="en-US" noProof="1"/>
              <a:t>p2));</a:t>
            </a:r>
          </a:p>
          <a:p>
            <a:pPr algn="l"/>
            <a:r>
              <a:rPr lang="en-US" noProof="1"/>
              <a:t>            System.out.println("p1 </a:t>
            </a:r>
            <a:r>
              <a:rPr lang="en-US" dirty="0"/>
              <a:t>==</a:t>
            </a:r>
            <a:r>
              <a:rPr lang="en-US" noProof="1"/>
              <a:t> p3? “ + (p1</a:t>
            </a:r>
            <a:r>
              <a:rPr lang="en-US" dirty="0"/>
              <a:t>==</a:t>
            </a:r>
            <a:r>
              <a:rPr lang="en-US" noProof="1"/>
              <a:t>p3));</a:t>
            </a:r>
          </a:p>
          <a:p>
            <a:pPr algn="l"/>
            <a:r>
              <a:rPr lang="en-US" noProof="1"/>
              <a:t>            System.out.println("p2 </a:t>
            </a:r>
            <a:r>
              <a:rPr lang="en-US" dirty="0"/>
              <a:t>==</a:t>
            </a:r>
            <a:r>
              <a:rPr lang="en-US" noProof="1"/>
              <a:t> p3? “ + (p2</a:t>
            </a:r>
            <a:r>
              <a:rPr lang="en-US" dirty="0"/>
              <a:t>==</a:t>
            </a:r>
            <a:r>
              <a:rPr lang="en-US" noProof="1"/>
              <a:t>p3));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         </a:t>
            </a:r>
            <a:r>
              <a:rPr lang="en-US" noProof="1"/>
              <a:t>System.out.println("p1 equals p2? “ + p1.equals(p2));</a:t>
            </a:r>
            <a:r>
              <a:rPr lang="en-US" dirty="0"/>
              <a:t>  </a:t>
            </a:r>
          </a:p>
          <a:p>
            <a:pPr algn="l"/>
            <a:r>
              <a:rPr lang="he-IL" dirty="0"/>
              <a:t>            </a:t>
            </a:r>
            <a:r>
              <a:rPr lang="en-US" noProof="1"/>
              <a:t>System.out.println("p1 equals p3? “ + p1.equals(p3));</a:t>
            </a:r>
            <a:r>
              <a:rPr lang="en-US" dirty="0"/>
              <a:t> </a:t>
            </a:r>
          </a:p>
          <a:p>
            <a:pPr algn="l"/>
            <a:r>
              <a:rPr lang="he-IL" dirty="0"/>
              <a:t>            </a:t>
            </a:r>
            <a:r>
              <a:rPr lang="en-US" noProof="1"/>
              <a:t>System.out.println("p2 equals p3? “ + p2.equals(p3));</a:t>
            </a:r>
          </a:p>
          <a:p>
            <a:pPr algn="l"/>
            <a:r>
              <a:rPr lang="en-US" noProof="1"/>
              <a:t>        }</a:t>
            </a:r>
            <a:endParaRPr lang="en-US" dirty="0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 flipH="1" flipV="1">
            <a:off x="1752600" y="2819400"/>
            <a:ext cx="1295400" cy="1524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8007" name="Group 7"/>
          <p:cNvGraphicFramePr>
            <a:graphicFrameLocks noGrp="1"/>
          </p:cNvGraphicFramePr>
          <p:nvPr/>
        </p:nvGraphicFramePr>
        <p:xfrm>
          <a:off x="228600" y="28194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momo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8015" name="Line 15"/>
          <p:cNvSpPr>
            <a:spLocks noChangeShapeType="1"/>
          </p:cNvSpPr>
          <p:nvPr/>
        </p:nvSpPr>
        <p:spPr bwMode="auto">
          <a:xfrm flipH="1" flipV="1">
            <a:off x="1828800" y="1981200"/>
            <a:ext cx="1295400" cy="685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8016" name="Group 16"/>
          <p:cNvGraphicFramePr>
            <a:graphicFrameLocks noGrp="1"/>
          </p:cNvGraphicFramePr>
          <p:nvPr/>
        </p:nvGraphicFramePr>
        <p:xfrm>
          <a:off x="228600" y="19812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momo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8024" name="Line 24"/>
          <p:cNvSpPr>
            <a:spLocks noChangeShapeType="1"/>
          </p:cNvSpPr>
          <p:nvPr/>
        </p:nvSpPr>
        <p:spPr bwMode="auto">
          <a:xfrm flipH="1" flipV="1">
            <a:off x="1752600" y="1981200"/>
            <a:ext cx="1295400" cy="1219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8305800" y="42814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8305800" y="3686175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8305800" y="3976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8305800" y="4738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8305800" y="5029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8032" name="Text Box 32"/>
          <p:cNvSpPr txBox="1">
            <a:spLocks noChangeArrowheads="1"/>
          </p:cNvSpPr>
          <p:nvPr/>
        </p:nvSpPr>
        <p:spPr bwMode="auto">
          <a:xfrm>
            <a:off x="8305800" y="53355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7138B8-C9F7-45CA-A869-566CD61A5B70}" type="slidenum">
              <a:rPr lang="he-IL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2238" y="1143000"/>
            <a:ext cx="2433637" cy="16764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28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2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2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28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2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2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28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28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28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28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28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28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28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280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280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280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2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28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28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28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3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nimBg="1"/>
      <p:bldP spid="128006" grpId="1" animBg="1"/>
      <p:bldP spid="128015" grpId="0" animBg="1"/>
      <p:bldP spid="128015" grpId="1" animBg="1"/>
      <p:bldP spid="128024" grpId="0" animBg="1"/>
      <p:bldP spid="128024" grpId="1" animBg="1"/>
      <p:bldP spid="128025" grpId="0"/>
      <p:bldP spid="128027" grpId="0"/>
      <p:bldP spid="128030" grpId="0"/>
      <p:bldP spid="128031" grpId="0"/>
      <p:bldP spid="1280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19600"/>
            <a:ext cx="6561138" cy="2133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equals</a:t>
            </a:r>
            <a:r>
              <a:rPr lang="he-IL" smtClean="0">
                <a:latin typeface="Arial" charset="0"/>
                <a:cs typeface="Arial" charset="0"/>
              </a:rPr>
              <a:t> והשיטה </a:t>
            </a:r>
            <a:r>
              <a:rPr lang="en-US" smtClean="0">
                <a:latin typeface="Arial" charset="0"/>
                <a:cs typeface="Arial" charset="0"/>
              </a:rPr>
              <a:t>Arrays.equals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שיטה זו מקבלת 2 מערכים ובודקת האם הם שווים: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האם אורך 2 המערכים זהים והאם האיברים במקומות המתאימים זהים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כדי לבדוק אם האיברים במקומות המתאימים זהים השיטה משתמשת בשיטה </a:t>
            </a:r>
            <a:r>
              <a:rPr lang="en-US" dirty="0" smtClean="0">
                <a:latin typeface="Arial" charset="0"/>
                <a:cs typeface="Arial" charset="0"/>
              </a:rPr>
              <a:t>equals</a:t>
            </a:r>
            <a:r>
              <a:rPr lang="he-IL" dirty="0" smtClean="0">
                <a:latin typeface="Arial" charset="0"/>
                <a:cs typeface="Arial" charset="0"/>
              </a:rPr>
              <a:t> של כל איבר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במידה ולא מומשה השיטה </a:t>
            </a:r>
            <a:r>
              <a:rPr lang="en-US" dirty="0" smtClean="0">
                <a:latin typeface="Arial" charset="0"/>
                <a:cs typeface="Arial" charset="0"/>
              </a:rPr>
              <a:t>equals</a:t>
            </a:r>
            <a:r>
              <a:rPr lang="he-IL" dirty="0" smtClean="0">
                <a:latin typeface="Arial" charset="0"/>
                <a:cs typeface="Arial" charset="0"/>
              </a:rPr>
              <a:t> יש שימוש באופרטור == (שהוא מימוש ברירת-המחדל של </a:t>
            </a:r>
            <a:r>
              <a:rPr lang="en-US" dirty="0" smtClean="0">
                <a:latin typeface="Arial" charset="0"/>
                <a:cs typeface="Arial" charset="0"/>
              </a:rPr>
              <a:t>equals</a:t>
            </a:r>
            <a:r>
              <a:rPr lang="he-IL" dirty="0" smtClean="0">
                <a:latin typeface="Arial" charset="0"/>
                <a:cs typeface="Arial" charset="0"/>
              </a:rPr>
              <a:t>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171926-E119-4215-B5F5-3CC2C6244582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5791200" y="4191000"/>
            <a:ext cx="3124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כאשר אין מימוש לשיטה </a:t>
            </a:r>
            <a:r>
              <a:rPr lang="en-US" b="1">
                <a:solidFill>
                  <a:schemeClr val="bg1"/>
                </a:solidFill>
              </a:rPr>
              <a:t>equals</a:t>
            </a:r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 ב- </a:t>
            </a:r>
            <a:r>
              <a:rPr lang="en-US" b="1">
                <a:solidFill>
                  <a:schemeClr val="bg1"/>
                </a:solidFill>
              </a:rPr>
              <a:t>Point</a:t>
            </a:r>
            <a:r>
              <a:rPr lang="he-IL" b="1">
                <a:solidFill>
                  <a:schemeClr val="bg1"/>
                </a:solidFill>
              </a:rPr>
              <a:t> יודפס </a:t>
            </a:r>
            <a:r>
              <a:rPr lang="en-US" b="1">
                <a:solidFill>
                  <a:schemeClr val="bg1"/>
                </a:solidFill>
              </a:rPr>
              <a:t>false</a:t>
            </a:r>
            <a:r>
              <a:rPr lang="he-IL" b="1">
                <a:solidFill>
                  <a:schemeClr val="bg1"/>
                </a:solidFill>
              </a:rPr>
              <a:t>,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מאחר וההפניות שונות.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כאשר יש מימוש יודפס </a:t>
            </a:r>
            <a:r>
              <a:rPr lang="en-US" b="1">
                <a:solidFill>
                  <a:schemeClr val="bg1"/>
                </a:solidFill>
              </a:rPr>
              <a:t>true</a:t>
            </a:r>
            <a:r>
              <a:rPr lang="he-IL" b="1">
                <a:solidFill>
                  <a:schemeClr val="bg1"/>
                </a:solidFill>
              </a:rPr>
              <a:t>,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כי ערכי האובייקטים זהים.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השיטה </a:t>
            </a:r>
            <a:r>
              <a:rPr lang="en-US" dirty="0" err="1" smtClean="0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נועדה להחזיר מספר המזהה את האובייקט באופן חד-חד ערכי</a:t>
            </a:r>
          </a:p>
          <a:p>
            <a:r>
              <a:rPr lang="he-IL" dirty="0" smtClean="0"/>
              <a:t>בעלי </a:t>
            </a:r>
            <a:r>
              <a:rPr lang="he-IL" dirty="0" smtClean="0"/>
              <a:t>ערכי תכונות זהים צריכים להחזיר ער</a:t>
            </a:r>
            <a:r>
              <a:rPr lang="he-IL" dirty="0" smtClean="0"/>
              <a:t>ך זהה של </a:t>
            </a:r>
            <a:r>
              <a:rPr lang="en-US" dirty="0" err="1" smtClean="0"/>
              <a:t>hashCode</a:t>
            </a:r>
            <a:endParaRPr lang="he-IL" dirty="0" smtClean="0"/>
          </a:p>
          <a:p>
            <a:r>
              <a:rPr lang="he-IL" dirty="0" smtClean="0"/>
              <a:t>בשימוש בעיקר במבני נתונים שרוצים </a:t>
            </a:r>
            <a:r>
              <a:rPr lang="he-IL" dirty="0" smtClean="0"/>
              <a:t>לשמור את האובייקט כמפתח, מטעמי יעילות!</a:t>
            </a:r>
          </a:p>
          <a:p>
            <a:pPr lvl="1"/>
            <a:r>
              <a:rPr lang="he-IL" dirty="0" smtClean="0"/>
              <a:t>במקום לבדוק שוויון עבור כל אחד מהשדות, משווים את ערכו של ה- </a:t>
            </a:r>
            <a:r>
              <a:rPr lang="en-US" dirty="0" err="1" smtClean="0"/>
              <a:t>hashCode</a:t>
            </a:r>
            <a:endParaRPr lang="he-IL" dirty="0" smtClean="0"/>
          </a:p>
          <a:p>
            <a:r>
              <a:rPr lang="he-IL" dirty="0" smtClean="0"/>
              <a:t>פעולה המשלימה לאובייקטים לפעולת ה- </a:t>
            </a:r>
            <a:r>
              <a:rPr lang="en-US" dirty="0" smtClean="0"/>
              <a:t>equals</a:t>
            </a:r>
            <a:endParaRPr lang="he-I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דוגמאת מימוש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143000"/>
            <a:ext cx="8457089" cy="472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90600" y="2971800"/>
            <a:ext cx="7772400" cy="1981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he-IL" dirty="0" smtClean="0">
                <a:latin typeface="Arial" charset="0"/>
                <a:cs typeface="Arial" charset="0"/>
              </a:rPr>
              <a:t>המחלקה </a:t>
            </a:r>
            <a:r>
              <a:rPr lang="en-US" dirty="0" smtClean="0">
                <a:latin typeface="Arial" charset="0"/>
                <a:cs typeface="Arial" charset="0"/>
              </a:rPr>
              <a:t>Object</a:t>
            </a:r>
            <a:endParaRPr lang="he-IL" dirty="0" smtClean="0">
              <a:latin typeface="Arial" charset="0"/>
              <a:cs typeface="Arial" charset="0"/>
            </a:endParaRPr>
          </a:p>
          <a:p>
            <a:pPr algn="just"/>
            <a:r>
              <a:rPr lang="he-IL" dirty="0" smtClean="0">
                <a:latin typeface="Arial" charset="0"/>
                <a:cs typeface="Arial" charset="0"/>
              </a:rPr>
              <a:t>שיטות של המחלקה </a:t>
            </a:r>
            <a:r>
              <a:rPr lang="en-US" dirty="0" smtClean="0">
                <a:latin typeface="Arial" charset="0"/>
                <a:cs typeface="Arial" charset="0"/>
              </a:rPr>
              <a:t>Object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</a:p>
          <a:p>
            <a:pPr marL="742950" lvl="1" indent="-285750" algn="just"/>
            <a:r>
              <a:rPr lang="en-US" sz="2800" dirty="0" err="1" smtClean="0">
                <a:latin typeface="Arial" charset="0"/>
                <a:cs typeface="Arial" charset="0"/>
              </a:rPr>
              <a:t>toString</a:t>
            </a:r>
            <a:endParaRPr lang="he-IL" sz="2800" dirty="0" smtClean="0">
              <a:latin typeface="Arial" charset="0"/>
              <a:cs typeface="Arial" charset="0"/>
            </a:endParaRPr>
          </a:p>
          <a:p>
            <a:pPr marL="742950" lvl="1" indent="-285750" algn="just"/>
            <a:r>
              <a:rPr lang="en-US" sz="2800" dirty="0" err="1" smtClean="0">
                <a:latin typeface="Arial" charset="0"/>
                <a:cs typeface="Arial" charset="0"/>
              </a:rPr>
              <a:t>getClass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 marL="742950" lvl="1" indent="-285750" algn="just"/>
            <a:r>
              <a:rPr lang="en-US" sz="2800" dirty="0" smtClean="0">
                <a:latin typeface="Arial" charset="0"/>
                <a:cs typeface="Arial" charset="0"/>
              </a:rPr>
              <a:t>equals</a:t>
            </a:r>
            <a:endParaRPr lang="he-IL" sz="2800" dirty="0" smtClean="0">
              <a:latin typeface="Arial" charset="0"/>
              <a:cs typeface="Arial" charset="0"/>
            </a:endParaRPr>
          </a:p>
          <a:p>
            <a:pPr marL="742950" lvl="1" indent="-285750" algn="just"/>
            <a:r>
              <a:rPr lang="en-US" sz="2800" dirty="0" err="1" smtClean="0">
                <a:latin typeface="Arial" charset="0"/>
                <a:cs typeface="Arial" charset="0"/>
              </a:rPr>
              <a:t>hashCode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 algn="just"/>
            <a:r>
              <a:rPr lang="he-IL" dirty="0" smtClean="0">
                <a:latin typeface="Arial" charset="0"/>
                <a:cs typeface="Arial" charset="0"/>
              </a:rPr>
              <a:t>דריסת השיטות </a:t>
            </a:r>
            <a:r>
              <a:rPr lang="en-US" dirty="0" err="1" smtClean="0">
                <a:latin typeface="Arial" charset="0"/>
                <a:cs typeface="Arial" charset="0"/>
              </a:rPr>
              <a:t>toString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equals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2787855-BF80-4597-870F-4BDFCBF3F248}" type="slidenum">
              <a:rPr lang="he-IL"/>
              <a:pPr>
                <a:defRPr/>
              </a:pPr>
              <a:t>17</a:t>
            </a:fld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D1CEB70-919F-4E9E-95EE-AD67A24BFC7C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229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he-IL" dirty="0" smtClean="0">
                <a:latin typeface="Arial" charset="0"/>
                <a:cs typeface="Arial" charset="0"/>
              </a:rPr>
              <a:t>המחלקה </a:t>
            </a:r>
            <a:r>
              <a:rPr lang="en-US" dirty="0" smtClean="0">
                <a:latin typeface="Arial" charset="0"/>
                <a:cs typeface="Arial" charset="0"/>
              </a:rPr>
              <a:t>Object</a:t>
            </a:r>
            <a:endParaRPr lang="he-IL" dirty="0" smtClean="0">
              <a:latin typeface="Arial" charset="0"/>
              <a:cs typeface="Arial" charset="0"/>
            </a:endParaRPr>
          </a:p>
          <a:p>
            <a:pPr algn="just"/>
            <a:r>
              <a:rPr lang="he-IL" dirty="0" smtClean="0">
                <a:latin typeface="Arial" charset="0"/>
                <a:cs typeface="Arial" charset="0"/>
              </a:rPr>
              <a:t>שיטות </a:t>
            </a:r>
            <a:r>
              <a:rPr lang="he-IL" dirty="0" smtClean="0">
                <a:latin typeface="Arial" charset="0"/>
                <a:cs typeface="Arial" charset="0"/>
              </a:rPr>
              <a:t>של המחלקה </a:t>
            </a:r>
            <a:r>
              <a:rPr lang="en-US" dirty="0" smtClean="0">
                <a:latin typeface="Arial" charset="0"/>
                <a:cs typeface="Arial" charset="0"/>
              </a:rPr>
              <a:t>Object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</a:p>
          <a:p>
            <a:pPr marL="742950" lvl="1" indent="-285750" algn="just"/>
            <a:r>
              <a:rPr lang="en-US" sz="2800" dirty="0" err="1" smtClean="0">
                <a:latin typeface="Arial" charset="0"/>
                <a:cs typeface="Arial" charset="0"/>
              </a:rPr>
              <a:t>toString</a:t>
            </a:r>
            <a:endParaRPr lang="he-IL" sz="2800" dirty="0" smtClean="0">
              <a:latin typeface="Arial" charset="0"/>
              <a:cs typeface="Arial" charset="0"/>
            </a:endParaRPr>
          </a:p>
          <a:p>
            <a:pPr marL="742950" lvl="1" indent="-285750" algn="just"/>
            <a:r>
              <a:rPr lang="en-US" sz="2800" dirty="0" err="1" smtClean="0">
                <a:latin typeface="Arial" charset="0"/>
                <a:cs typeface="Arial" charset="0"/>
              </a:rPr>
              <a:t>getClass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 marL="742950" lvl="1" indent="-285750" algn="just"/>
            <a:r>
              <a:rPr lang="en-US" sz="2800" dirty="0" smtClean="0">
                <a:latin typeface="Arial" charset="0"/>
                <a:cs typeface="Arial" charset="0"/>
              </a:rPr>
              <a:t>equals</a:t>
            </a:r>
            <a:endParaRPr lang="he-IL" sz="2800" dirty="0" smtClean="0">
              <a:latin typeface="Arial" charset="0"/>
              <a:cs typeface="Arial" charset="0"/>
            </a:endParaRPr>
          </a:p>
          <a:p>
            <a:pPr marL="742950" lvl="1" indent="-285750" algn="just"/>
            <a:r>
              <a:rPr lang="en-US" sz="2800" dirty="0" err="1" smtClean="0">
                <a:latin typeface="Arial" charset="0"/>
                <a:cs typeface="Arial" charset="0"/>
              </a:rPr>
              <a:t>hashCode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 algn="just"/>
            <a:r>
              <a:rPr lang="he-IL" dirty="0" smtClean="0">
                <a:latin typeface="Arial" charset="0"/>
                <a:cs typeface="Arial" charset="0"/>
              </a:rPr>
              <a:t>דריסת השיטות </a:t>
            </a:r>
            <a:r>
              <a:rPr lang="en-US" dirty="0" err="1" smtClean="0">
                <a:latin typeface="Arial" charset="0"/>
                <a:cs typeface="Arial" charset="0"/>
              </a:rPr>
              <a:t>toString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equals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המחלקה  </a:t>
            </a:r>
            <a:r>
              <a:rPr lang="en-US" dirty="0" smtClean="0">
                <a:latin typeface="Arial" charset="0"/>
                <a:cs typeface="Arial" charset="0"/>
              </a:rPr>
              <a:t>Object</a:t>
            </a:r>
            <a:r>
              <a:rPr lang="he-IL" dirty="0" smtClean="0">
                <a:latin typeface="Arial" charset="0"/>
                <a:cs typeface="Arial" charset="0"/>
              </a:rPr>
              <a:t> ב-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r>
              <a:rPr lang="he-IL" dirty="0" smtClean="0">
                <a:latin typeface="Arial" charset="0"/>
                <a:cs typeface="Arial" charset="0"/>
              </a:rPr>
              <a:t> אינה מכילה תכונות, אלא אוסף שיטות בסיסיות, שמתוכן נתמקד ב- 3 שהיה נחמד אם הן היו לכל </a:t>
            </a:r>
            <a:r>
              <a:rPr lang="he-IL" dirty="0" smtClean="0">
                <a:latin typeface="Arial" charset="0"/>
                <a:cs typeface="Arial" charset="0"/>
              </a:rPr>
              <a:t>אובייקט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equals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getClass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toString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hashCode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ב-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r>
              <a:rPr lang="he-IL" dirty="0" smtClean="0">
                <a:latin typeface="Arial" charset="0"/>
                <a:cs typeface="Arial" charset="0"/>
              </a:rPr>
              <a:t> כל מחלקה שאינה יורשת ממחלקה מסוימת, יורשת מהמחלקה </a:t>
            </a:r>
            <a:r>
              <a:rPr lang="en-US" dirty="0" smtClean="0">
                <a:latin typeface="Arial" charset="0"/>
                <a:cs typeface="Arial" charset="0"/>
              </a:rPr>
              <a:t>Object</a:t>
            </a:r>
            <a:r>
              <a:rPr lang="he-IL" dirty="0" smtClean="0">
                <a:latin typeface="Arial" charset="0"/>
                <a:cs typeface="Arial" charset="0"/>
              </a:rPr>
              <a:t>, גם ללא ציון  מפורש של ירושה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כלומר, כל מחלקה יורשת בסופו של דבר מ- </a:t>
            </a:r>
            <a:r>
              <a:rPr lang="en-US" dirty="0" smtClean="0">
                <a:latin typeface="Arial" charset="0"/>
                <a:cs typeface="Arial" charset="0"/>
              </a:rPr>
              <a:t>Object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לכן כל פעם שנפתחה לנו רשימת השיטות	 של אובייקט מסוים ראינו גם את שיטות אלו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700" smtClean="0">
                <a:latin typeface="Arial" charset="0"/>
                <a:cs typeface="Arial" charset="0"/>
              </a:rPr>
              <a:t>המחלקה </a:t>
            </a:r>
            <a:r>
              <a:rPr lang="en-US" sz="4700" smtClean="0">
                <a:latin typeface="Arial" charset="0"/>
                <a:cs typeface="Arial" charset="0"/>
              </a:rPr>
              <a:t>object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9AF89-1DB0-4CEB-BA87-3093F0073465}" type="slidenum">
              <a:rPr lang="he-IL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5445125" cy="455453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700" smtClean="0">
                <a:latin typeface="Arial" charset="0"/>
                <a:cs typeface="Arial" charset="0"/>
              </a:rPr>
              <a:t>המחלקה </a:t>
            </a:r>
            <a:r>
              <a:rPr lang="en-US" sz="4700" smtClean="0">
                <a:latin typeface="Arial" charset="0"/>
                <a:cs typeface="Arial" charset="0"/>
              </a:rPr>
              <a:t>object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2133600" y="4648200"/>
            <a:ext cx="2438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2057400" y="2895600"/>
            <a:ext cx="34290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02E7AD-4C6F-4492-878E-79B153AA3DF0}" type="slidenum">
              <a:rPr lang="he-IL"/>
              <a:pPr>
                <a:defRPr/>
              </a:pPr>
              <a:t>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45720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ליד כל שיטה ניתן לראות באיזו מחלקה נמצא המימוש בו הקומפיילר ישתמש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3733800"/>
            <a:ext cx="2438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 animBg="1"/>
      <p:bldP spid="11981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toString</a:t>
            </a:r>
          </a:p>
        </p:txBody>
      </p:sp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שיטה זו אינה מקבלת פרמטרים ומחזירה את השם המלא של הטיפוס ממנו נוצר האובייקט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למשל, עבור המחלקה </a:t>
            </a:r>
            <a:r>
              <a:rPr lang="en-US" dirty="0" smtClean="0">
                <a:latin typeface="Arial" charset="0"/>
                <a:cs typeface="Arial" charset="0"/>
              </a:rPr>
              <a:t>Person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  <a:endParaRPr lang="he-IL" sz="1800" dirty="0" smtClean="0">
              <a:latin typeface="Arial" charset="0"/>
              <a:cs typeface="Arial" charset="0"/>
            </a:endParaRPr>
          </a:p>
          <a:p>
            <a:pPr algn="l" rtl="0">
              <a:buFont typeface="Wingdings" pitchFamily="2" charset="2"/>
              <a:buNone/>
            </a:pPr>
            <a:r>
              <a:rPr lang="he-IL" sz="1800" i="1" dirty="0" smtClean="0">
                <a:latin typeface="Arial" charset="0"/>
                <a:cs typeface="Arial" charset="0"/>
              </a:rPr>
              <a:t>        </a:t>
            </a:r>
            <a:r>
              <a:rPr lang="en-US" sz="1800" i="1" dirty="0" smtClean="0">
                <a:latin typeface="Arial" charset="0"/>
                <a:cs typeface="Arial" charset="0"/>
              </a:rPr>
              <a:t>public </a:t>
            </a:r>
            <a:r>
              <a:rPr lang="en-US" sz="1800" i="1" noProof="1" smtClean="0">
                <a:latin typeface="Arial" charset="0"/>
                <a:cs typeface="Arial" charset="0"/>
              </a:rPr>
              <a:t>static void main(String[] args)  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i="1" noProof="1" smtClean="0">
                <a:latin typeface="Arial" charset="0"/>
                <a:cs typeface="Arial" charset="0"/>
              </a:rPr>
              <a:t>            Person p = new Person(111, "momo");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i="1" dirty="0" smtClean="0">
                <a:latin typeface="Arial" charset="0"/>
                <a:cs typeface="Arial" charset="0"/>
              </a:rPr>
              <a:t>	       </a:t>
            </a:r>
            <a:r>
              <a:rPr lang="en-US" sz="1800" i="1" noProof="1" smtClean="0">
                <a:latin typeface="Arial" charset="0"/>
                <a:cs typeface="Arial" charset="0"/>
              </a:rPr>
              <a:t>System.out.println(p.t</a:t>
            </a:r>
            <a:r>
              <a:rPr lang="en-US" sz="1800" i="1" dirty="0" err="1" smtClean="0">
                <a:latin typeface="Arial" charset="0"/>
                <a:cs typeface="Arial" charset="0"/>
              </a:rPr>
              <a:t>oString</a:t>
            </a:r>
            <a:r>
              <a:rPr lang="en-US" sz="1800" i="1" noProof="1" smtClean="0">
                <a:latin typeface="Arial" charset="0"/>
                <a:cs typeface="Arial" charset="0"/>
              </a:rPr>
              <a:t>());</a:t>
            </a:r>
          </a:p>
          <a:p>
            <a:pPr algn="l" rtl="0">
              <a:buFont typeface="Wingdings 2" pitchFamily="18" charset="2"/>
              <a:buNone/>
            </a:pPr>
            <a:r>
              <a:rPr lang="en-US" sz="1800" i="1" dirty="0" smtClean="0">
                <a:latin typeface="Arial" charset="0"/>
                <a:cs typeface="Arial" charset="0"/>
              </a:rPr>
              <a:t>	       </a:t>
            </a:r>
            <a:r>
              <a:rPr lang="en-US" sz="1800" i="1" noProof="1" smtClean="0">
                <a:latin typeface="Arial" charset="0"/>
                <a:cs typeface="Arial" charset="0"/>
              </a:rPr>
              <a:t>System.out.println(p);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i="1" noProof="1" smtClean="0">
                <a:latin typeface="Arial" charset="0"/>
                <a:cs typeface="Arial" charset="0"/>
              </a:rPr>
              <a:t>        }</a:t>
            </a:r>
            <a:endParaRPr lang="en-US" sz="1800" i="1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334AA-8659-4519-B5A8-5F6885BCC5F3}" type="slidenum">
              <a:rPr lang="he-IL"/>
              <a:pPr>
                <a:defRPr/>
              </a:pPr>
              <a:t>5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713288"/>
            <a:ext cx="4343400" cy="69691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5105400" y="3810000"/>
            <a:ext cx="3505200" cy="838200"/>
          </a:xfrm>
          <a:prstGeom prst="wedgeRectCallout">
            <a:avLst>
              <a:gd name="adj1" fmla="val -103376"/>
              <a:gd name="adj2" fmla="val -5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הדפסה של אובייקט תפעיל את השיטה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באופן אוטומטי, לכן שתי השורות הנ"ל שקולות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השיטה </a:t>
            </a:r>
            <a:r>
              <a:rPr lang="en-US" dirty="0" err="1" smtClean="0">
                <a:latin typeface="Arial" charset="0"/>
                <a:cs typeface="Arial" charset="0"/>
              </a:rPr>
              <a:t>toString</a:t>
            </a:r>
            <a:r>
              <a:rPr lang="he-IL" dirty="0" smtClean="0">
                <a:latin typeface="Arial" charset="0"/>
                <a:cs typeface="Arial" charset="0"/>
              </a:rPr>
              <a:t> נועדה להידרס (</a:t>
            </a:r>
            <a:r>
              <a:rPr lang="en-US" dirty="0" smtClean="0">
                <a:latin typeface="Arial" charset="0"/>
                <a:cs typeface="Arial" charset="0"/>
              </a:rPr>
              <a:t>override</a:t>
            </a:r>
            <a:r>
              <a:rPr lang="he-IL" dirty="0" smtClean="0">
                <a:latin typeface="Arial" charset="0"/>
                <a:cs typeface="Arial" charset="0"/>
              </a:rPr>
              <a:t>) ע"י מחלקה יורשת ולהחזיר מחרוזת המייצגת את נתוני האובייקט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עד היום עשינו זאת ע"י כתיבת השיטה </a:t>
            </a:r>
            <a:r>
              <a:rPr lang="en-US" dirty="0" err="1" smtClean="0">
                <a:latin typeface="Arial" charset="0"/>
                <a:cs typeface="Arial" charset="0"/>
              </a:rPr>
              <a:t>toString</a:t>
            </a:r>
            <a:r>
              <a:rPr lang="he-IL" dirty="0" smtClean="0">
                <a:latin typeface="Arial" charset="0"/>
                <a:cs typeface="Arial" charset="0"/>
              </a:rPr>
              <a:t>, אך לא ידענו שאנחנו דורסים שיטה שמומשה בבסיס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השימוש ימשיך להיות זהה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דוגמא עבור המחלקה </a:t>
            </a:r>
            <a:r>
              <a:rPr lang="en-US" dirty="0" smtClean="0">
                <a:latin typeface="Arial" charset="0"/>
                <a:cs typeface="Arial" charset="0"/>
              </a:rPr>
              <a:t>Person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6387" name="Text Box 9"/>
          <p:cNvSpPr txBox="1">
            <a:spLocks noChangeArrowheads="1"/>
          </p:cNvSpPr>
          <p:nvPr/>
        </p:nvSpPr>
        <p:spPr bwMode="auto">
          <a:xfrm>
            <a:off x="4114800" y="4667071"/>
            <a:ext cx="5486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he-IL" dirty="0"/>
              <a:t>       </a:t>
            </a:r>
            <a:r>
              <a:rPr lang="en-US" dirty="0"/>
              <a:t>public </a:t>
            </a:r>
            <a:r>
              <a:rPr lang="en-US" noProof="1"/>
              <a:t>static void main(String[] args</a:t>
            </a:r>
            <a:r>
              <a:rPr lang="en-US" noProof="1" smtClean="0"/>
              <a:t>)  </a:t>
            </a:r>
            <a:r>
              <a:rPr lang="en-US" noProof="1"/>
              <a:t>{</a:t>
            </a:r>
          </a:p>
          <a:p>
            <a:pPr algn="l"/>
            <a:r>
              <a:rPr lang="en-US" noProof="1"/>
              <a:t>            Person p1 = new Person(111, "momo");</a:t>
            </a:r>
          </a:p>
          <a:p>
            <a:pPr algn="l"/>
            <a:r>
              <a:rPr lang="en-US" noProof="1"/>
              <a:t>            System.out.println(p1.toString());</a:t>
            </a:r>
          </a:p>
          <a:p>
            <a:pPr algn="l"/>
            <a:r>
              <a:rPr lang="en-US" noProof="1"/>
              <a:t>        }</a:t>
            </a:r>
            <a:endParaRPr lang="en-US" dirty="0"/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דריסת השיטה </a:t>
            </a:r>
            <a:r>
              <a:rPr lang="en-US" smtClean="0">
                <a:latin typeface="Arial" charset="0"/>
                <a:cs typeface="Arial" charset="0"/>
              </a:rPr>
              <a:t>toString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-457200" y="4941708"/>
            <a:ext cx="541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he-IL" dirty="0"/>
              <a:t>        </a:t>
            </a:r>
            <a:r>
              <a:rPr lang="en-US" noProof="1"/>
              <a:t>public String toString</a:t>
            </a:r>
            <a:r>
              <a:rPr lang="en-US" noProof="1" smtClean="0"/>
              <a:t>()    </a:t>
            </a:r>
            <a:r>
              <a:rPr lang="en-US" noProof="1"/>
              <a:t>{</a:t>
            </a:r>
          </a:p>
          <a:p>
            <a:pPr algn="l"/>
            <a:r>
              <a:rPr lang="en-US" noProof="1"/>
              <a:t>            return "Id: " + id + "\tName: " + name;</a:t>
            </a:r>
          </a:p>
          <a:p>
            <a:pPr algn="l"/>
            <a:r>
              <a:rPr lang="en-US" noProof="1"/>
              <a:t>        }</a:t>
            </a:r>
            <a:endParaRPr lang="en-US" dirty="0"/>
          </a:p>
        </p:txBody>
      </p:sp>
      <p:sp>
        <p:nvSpPr>
          <p:cNvPr id="123912" name="AutoShape 8"/>
          <p:cNvSpPr>
            <a:spLocks noChangeArrowheads="1"/>
          </p:cNvSpPr>
          <p:nvPr/>
        </p:nvSpPr>
        <p:spPr bwMode="auto">
          <a:xfrm>
            <a:off x="2667000" y="4227333"/>
            <a:ext cx="2209800" cy="381000"/>
          </a:xfrm>
          <a:prstGeom prst="wedgeRectCallout">
            <a:avLst>
              <a:gd name="adj1" fmla="val -57662"/>
              <a:gd name="adj2" fmla="val 14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מימוש בתוך המחלקה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E9A62A-8B6B-41B9-ADCE-FA06E6534853}" type="slidenum">
              <a:rPr lang="he-IL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9" grpId="0"/>
      <p:bldP spid="1239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getClass</a:t>
            </a:r>
          </a:p>
        </p:txBody>
      </p:sp>
      <p:sp>
        <p:nvSpPr>
          <p:cNvPr id="1741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שיטה זו מחזירה אובייקט מטיפוס </a:t>
            </a:r>
            <a:r>
              <a:rPr lang="en-US" dirty="0" smtClean="0">
                <a:latin typeface="Arial" charset="0"/>
                <a:cs typeface="Arial" charset="0"/>
              </a:rPr>
              <a:t>Class</a:t>
            </a:r>
            <a:r>
              <a:rPr lang="he-IL" dirty="0" smtClean="0">
                <a:latin typeface="Arial" charset="0"/>
                <a:cs typeface="Arial" charset="0"/>
              </a:rPr>
              <a:t> המכיל </a:t>
            </a:r>
            <a:r>
              <a:rPr lang="he-IL" b="1" dirty="0" smtClean="0">
                <a:latin typeface="Arial" charset="0"/>
                <a:cs typeface="Arial" charset="0"/>
              </a:rPr>
              <a:t>נתונים על המחלקה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לא ניתן לדרוס שיטה זו (מוגדרת כ- </a:t>
            </a:r>
            <a:r>
              <a:rPr lang="en-US" dirty="0" smtClean="0">
                <a:latin typeface="Arial" charset="0"/>
                <a:cs typeface="Arial" charset="0"/>
              </a:rPr>
              <a:t>final</a:t>
            </a:r>
            <a:r>
              <a:rPr lang="he-IL" dirty="0" smtClean="0">
                <a:latin typeface="Arial" charset="0"/>
                <a:cs typeface="Arial" charset="0"/>
              </a:rPr>
              <a:t>)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האובייקט </a:t>
            </a:r>
            <a:r>
              <a:rPr lang="en-US" dirty="0" smtClean="0">
                <a:latin typeface="Arial" charset="0"/>
                <a:cs typeface="Arial" charset="0"/>
              </a:rPr>
              <a:t>Class</a:t>
            </a:r>
            <a:r>
              <a:rPr lang="he-IL" dirty="0" smtClean="0">
                <a:latin typeface="Arial" charset="0"/>
                <a:cs typeface="Arial" charset="0"/>
              </a:rPr>
              <a:t> מכיל שיטות עם נתונים על המחלקה עצמה למשל: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getName</a:t>
            </a:r>
            <a:r>
              <a:rPr lang="he-IL" dirty="0" smtClean="0">
                <a:latin typeface="Arial" charset="0"/>
                <a:cs typeface="Arial" charset="0"/>
              </a:rPr>
              <a:t>: שיטה המחזירה את שם המחלקה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getSuperClass</a:t>
            </a:r>
            <a:r>
              <a:rPr lang="he-IL" dirty="0" smtClean="0">
                <a:latin typeface="Arial" charset="0"/>
                <a:cs typeface="Arial" charset="0"/>
              </a:rPr>
              <a:t>: מחזירה אובייקט מטיפוס </a:t>
            </a:r>
            <a:r>
              <a:rPr lang="en-US" dirty="0" smtClean="0">
                <a:latin typeface="Arial" charset="0"/>
                <a:cs typeface="Arial" charset="0"/>
              </a:rPr>
              <a:t>Class</a:t>
            </a:r>
            <a:r>
              <a:rPr lang="he-IL" dirty="0" smtClean="0">
                <a:latin typeface="Arial" charset="0"/>
                <a:cs typeface="Arial" charset="0"/>
              </a:rPr>
              <a:t> על האבא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2B47F2-FE94-4C02-A98D-52B59BEA6CC6}" type="slidenum">
              <a:rPr lang="he-IL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228600"/>
            <a:ext cx="2453898" cy="10816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28600"/>
            <a:ext cx="3810000" cy="106550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362200"/>
            <a:ext cx="8713624" cy="3581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1600200"/>
            <a:ext cx="4182035" cy="1828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equals</a:t>
            </a:r>
          </a:p>
        </p:txBody>
      </p:sp>
      <p:sp>
        <p:nvSpPr>
          <p:cNvPr id="1843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מקבלת כפרמטר איזשהו אובייקט ממחלקת </a:t>
            </a:r>
            <a:r>
              <a:rPr lang="en-US" smtClean="0">
                <a:latin typeface="Arial" charset="0"/>
                <a:cs typeface="Arial" charset="0"/>
              </a:rPr>
              <a:t>object</a:t>
            </a:r>
            <a:r>
              <a:rPr lang="he-IL" smtClean="0">
                <a:latin typeface="Arial" charset="0"/>
                <a:cs typeface="Arial" charset="0"/>
              </a:rPr>
              <a:t> (ולכן יכולה לקבל כל אובייקט), ומחזירה </a:t>
            </a:r>
            <a:r>
              <a:rPr lang="en-US" smtClean="0">
                <a:latin typeface="Arial" charset="0"/>
                <a:cs typeface="Arial" charset="0"/>
              </a:rPr>
              <a:t>true</a:t>
            </a:r>
            <a:r>
              <a:rPr lang="he-IL" smtClean="0">
                <a:latin typeface="Arial" charset="0"/>
                <a:cs typeface="Arial" charset="0"/>
              </a:rPr>
              <a:t> אם שניהם מצביעים לאותו אובייקט, </a:t>
            </a:r>
            <a:r>
              <a:rPr lang="en-US" smtClean="0">
                <a:latin typeface="Arial" charset="0"/>
                <a:cs typeface="Arial" charset="0"/>
              </a:rPr>
              <a:t>false</a:t>
            </a:r>
            <a:r>
              <a:rPr lang="he-IL" smtClean="0">
                <a:latin typeface="Arial" charset="0"/>
                <a:cs typeface="Arial" charset="0"/>
              </a:rPr>
              <a:t> אחרת. 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828800" y="2720876"/>
            <a:ext cx="8077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he-IL" dirty="0"/>
              <a:t>       </a:t>
            </a:r>
            <a:r>
              <a:rPr lang="en-US" dirty="0"/>
              <a:t>public </a:t>
            </a:r>
            <a:r>
              <a:rPr lang="en-US" noProof="1"/>
              <a:t>static void main(String[] args</a:t>
            </a:r>
            <a:r>
              <a:rPr lang="en-US" noProof="1" smtClean="0"/>
              <a:t>)    </a:t>
            </a:r>
            <a:r>
              <a:rPr lang="en-US" noProof="1"/>
              <a:t>{</a:t>
            </a:r>
          </a:p>
          <a:p>
            <a:pPr algn="l"/>
            <a:r>
              <a:rPr lang="en-US" noProof="1"/>
              <a:t>            Person p1 = new Person(111, "momo");</a:t>
            </a:r>
          </a:p>
          <a:p>
            <a:pPr algn="l"/>
            <a:r>
              <a:rPr lang="en-US" noProof="1"/>
              <a:t>            Person p2 = new Person(111, "momo");</a:t>
            </a:r>
          </a:p>
          <a:p>
            <a:pPr algn="l"/>
            <a:r>
              <a:rPr lang="en-US" noProof="1"/>
              <a:t>            Person p3 = p1;</a:t>
            </a:r>
          </a:p>
          <a:p>
            <a:pPr algn="l"/>
            <a:r>
              <a:rPr lang="en-US" noProof="1"/>
              <a:t>            System.out.println("p1 equals p2? “ + p1.equals(p2));</a:t>
            </a:r>
          </a:p>
          <a:p>
            <a:pPr algn="l"/>
            <a:r>
              <a:rPr lang="en-US" noProof="1"/>
              <a:t>            System.out.println("p1 equals p3? “ + p1.equals(p3));</a:t>
            </a:r>
          </a:p>
          <a:p>
            <a:pPr algn="l"/>
            <a:r>
              <a:rPr lang="en-US" noProof="1"/>
              <a:t>            System.out.println("p2 equals p3? “ + p2.equals(p3));</a:t>
            </a:r>
          </a:p>
          <a:p>
            <a:pPr algn="l"/>
            <a:r>
              <a:rPr lang="en-US" noProof="1"/>
              <a:t>        }</a:t>
            </a:r>
            <a:endParaRPr lang="en-US" dirty="0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 flipH="1" flipV="1">
            <a:off x="1676400" y="3352800"/>
            <a:ext cx="1905000" cy="1524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2923" name="Group 43"/>
          <p:cNvGraphicFramePr>
            <a:graphicFrameLocks noGrp="1"/>
          </p:cNvGraphicFramePr>
          <p:nvPr/>
        </p:nvGraphicFramePr>
        <p:xfrm>
          <a:off x="76200" y="33528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2912" name="Line 32"/>
          <p:cNvSpPr>
            <a:spLocks noChangeShapeType="1"/>
          </p:cNvSpPr>
          <p:nvPr/>
        </p:nvSpPr>
        <p:spPr bwMode="auto">
          <a:xfrm flipH="1" flipV="1">
            <a:off x="1676400" y="2514600"/>
            <a:ext cx="1905000" cy="685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2924" name="Group 44"/>
          <p:cNvGraphicFramePr>
            <a:graphicFrameLocks noGrp="1"/>
          </p:cNvGraphicFramePr>
          <p:nvPr/>
        </p:nvGraphicFramePr>
        <p:xfrm>
          <a:off x="76200" y="2514600"/>
          <a:ext cx="1600200" cy="64008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2925" name="Line 45"/>
          <p:cNvSpPr>
            <a:spLocks noChangeShapeType="1"/>
          </p:cNvSpPr>
          <p:nvPr/>
        </p:nvSpPr>
        <p:spPr bwMode="auto">
          <a:xfrm flipH="1" flipV="1">
            <a:off x="1676400" y="2514600"/>
            <a:ext cx="1905000" cy="1219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26" name="Text Box 46"/>
          <p:cNvSpPr txBox="1">
            <a:spLocks noChangeArrowheads="1"/>
          </p:cNvSpPr>
          <p:nvPr/>
        </p:nvSpPr>
        <p:spPr bwMode="auto">
          <a:xfrm>
            <a:off x="8686800" y="4495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2927" name="Text Box 47"/>
          <p:cNvSpPr txBox="1">
            <a:spLocks noChangeArrowheads="1"/>
          </p:cNvSpPr>
          <p:nvPr/>
        </p:nvSpPr>
        <p:spPr bwMode="auto">
          <a:xfrm>
            <a:off x="8686800" y="3886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2928" name="Text Box 48"/>
          <p:cNvSpPr txBox="1">
            <a:spLocks noChangeArrowheads="1"/>
          </p:cNvSpPr>
          <p:nvPr/>
        </p:nvSpPr>
        <p:spPr bwMode="auto">
          <a:xfrm>
            <a:off x="8686800" y="4191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29" name="Rectangle 49"/>
          <p:cNvSpPr>
            <a:spLocks noChangeArrowheads="1"/>
          </p:cNvSpPr>
          <p:nvPr/>
        </p:nvSpPr>
        <p:spPr bwMode="auto">
          <a:xfrm>
            <a:off x="152400" y="5867400"/>
            <a:ext cx="3429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מימוש השיטה  </a:t>
            </a:r>
            <a:r>
              <a:rPr lang="en-US" b="1">
                <a:solidFill>
                  <a:schemeClr val="bg1"/>
                </a:solidFill>
              </a:rPr>
              <a:t>equals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למעשה זהה לאופרטור ==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הבודק שוויון בין הפניות, ולא בתוכן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33518A-3971-4D28-9129-9B8440D8E48B}" type="slidenum">
              <a:rPr lang="he-IL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5181600"/>
            <a:ext cx="3657600" cy="11588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" presetClass="emph" presetSubtype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22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12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122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allAtOnce"/>
      <p:bldP spid="122886" grpId="0" animBg="1"/>
      <p:bldP spid="122886" grpId="1" animBg="1"/>
      <p:bldP spid="122912" grpId="0" animBg="1"/>
      <p:bldP spid="122912" grpId="1" animBg="1"/>
      <p:bldP spid="122925" grpId="0" animBg="1"/>
      <p:bldP spid="122925" grpId="1" animBg="1"/>
      <p:bldP spid="122926" grpId="0"/>
      <p:bldP spid="122927" grpId="0"/>
      <p:bldP spid="122928" grpId="0"/>
      <p:bldP spid="12292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13812</TotalTime>
  <Words>991</Words>
  <Application>Microsoft Office PowerPoint</Application>
  <PresentationFormat>On-screen Show (4:3)</PresentationFormat>
  <Paragraphs>173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תכנות מכוון עצמים בשפת JAVA</vt:lpstr>
      <vt:lpstr>ביחידה זו נלמד:</vt:lpstr>
      <vt:lpstr>המחלקה object</vt:lpstr>
      <vt:lpstr>המחלקה object</vt:lpstr>
      <vt:lpstr>השיטה toString</vt:lpstr>
      <vt:lpstr>דריסת השיטה toString</vt:lpstr>
      <vt:lpstr>השיטה getClass</vt:lpstr>
      <vt:lpstr>דוגמא</vt:lpstr>
      <vt:lpstr>השיטה equals</vt:lpstr>
      <vt:lpstr>דריסת השיטה equals</vt:lpstr>
      <vt:lpstr>דריסת השיטה  equals – דוגמת מימוש למחלקה Person</vt:lpstr>
      <vt:lpstr>דריסת השיטה  equals – דוגמת מימוש למחלקה Student</vt:lpstr>
      <vt:lpstr>דריסת השיטה  equals – דוגמת שימוש</vt:lpstr>
      <vt:lpstr>השיטה equals והשיטה Arrays.equals</vt:lpstr>
      <vt:lpstr>השיטה hashCode</vt:lpstr>
      <vt:lpstr>דוגמאת מימוש</vt:lpstr>
      <vt:lpstr>ביחידה זו למדנו:</vt:lpstr>
    </vt:vector>
  </TitlesOfParts>
  <Company>Keren Kalif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 class object</dc:title>
  <dc:creator>Keren Kalif</dc:creator>
  <cp:lastModifiedBy>Keren</cp:lastModifiedBy>
  <cp:revision>348</cp:revision>
  <dcterms:created xsi:type="dcterms:W3CDTF">2008-09-23T13:40:33Z</dcterms:created>
  <dcterms:modified xsi:type="dcterms:W3CDTF">2012-11-01T20:26:04Z</dcterms:modified>
</cp:coreProperties>
</file>