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8" r:id="rId30"/>
    <p:sldId id="269" r:id="rId31"/>
    <p:sldId id="270" r:id="rId32"/>
    <p:sldId id="271" r:id="rId33"/>
    <p:sldId id="287" r:id="rId34"/>
    <p:sldId id="289" r:id="rId35"/>
  </p:sldIdLst>
  <p:sldSz cx="9144000" cy="6858000" type="screen4x3"/>
  <p:notesSz cx="6858000" cy="9144000"/>
  <p:defaultTextStyle>
    <a:defPPr>
      <a:defRPr lang="en-US"/>
    </a:defPPr>
    <a:lvl1pPr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5" autoAdjust="0"/>
  </p:normalViewPr>
  <p:slideViewPr>
    <p:cSldViewPr>
      <p:cViewPr varScale="1">
        <p:scale>
          <a:sx n="72" d="100"/>
          <a:sy n="72" d="100"/>
        </p:scale>
        <p:origin x="132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236C70F-26B6-46A7-9BDE-BD0C28F62C1B}" type="datetimeFigureOut">
              <a:rPr lang="he-IL"/>
              <a:pPr>
                <a:defRPr/>
              </a:pPr>
              <a:t>ז'/ניסן/תשע"ז</a:t>
            </a:fld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noProof="0" smtClean="0"/>
              <a:t>לחץ כדי לערוך סגנונות טקסט של תבנית בסיס</a:t>
            </a:r>
            <a:endParaRPr lang="en-US" noProof="0" smtClean="0"/>
          </a:p>
          <a:p>
            <a:pPr lvl="1"/>
            <a:r>
              <a:rPr lang="he-IL" noProof="0" smtClean="0"/>
              <a:t>רמה שנייה</a:t>
            </a:r>
            <a:endParaRPr lang="en-US" noProof="0" smtClean="0"/>
          </a:p>
          <a:p>
            <a:pPr lvl="2"/>
            <a:r>
              <a:rPr lang="he-IL" noProof="0" smtClean="0"/>
              <a:t>רמה שלישית</a:t>
            </a:r>
            <a:endParaRPr lang="en-US" noProof="0" smtClean="0"/>
          </a:p>
          <a:p>
            <a:pPr lvl="3"/>
            <a:r>
              <a:rPr lang="he-IL" noProof="0" smtClean="0"/>
              <a:t>רמה רביעית</a:t>
            </a:r>
            <a:endParaRPr lang="en-US" noProof="0" smtClean="0"/>
          </a:p>
          <a:p>
            <a:pPr lvl="4"/>
            <a:r>
              <a:rPr lang="he-IL" noProof="0" smtClean="0"/>
              <a:t>רמה חמישית</a:t>
            </a:r>
            <a:endParaRPr lang="en-US" noProof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8620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D57B23D-1FE1-48EA-AA65-D18501CE18B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31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0"/>
          </p:nvPr>
        </p:nvSpPr>
        <p:spPr>
          <a:xfrm>
            <a:off x="609600" y="6248400"/>
            <a:ext cx="3962400" cy="4572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 </a:t>
            </a:r>
            <a:r>
              <a:rPr lang="he-IL"/>
              <a:t>©</a:t>
            </a:r>
            <a:r>
              <a:rPr lang="en-US"/>
              <a:t> </a:t>
            </a:r>
            <a:r>
              <a:rPr lang="en-US" err="1"/>
              <a:t>Keren</a:t>
            </a:r>
            <a:r>
              <a:rPr lang="en-US"/>
              <a:t> </a:t>
            </a:r>
            <a:r>
              <a:rPr lang="en-US" err="1"/>
              <a:t>Kalif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FCC3CFC-65F6-4767-9C95-2B8FCF08D61D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6DDA1-0E16-4D49-AF83-4AB9250FD9D0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19772-8950-4C7F-AD3A-4F4095081C51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37C1E-35D4-43C5-BB05-C838D2FBEF3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C00A3F-E41A-4965-80CD-9466E58E9202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971A6-F7C5-4BD8-9BC6-A8D4EC6F7DE4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534400" cy="11430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4800" y="1143000"/>
            <a:ext cx="8534400" cy="51816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7315200" y="6324600"/>
            <a:ext cx="3962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Keren Kalif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1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60FE7-39E5-4D10-8B00-3494571A98A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47325-BB1D-4AA4-B77C-B0AFB06EBABD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B503-02C6-48D8-B7D2-1AA0B171CF2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12775" y="1600200"/>
            <a:ext cx="8153400" cy="4525963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30A2DE-D22F-4F26-A0D3-DEE486F7AAF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DF3AF-F82A-4141-B368-1C916ECCA3D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7315200" y="6400800"/>
            <a:ext cx="1295400" cy="307975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l">
              <a:defRPr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he-IL" sz="1400" dirty="0">
                <a:latin typeface="Arial" pitchFamily="34" charset="0"/>
                <a:cs typeface="Arial" pitchFamily="34" charset="0"/>
              </a:rPr>
              <a:t>©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Keren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Kalif</a:t>
            </a:r>
            <a:endParaRPr lang="he-IL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686800" cy="1143000"/>
          </a:xfrm>
        </p:spPr>
        <p:txBody>
          <a:bodyPr/>
          <a:lstStyle>
            <a:lvl1pPr algn="r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219200"/>
            <a:ext cx="8686800" cy="5334000"/>
          </a:xfrm>
        </p:spPr>
        <p:txBody>
          <a:bodyPr/>
          <a:lstStyle>
            <a:lvl1pPr algn="r" rtl="1">
              <a:defRPr>
                <a:latin typeface="Arial" pitchFamily="34" charset="0"/>
                <a:cs typeface="Arial" pitchFamily="34" charset="0"/>
              </a:defRPr>
            </a:lvl1pPr>
            <a:lvl2pPr algn="r" rtl="1">
              <a:defRPr>
                <a:latin typeface="Arial" pitchFamily="34" charset="0"/>
                <a:cs typeface="Arial" pitchFamily="34" charset="0"/>
              </a:defRPr>
            </a:lvl2pPr>
            <a:lvl3pPr algn="r" rtl="1">
              <a:defRPr>
                <a:latin typeface="Arial" pitchFamily="34" charset="0"/>
                <a:cs typeface="Arial" pitchFamily="34" charset="0"/>
              </a:defRPr>
            </a:lvl3pPr>
            <a:lvl4pPr algn="r" rtl="1">
              <a:defRPr>
                <a:latin typeface="Arial" pitchFamily="34" charset="0"/>
                <a:cs typeface="Arial" pitchFamily="34" charset="0"/>
              </a:defRPr>
            </a:lvl4pPr>
            <a:lvl5pPr algn="r" rtl="1"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534400" y="6248400"/>
            <a:ext cx="457200" cy="4572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F755448-731C-43CA-9085-46637CFB900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2F8FB-A39A-4B1F-ABFC-E54ADD513D94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CEEFE3-1DAE-4941-BDA4-D695584C3A7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63DBD-4896-4699-A524-E64D72C0D04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F6ECC9-E007-4972-9AF3-B7FF94E3EAFE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F3E3C-0C70-4FCA-A1E1-0030F6EDD85F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040BE-3A79-4100-9EF0-115710532477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AB158-BB64-499F-B1DB-BF8B3AD24808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51C20-66EC-4F69-831F-E68AB6F5702C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7712A-E8C3-424C-B986-C751AC69FC47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71544-F95B-4CB0-9B93-F83683EDD373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8F4C-0E0F-457D-80BE-5A139ADEE0CE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66981-7FC6-4205-B154-6092E067EE20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121DF-7FDC-4D15-A5E1-659F03B97246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C22FC-CB09-4E7F-9A1B-99056EC0EEFA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6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38300B0-9A07-4C4D-850E-672326B0759A}" type="datetime1">
              <a:rPr lang="en-US"/>
              <a:pPr>
                <a:defRPr/>
              </a:pPr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10AA939-FCAE-46A4-8D38-B6DBCBC74A86}" type="slidenum">
              <a:rPr lang="he-IL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9" r:id="rId1"/>
    <p:sldLayoutId id="2147484340" r:id="rId2"/>
    <p:sldLayoutId id="2147484341" r:id="rId3"/>
    <p:sldLayoutId id="2147484331" r:id="rId4"/>
    <p:sldLayoutId id="2147484332" r:id="rId5"/>
    <p:sldLayoutId id="2147484333" r:id="rId6"/>
    <p:sldLayoutId id="2147484334" r:id="rId7"/>
    <p:sldLayoutId id="2147484342" r:id="rId8"/>
    <p:sldLayoutId id="2147484343" r:id="rId9"/>
    <p:sldLayoutId id="2147484335" r:id="rId10"/>
    <p:sldLayoutId id="2147484336" r:id="rId11"/>
    <p:sldLayoutId id="2147484344" r:id="rId12"/>
    <p:sldLayoutId id="2147484345" r:id="rId13"/>
    <p:sldLayoutId id="2147484337" r:id="rId14"/>
    <p:sldLayoutId id="2147484338" r:id="rId15"/>
  </p:sldLayoutIdLst>
  <p:hf hdr="0" ftr="0" dt="0"/>
  <p:txStyles>
    <p:titleStyle>
      <a:lvl1pPr algn="l" rtl="1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1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1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r" rtl="1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r" rtl="1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r" rtl="1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הרצאה </a:t>
            </a:r>
            <a:r>
              <a:rPr lang="en-US" dirty="0" smtClean="0">
                <a:latin typeface="Arial" charset="0"/>
                <a:cs typeface="Arial" charset="0"/>
              </a:rPr>
              <a:t>04</a:t>
            </a:r>
            <a:endParaRPr lang="he-IL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טיפול בחריגות</a:t>
            </a:r>
          </a:p>
          <a:p>
            <a:pPr eaLnBrk="1" hangingPunct="1"/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תכנות מכוון עצמים בשפת </a:t>
            </a:r>
            <a:r>
              <a:rPr dirty="0" smtClean="0">
                <a:latin typeface="Arial" charset="0"/>
                <a:cs typeface="Arial" charset="0"/>
              </a:rPr>
              <a:t>JAVA</a:t>
            </a:r>
          </a:p>
        </p:txBody>
      </p:sp>
      <p:sp>
        <p:nvSpPr>
          <p:cNvPr id="11268" name="Text Box 6"/>
          <p:cNvSpPr txBox="1">
            <a:spLocks noChangeArrowheads="1"/>
          </p:cNvSpPr>
          <p:nvPr/>
        </p:nvSpPr>
        <p:spPr bwMode="auto">
          <a:xfrm>
            <a:off x="76200" y="6262688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© Keren Kalif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סוגי </a:t>
            </a:r>
            <a:r>
              <a:rPr lang="en-US" smtClean="0">
                <a:latin typeface="Arial" charset="0"/>
                <a:cs typeface="Arial" charset="0"/>
              </a:rPr>
              <a:t>exception</a:t>
            </a:r>
            <a:r>
              <a:rPr lang="he-IL" smtClean="0">
                <a:latin typeface="Arial" charset="0"/>
                <a:cs typeface="Arial" charset="0"/>
              </a:rPr>
              <a:t> מוכרים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InputMismatchException</a:t>
            </a:r>
            <a:r>
              <a:rPr lang="he-IL" smtClean="0">
                <a:latin typeface="Arial" charset="0"/>
                <a:cs typeface="Arial" charset="0"/>
              </a:rPr>
              <a:t> – כאשר קולטים נתון בפורמט שונה מהמבוקש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ArithmeticException</a:t>
            </a:r>
            <a:r>
              <a:rPr lang="he-IL" smtClean="0">
                <a:latin typeface="Arial" charset="0"/>
                <a:cs typeface="Arial" charset="0"/>
              </a:rPr>
              <a:t> – ניסיון חלוקה ב- 0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ArrayIndexOutOfBoundException</a:t>
            </a:r>
            <a:r>
              <a:rPr lang="he-IL" smtClean="0">
                <a:latin typeface="Arial" charset="0"/>
                <a:cs typeface="Arial" charset="0"/>
              </a:rPr>
              <a:t> – כאשר מנסים לפנות לאיבר מחוץ לגבולות מערך</a:t>
            </a:r>
          </a:p>
          <a:p>
            <a:pPr eaLnBrk="1" hangingPunct="1"/>
            <a:r>
              <a:rPr lang="en-US" smtClean="0">
                <a:latin typeface="Arial" charset="0"/>
                <a:cs typeface="Arial" charset="0"/>
              </a:rPr>
              <a:t>NullPointerException</a:t>
            </a:r>
            <a:r>
              <a:rPr lang="he-IL" smtClean="0">
                <a:latin typeface="Arial" charset="0"/>
                <a:cs typeface="Arial" charset="0"/>
              </a:rPr>
              <a:t> – ניסיון פניה לאובייקט לפני הקצאתו או ל- </a:t>
            </a:r>
            <a:r>
              <a:rPr lang="en-US" smtClean="0">
                <a:latin typeface="Arial" charset="0"/>
                <a:cs typeface="Arial" charset="0"/>
              </a:rPr>
              <a:t>null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יש בשפה עוד המון סוגי חריגות ונגלה חלקם תוך כדי עבודה ולימוד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47BABEE9-3C47-4E02-AA1E-55F72CB99494}" type="slidenum">
              <a:rPr lang="he-IL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z="3600" dirty="0" smtClean="0">
                <a:latin typeface="Arial" charset="0"/>
                <a:cs typeface="Arial" charset="0"/>
              </a:rPr>
              <a:t>תפיסת </a:t>
            </a:r>
            <a:r>
              <a:rPr lang="en-US" sz="3200" dirty="0" smtClean="0">
                <a:latin typeface="Arial" charset="0"/>
                <a:cs typeface="Arial" charset="0"/>
              </a:rPr>
              <a:t>Exception</a:t>
            </a:r>
            <a:r>
              <a:rPr lang="he-IL" sz="3200" dirty="0" smtClean="0">
                <a:latin typeface="Arial" charset="0"/>
                <a:cs typeface="Arial" charset="0"/>
              </a:rPr>
              <a:t> </a:t>
            </a:r>
            <a:r>
              <a:rPr lang="he-IL" sz="3600" dirty="0" smtClean="0">
                <a:latin typeface="Arial" charset="0"/>
                <a:cs typeface="Arial" charset="0"/>
              </a:rPr>
              <a:t>במקום תפיסת כל סוג בנפרד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כל סוג החריגות שראינו עד כה יורשות מהמחלקה </a:t>
            </a:r>
            <a:r>
              <a:rPr lang="en-US" sz="2800" smtClean="0">
                <a:latin typeface="Arial" charset="0"/>
                <a:cs typeface="Arial" charset="0"/>
              </a:rPr>
              <a:t>Exception</a:t>
            </a:r>
            <a:r>
              <a:rPr lang="he-IL" sz="2800" smtClean="0">
                <a:latin typeface="Arial" charset="0"/>
                <a:cs typeface="Arial" charset="0"/>
              </a:rPr>
              <a:t>, שבין היתר יש לה את השיטה </a:t>
            </a:r>
            <a:r>
              <a:rPr lang="en-US" sz="2800" smtClean="0">
                <a:latin typeface="Arial" charset="0"/>
                <a:cs typeface="Arial" charset="0"/>
              </a:rPr>
              <a:t>getMessage</a:t>
            </a:r>
            <a:endParaRPr lang="he-IL" sz="28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מאחר ויתכן כי לא נצפה מראש את כל סוגי החריגות שיכולים לקרות, נתפוס אחרון ברשימת ה- </a:t>
            </a:r>
            <a:r>
              <a:rPr lang="en-US" sz="2800" smtClean="0">
                <a:latin typeface="Arial" charset="0"/>
                <a:cs typeface="Arial" charset="0"/>
              </a:rPr>
              <a:t>catch</a:t>
            </a:r>
            <a:r>
              <a:rPr lang="he-IL" sz="2800" smtClean="0">
                <a:latin typeface="Arial" charset="0"/>
                <a:cs typeface="Arial" charset="0"/>
              </a:rPr>
              <a:t> אובייקט מטיפוס </a:t>
            </a:r>
            <a:r>
              <a:rPr lang="en-US" sz="2800" smtClean="0">
                <a:latin typeface="Arial" charset="0"/>
                <a:cs typeface="Arial" charset="0"/>
              </a:rPr>
              <a:t>Exception</a:t>
            </a:r>
            <a:r>
              <a:rPr lang="he-IL" sz="2800" smtClean="0">
                <a:latin typeface="Arial" charset="0"/>
                <a:cs typeface="Arial" charset="0"/>
              </a:rPr>
              <a:t>, וכך כל חריגה שלא נצפה תטופל (אחרת התוכנית תעוף)</a:t>
            </a: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נעדיף בכל זאת כן להשתמש ב- </a:t>
            </a:r>
            <a:r>
              <a:rPr lang="en-US" sz="2800" smtClean="0">
                <a:latin typeface="Arial" charset="0"/>
                <a:cs typeface="Arial" charset="0"/>
              </a:rPr>
              <a:t>exception</a:t>
            </a:r>
            <a:r>
              <a:rPr lang="he-IL" sz="2800" smtClean="0">
                <a:latin typeface="Arial" charset="0"/>
                <a:cs typeface="Arial" charset="0"/>
              </a:rPr>
              <a:t>'ים ספציפיים כי יתכן ונרצה טיפול שונה בכל חריגה וכן להפוך את הקוד ליותר קריא, שברור באילו חריגות טיפלנו</a:t>
            </a:r>
            <a:endParaRPr lang="en-US" sz="280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E88BE10-AC92-471B-8615-8785BE5E3912}" type="slidenum">
              <a:rPr lang="he-IL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תפיסת </a:t>
            </a:r>
            <a:r>
              <a:rPr lang="en-US" smtClean="0">
                <a:latin typeface="Arial" charset="0"/>
                <a:cs typeface="Arial" charset="0"/>
              </a:rPr>
              <a:t>Exception</a:t>
            </a:r>
            <a:r>
              <a:rPr lang="he-IL" smtClean="0">
                <a:latin typeface="Arial" charset="0"/>
                <a:cs typeface="Arial" charset="0"/>
              </a:rPr>
              <a:t> כללי - 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F1879CE9-B420-4AA6-B3C0-50E8EF6A1F53}" type="slidenum">
              <a:rPr lang="he-IL"/>
              <a:pPr>
                <a:defRPr/>
              </a:pPr>
              <a:t>12</a:t>
            </a:fld>
            <a:endParaRPr 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6702425" cy="518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2400" y="3048000"/>
            <a:ext cx="4803775" cy="9715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1676400" y="5410200"/>
            <a:ext cx="11430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היררכית החריגות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4E087C-A596-438E-8C3C-561E264083D2}" type="slidenum">
              <a:rPr lang="he-IL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71600"/>
            <a:ext cx="668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00600" y="1066800"/>
            <a:ext cx="41148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אם נתפוס ראשון ברשימת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catch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אובייקט מטיפוס בסיס בהיררכיה, לעולם לא נגיע ל-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catch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היותר ספציפי, לכן תמיד נשים קודם את הבנים, ורק אז את האב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2514600"/>
            <a:ext cx="3505200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היררכיית המחלקות המסומנות בתכלת הן מסוג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Checked Exception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והמתכנת חייב לטפל בהן ע"י גילגול החריגה או תפיסתה.</a:t>
            </a:r>
          </a:p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היררכיות החריגות האדומות אינן נבדקות בזמן קומפילציה ונקראות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unchecked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, ולרוב מעידות על שגיאות לוגיות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גלגול חריגות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8428EC-A7B6-474E-9BB7-A9C3700FC312}" type="slidenum">
              <a:rPr lang="he-IL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6172200" y="5562600"/>
            <a:ext cx="2743200" cy="609600"/>
          </a:xfrm>
          <a:prstGeom prst="wedgeRectCallout">
            <a:avLst>
              <a:gd name="adj1" fmla="val -81032"/>
              <a:gd name="adj2" fmla="val 49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ניתן לראות את מחסנית הקריאות עד למקור החריגה</a:t>
            </a:r>
          </a:p>
        </p:txBody>
      </p:sp>
      <p:pic>
        <p:nvPicPr>
          <p:cNvPr id="563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257800"/>
            <a:ext cx="5221288" cy="137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2560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00150"/>
            <a:ext cx="7162800" cy="39719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5105400" y="1600200"/>
            <a:ext cx="3810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במידה וארעה חריגה שלא טופלה בתוך פונקציה או שיטה, החריגה תתגלגל עד שתטופל, אחרת התוכנית תעוף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גלגול חריגות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F20E9-BEAF-4617-8D59-1AF29B6764DD}" type="slidenum">
              <a:rPr lang="he-IL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752600"/>
            <a:ext cx="6048375" cy="48101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12725"/>
            <a:ext cx="2514600" cy="1387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62000" y="3124200"/>
            <a:ext cx="563880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7" name="Rectangular Callout 6"/>
          <p:cNvSpPr/>
          <p:nvPr/>
        </p:nvSpPr>
        <p:spPr>
          <a:xfrm>
            <a:off x="5715000" y="2667000"/>
            <a:ext cx="3200400" cy="685800"/>
          </a:xfrm>
          <a:prstGeom prst="wedgeRectCallout">
            <a:avLst>
              <a:gd name="adj1" fmla="val -176981"/>
              <a:gd name="adj2" fmla="val 33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טיפול בחריגה בתוך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היה אפשר גם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divide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או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endParaRPr lang="he-IL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590800"/>
            <a:ext cx="7391399" cy="380154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הצהרה על זריקת חריגה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dirty="0" smtClean="0">
                <a:latin typeface="Arial" charset="0"/>
                <a:cs typeface="Arial" charset="0"/>
              </a:rPr>
              <a:t>שיטה שעלולה לייצר חריגה מסוג </a:t>
            </a:r>
            <a:r>
              <a:rPr lang="en-US" dirty="0" smtClean="0">
                <a:latin typeface="Arial" charset="0"/>
                <a:cs typeface="Arial" charset="0"/>
              </a:rPr>
              <a:t>checked exception</a:t>
            </a:r>
            <a:r>
              <a:rPr lang="he-IL" dirty="0" smtClean="0">
                <a:latin typeface="Arial" charset="0"/>
                <a:cs typeface="Arial" charset="0"/>
              </a:rPr>
              <a:t> מחוייבת ע"י הקומפיילר להצהיר על כך בקוד, כדי שמתכנת אחר שישתמש בה ידע להכין קוד שיטפל בחריגה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8C9C53-26BA-489A-81F1-0FCA9FEF5345}" type="slidenum">
              <a:rPr lang="he-IL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2590800"/>
            <a:ext cx="28956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מי מטפל בחריגה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15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ראינו שניתן לטפל בחריגה בכל מקום, ואם לא טופלה, התוכנית עפה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</a:pPr>
            <a:r>
              <a:rPr lang="he-IL" smtClean="0">
                <a:latin typeface="Arial" charset="0"/>
                <a:cs typeface="Arial" charset="0"/>
              </a:rPr>
              <a:t>ברוב המקרים לא נרצה ששיטות ידפיסו את הודעת החריגה, אבל כן ידווחו עליה לתוכנית (הרצון להפריד את הפלט מהלוגיקה)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A518BEA-63ED-4254-916D-4F25E0525DD9}" type="slidenum">
              <a:rPr lang="he-IL"/>
              <a:pPr>
                <a:defRPr/>
              </a:pPr>
              <a:t>17</a:t>
            </a:fld>
            <a:endParaRPr lang="en-US"/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590800"/>
            <a:ext cx="7292975" cy="3757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00600" y="2590800"/>
            <a:ext cx="2667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819400" y="3352800"/>
            <a:ext cx="2667000" cy="228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685800" y="4876800"/>
            <a:ext cx="3962400" cy="9906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1" name="Rectangular Callout 10"/>
          <p:cNvSpPr/>
          <p:nvPr/>
        </p:nvSpPr>
        <p:spPr>
          <a:xfrm>
            <a:off x="5334000" y="3810000"/>
            <a:ext cx="3581400" cy="609600"/>
          </a:xfrm>
          <a:prstGeom prst="wedgeRectCallout">
            <a:avLst>
              <a:gd name="adj1" fmla="val -65800"/>
              <a:gd name="adj2" fmla="val -807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מאחר ו-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foo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 לא טיפלה בחריגה היא </a:t>
            </a:r>
            <a:r>
              <a:rPr lang="he-IL" b="1">
                <a:latin typeface="Arial" pitchFamily="34" charset="0"/>
                <a:cs typeface="Arial" pitchFamily="34" charset="0"/>
              </a:rPr>
              <a:t>מצהירה שהיא 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עלולה לזרוק אותה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z="3600" dirty="0" smtClean="0">
                <a:latin typeface="Arial" charset="0"/>
                <a:cs typeface="Arial" charset="0"/>
              </a:rPr>
              <a:t>זריקת </a:t>
            </a:r>
            <a:r>
              <a:rPr lang="en-US" sz="3600" dirty="0" smtClean="0">
                <a:latin typeface="Arial" charset="0"/>
                <a:cs typeface="Arial" charset="0"/>
              </a:rPr>
              <a:t>exception</a:t>
            </a:r>
            <a:r>
              <a:rPr lang="he-IL" sz="3600" dirty="0" smtClean="0">
                <a:latin typeface="Arial" charset="0"/>
                <a:cs typeface="Arial" charset="0"/>
              </a:rPr>
              <a:t> עם הודעה המותאמת-אישית</a:t>
            </a:r>
            <a:endParaRPr lang="en-US" sz="3600" dirty="0" smtClean="0">
              <a:latin typeface="Arial" charset="0"/>
              <a:cs typeface="Arial" charset="0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endParaRPr lang="he-IL" sz="2800" smtClean="0">
              <a:latin typeface="Arial" charset="0"/>
              <a:cs typeface="Arial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עד כה כאשר בצענו בדיקות תקינות במחלקה, במקרה של ערך שגוי נתנו ערך ברירת-מחדל והדפסנו הודעת שגיאה</a:t>
            </a:r>
          </a:p>
          <a:p>
            <a:pPr eaLnBrk="1" hangingPunct="1">
              <a:spcBef>
                <a:spcPts val="1200"/>
              </a:spcBef>
            </a:pPr>
            <a:r>
              <a:rPr lang="he-IL" sz="2800" smtClean="0">
                <a:latin typeface="Arial" charset="0"/>
                <a:cs typeface="Arial" charset="0"/>
              </a:rPr>
              <a:t>כעת באמצעות חריגה מותאמת אישית ניתן להפסיק את ביצוע השיטה ולגלגל את הטיפול בחריגה למי שמשתמש בקוד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9F03B266-E0AA-4755-B6F8-20E60C91894E}" type="slidenum">
              <a:rPr lang="he-IL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7350125" cy="6400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0E5FBF8A-EE84-496F-B80D-60D284D2EE92}" type="slidenum">
              <a:rPr lang="he-IL"/>
              <a:pPr>
                <a:defRPr/>
              </a:pPr>
              <a:t>19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3200400"/>
            <a:ext cx="624840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ular Callout 9"/>
          <p:cNvSpPr/>
          <p:nvPr/>
        </p:nvSpPr>
        <p:spPr>
          <a:xfrm>
            <a:off x="5257800" y="4495800"/>
            <a:ext cx="3581400" cy="381000"/>
          </a:xfrm>
          <a:prstGeom prst="wedgeRectCallout">
            <a:avLst>
              <a:gd name="adj1" fmla="val -66943"/>
              <a:gd name="adj2" fmla="val 1484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לא נשכח להצהיר על זריקת החריגה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6800" y="5486400"/>
            <a:ext cx="6477000" cy="45720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4114800" y="2971800"/>
            <a:ext cx="1828800" cy="228600"/>
          </a:xfrm>
          <a:prstGeom prst="rect">
            <a:avLst/>
          </a:prstGeom>
          <a:noFill/>
          <a:ln w="349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4572000" y="5257800"/>
            <a:ext cx="1828800" cy="228600"/>
          </a:xfrm>
          <a:prstGeom prst="rect">
            <a:avLst/>
          </a:prstGeom>
          <a:noFill/>
          <a:ln w="349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5" name="Rectangle 14"/>
          <p:cNvSpPr/>
          <p:nvPr/>
        </p:nvSpPr>
        <p:spPr>
          <a:xfrm>
            <a:off x="4648200" y="914400"/>
            <a:ext cx="1828800" cy="228600"/>
          </a:xfrm>
          <a:prstGeom prst="rect">
            <a:avLst/>
          </a:prstGeom>
          <a:noFill/>
          <a:ln w="34925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pic>
        <p:nvPicPr>
          <p:cNvPr id="30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91313" y="152400"/>
            <a:ext cx="2214562" cy="2514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נלמד: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B31FE894-2089-456C-A169-423A8F45B428}" type="slidenum">
              <a:rPr lang="he-IL"/>
              <a:pPr>
                <a:defRPr/>
              </a:pPr>
              <a:t>2</a:t>
            </a:fld>
            <a:endParaRPr lang="en-US"/>
          </a:p>
        </p:txBody>
      </p:sp>
      <p:sp>
        <p:nvSpPr>
          <p:cNvPr id="10244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he-IL" sz="3200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sz="3200" dirty="0">
                <a:latin typeface="Arial" charset="0"/>
                <a:cs typeface="Arial" charset="0"/>
              </a:rPr>
              <a:t>מוטיבציה לטיפול בחריגות</a:t>
            </a:r>
          </a:p>
          <a:p>
            <a:pPr eaLnBrk="1" hangingPunct="1"/>
            <a:r>
              <a:rPr lang="he-IL" sz="3200" dirty="0">
                <a:latin typeface="Arial" charset="0"/>
                <a:cs typeface="Arial" charset="0"/>
              </a:rPr>
              <a:t>טיפוסי </a:t>
            </a:r>
            <a:r>
              <a:rPr lang="en-US" sz="3200" dirty="0">
                <a:latin typeface="Arial" charset="0"/>
                <a:cs typeface="Arial" charset="0"/>
              </a:rPr>
              <a:t>exception</a:t>
            </a:r>
            <a:r>
              <a:rPr lang="he-IL" sz="3200" dirty="0">
                <a:latin typeface="Arial" charset="0"/>
                <a:cs typeface="Arial" charset="0"/>
              </a:rPr>
              <a:t> מוכרים</a:t>
            </a:r>
          </a:p>
          <a:p>
            <a:pPr eaLnBrk="1" hangingPunct="1"/>
            <a:r>
              <a:rPr lang="he-IL" sz="3200" dirty="0">
                <a:latin typeface="Arial" charset="0"/>
                <a:cs typeface="Arial" charset="0"/>
              </a:rPr>
              <a:t>מנגנון </a:t>
            </a:r>
            <a:r>
              <a:rPr lang="en-US" sz="3200" dirty="0">
                <a:latin typeface="Arial" charset="0"/>
                <a:cs typeface="Arial" charset="0"/>
              </a:rPr>
              <a:t>try, catch, throw</a:t>
            </a:r>
            <a:endParaRPr lang="he-IL" sz="3200" dirty="0">
              <a:latin typeface="Arial" charset="0"/>
              <a:cs typeface="Arial" charset="0"/>
            </a:endParaRPr>
          </a:p>
          <a:p>
            <a:pPr eaLnBrk="1" hangingPunct="1"/>
            <a:r>
              <a:rPr lang="he-IL" sz="3200" dirty="0">
                <a:latin typeface="Arial" charset="0"/>
                <a:cs typeface="Arial" charset="0"/>
              </a:rPr>
              <a:t>שימוש ב- </a:t>
            </a:r>
            <a:r>
              <a:rPr lang="en-US" sz="3200" dirty="0">
                <a:latin typeface="Arial" charset="0"/>
                <a:cs typeface="Arial" charset="0"/>
              </a:rPr>
              <a:t>exception</a:t>
            </a:r>
            <a:r>
              <a:rPr lang="he-IL" sz="3200" dirty="0">
                <a:latin typeface="Arial" charset="0"/>
                <a:cs typeface="Arial" charset="0"/>
              </a:rPr>
              <a:t> מותאם-אישית</a:t>
            </a:r>
          </a:p>
          <a:p>
            <a:pPr eaLnBrk="1" hangingPunct="1"/>
            <a:r>
              <a:rPr lang="he-IL" sz="3200" dirty="0">
                <a:latin typeface="Arial" charset="0"/>
                <a:cs typeface="Arial" charset="0"/>
              </a:rPr>
              <a:t>מחלקות עבור החריגות</a:t>
            </a:r>
          </a:p>
          <a:p>
            <a:pPr eaLnBrk="1" hangingPunct="1"/>
            <a:r>
              <a:rPr lang="he-IL" sz="3200" dirty="0" smtClean="0">
                <a:latin typeface="Arial" charset="0"/>
                <a:cs typeface="Arial" charset="0"/>
              </a:rPr>
              <a:t>בלוק </a:t>
            </a:r>
            <a:r>
              <a:rPr lang="en-US" sz="3200" dirty="0" smtClean="0">
                <a:latin typeface="Arial" charset="0"/>
                <a:cs typeface="Arial" charset="0"/>
              </a:rPr>
              <a:t>finally</a:t>
            </a:r>
            <a:endParaRPr lang="he-IL" sz="3200" dirty="0">
              <a:latin typeface="Arial" charset="0"/>
              <a:cs typeface="Arial" charset="0"/>
            </a:endParaRPr>
          </a:p>
          <a:p>
            <a:pPr eaLnBrk="1" hangingPunct="1"/>
            <a:endParaRPr lang="he-IL" sz="32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351024"/>
            <a:ext cx="7162800" cy="420217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ה- </a:t>
            </a:r>
            <a:r>
              <a:rPr lang="en-US" smtClean="0">
                <a:latin typeface="Arial" charset="0"/>
                <a:cs typeface="Arial" charset="0"/>
              </a:rPr>
              <a:t>main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64E23D3-3ECD-48FD-86FE-18A6AE3D36B4}" type="slidenum">
              <a:rPr lang="he-IL"/>
              <a:pPr>
                <a:defRPr/>
              </a:pPr>
              <a:t>20</a:t>
            </a:fld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6019800" y="2819400"/>
            <a:ext cx="2819400" cy="990600"/>
          </a:xfrm>
          <a:prstGeom prst="wedgeRectCallout">
            <a:avLst>
              <a:gd name="adj1" fmla="val -152983"/>
              <a:gd name="adj2" fmla="val 45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אופן הטיפול בחריגה מיושם ב-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במקרה זה לולאה עד אשר הנתונים יהיו תקינים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304801"/>
            <a:ext cx="5715001" cy="1862801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6172200" y="-76200"/>
            <a:ext cx="2743200" cy="2133600"/>
          </a:xfrm>
        </p:spPr>
        <p:txBody>
          <a:bodyPr/>
          <a:lstStyle/>
          <a:p>
            <a:r>
              <a:rPr lang="he-IL" smtClean="0">
                <a:latin typeface="Arial" charset="0"/>
                <a:cs typeface="Arial" charset="0"/>
              </a:rPr>
              <a:t>דוגמא לתוכנית מורכבת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053EF8-5F4B-46FD-A273-621EC794AC38}" type="slidenum">
              <a:rPr lang="he-IL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2875"/>
            <a:ext cx="6324600" cy="65627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2411413"/>
            <a:ext cx="2990850" cy="15509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8375" y="3962400"/>
            <a:ext cx="3019425" cy="15160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דוגמא נוספת: אפיית עוגה (ללא חריגות)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5413D-11BA-474A-92FE-F7B648D95710}" type="slidenum">
              <a:rPr lang="he-IL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0600"/>
            <a:ext cx="6455636" cy="5638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257800" y="1600200"/>
            <a:ext cx="3657600" cy="1828800"/>
          </a:xfrm>
          <a:prstGeom prst="rect">
            <a:avLst/>
          </a:prstGeom>
          <a:solidFill>
            <a:schemeClr val="bg1"/>
          </a:solidFill>
          <a:ln w="412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בדוגמא זו מחלקה עם שיטות סטטיות המבצעות את השלבים השונים בהכנת עוגה.</a:t>
            </a:r>
          </a:p>
          <a:p>
            <a:pPr algn="just" rtl="1"/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חלק מהשיטות מחזירות 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true/false</a:t>
            </a:r>
            <a:r>
              <a:rPr lang="he-IL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כאינדיקציה לכך אם הצליחו לבצע את הפעולה בהצלחה.</a:t>
            </a:r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אפיית עוגה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5413D-11BA-474A-92FE-F7B648D95710}" type="slidenum">
              <a:rPr lang="he-IL" smtClean="0"/>
              <a:pPr>
                <a:defRPr/>
              </a:pPr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1"/>
            <a:ext cx="8655739" cy="518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181600" y="1295400"/>
            <a:ext cx="3429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בצורה זו הקוד ב-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main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מסורבל...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כעת השיטות יזרקו חריגות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5413D-11BA-474A-92FE-F7B648D95710}" type="slidenum">
              <a:rPr lang="he-IL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74032"/>
            <a:ext cx="7620000" cy="5417244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6400800" y="2133600"/>
            <a:ext cx="2590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במקום שכל שיטה תחזיר אינדיקציה לגבי ההצלחה, השיטות יזרקו חריגות במקרה הצורך.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z="3600" dirty="0" smtClean="0"/>
              <a:t>כעת ה- </a:t>
            </a:r>
            <a:r>
              <a:rPr lang="en-US" sz="3600" dirty="0" smtClean="0"/>
              <a:t>main</a:t>
            </a:r>
            <a:r>
              <a:rPr lang="he-IL" sz="3600" dirty="0" smtClean="0"/>
              <a:t> יתעסק בלוגיקה ובשגיאות בנפרד..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endParaRPr lang="he-IL" dirty="0" smtClean="0"/>
          </a:p>
          <a:p>
            <a:r>
              <a:rPr lang="he-IL" dirty="0" smtClean="0"/>
              <a:t>באמצעות טיפול בחריגות השיטות זורקות הודעה במקרה הצורך וה- </a:t>
            </a:r>
            <a:r>
              <a:rPr lang="en-US" dirty="0" smtClean="0"/>
              <a:t>main</a:t>
            </a:r>
            <a:r>
              <a:rPr lang="he-IL" smtClean="0"/>
              <a:t> מתעסק אך ורק ברצף ובלוגיקה, ולא נקטע כדי לטפל בשגיאות.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5413D-11BA-474A-92FE-F7B648D95710}" type="slidenum">
              <a:rPr lang="he-IL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733875" cy="2819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חריגות מותאמות לעולם הבעיה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5413D-11BA-474A-92FE-F7B648D95710}" type="slidenum">
              <a:rPr lang="he-IL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143000"/>
            <a:ext cx="7315200" cy="208810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352800"/>
            <a:ext cx="8871045" cy="1828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257800"/>
            <a:ext cx="6509982" cy="136477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חריגות מותאמות לעולם הבעיה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5413D-11BA-474A-92FE-F7B648D95710}" type="slidenum">
              <a:rPr lang="he-IL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066800"/>
            <a:ext cx="6700146" cy="556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מחלקות חריגות מותאמות לעולם הבעיה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55413D-11BA-474A-92FE-F7B648D95710}" type="slidenum">
              <a:rPr lang="he-IL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8426411" cy="3810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105400"/>
            <a:ext cx="5867401" cy="35731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638800"/>
            <a:ext cx="8669456" cy="37611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316656" y="2151797"/>
            <a:ext cx="3581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b="1" dirty="0" smtClean="0">
                <a:latin typeface="Arial" pitchFamily="34" charset="0"/>
                <a:cs typeface="Arial" pitchFamily="34" charset="0"/>
              </a:rPr>
              <a:t>כאשר משתמשים במחלקות חריגות ניתן לטפל בכל חריגה באופן שונה, בניגוד לדוגמא בה אנו תמיד זורקים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Exception</a:t>
            </a:r>
            <a:r>
              <a:rPr lang="he-IL" b="1" dirty="0" smtClean="0">
                <a:latin typeface="Arial" pitchFamily="34" charset="0"/>
                <a:cs typeface="Arial" pitchFamily="34" charset="0"/>
              </a:rPr>
              <a:t> עם טקסט שונה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זהירות!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F755448-731C-43CA-9085-46637CFB9006}" type="slidenum">
              <a:rPr lang="he-IL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1027" name="Picture 3" descr="C:\Data\Dropbox\לסנכרן\Teaching\בדיחות מתכנתים\excepti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799"/>
            <a:ext cx="6172200" cy="63082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טיפול בחריגות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עד היום הנחנו כי הקלט של התוכניות שלנו תקין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מהיום נרצה  להגן על התוכניות שלנו ממצבים בהם הוכנסו נתונים שגויים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כמו כן, יתכנו בעיות שנוצרות תוך כדי זמן ריצה של תוכנית, למשל חריגה מגבולות המערך, פניה לאובייקט שאינו מאותחל וכד'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יתכן שנרצה לבדוק הצלחה של פעולה מסוימת ולטפל בצורה שונה עבור כל צורת חריגה</a:t>
            </a:r>
          </a:p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הרעיון: הפרדת בין קטע הקוד המבצע את העבודה לקטע הקוד המטפל בחריגות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625EACAF-88D6-4BE5-BA4A-EAF1F969F30D}" type="slidenum">
              <a:rPr lang="he-IL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בלוק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</a:p>
        </p:txBody>
      </p:sp>
      <p:sp>
        <p:nvSpPr>
          <p:cNvPr id="22531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יתכן ויהיו אוסף פקודות שנרצה לבצע בכל מקרה בסוף התוכנית, גם במקרה ובו הייתה חריגה וגם במקרה של מהלך תקין של התוכנית</a:t>
            </a:r>
          </a:p>
          <a:p>
            <a:pPr lvl="1" eaLnBrk="1" hangingPunct="1"/>
            <a:r>
              <a:rPr lang="he-IL" smtClean="0">
                <a:latin typeface="Arial" charset="0"/>
                <a:cs typeface="Arial" charset="0"/>
              </a:rPr>
              <a:t>למשל עבור שחרור משאבים כמו סגירת קבצים וקישור ל- </a:t>
            </a:r>
            <a:r>
              <a:rPr lang="en-US" smtClean="0">
                <a:latin typeface="Arial" charset="0"/>
                <a:cs typeface="Arial" charset="0"/>
              </a:rPr>
              <a:t>DB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נכתוב אוסף פקודות זה בבלוק </a:t>
            </a:r>
            <a:r>
              <a:rPr lang="en-US" smtClean="0">
                <a:latin typeface="Arial" charset="0"/>
                <a:cs typeface="Arial" charset="0"/>
              </a:rPr>
              <a:t>finallly</a:t>
            </a:r>
            <a:endParaRPr lang="he-IL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נשים לב שאוסף הפקודות ב-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  <a:r>
              <a:rPr lang="he-IL" smtClean="0">
                <a:latin typeface="Arial" charset="0"/>
                <a:cs typeface="Arial" charset="0"/>
              </a:rPr>
              <a:t> יבוצע אפילו אם יש </a:t>
            </a:r>
            <a:r>
              <a:rPr lang="en-US" smtClean="0">
                <a:latin typeface="Arial" charset="0"/>
                <a:cs typeface="Arial" charset="0"/>
              </a:rPr>
              <a:t>return</a:t>
            </a:r>
            <a:r>
              <a:rPr lang="he-IL" smtClean="0">
                <a:latin typeface="Arial" charset="0"/>
                <a:cs typeface="Arial" charset="0"/>
              </a:rPr>
              <a:t> בקוד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EA82E0B-9CA9-4039-99A0-0E05BAD49C26}" type="slidenum">
              <a:rPr lang="he-IL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228600" y="-228600"/>
            <a:ext cx="8686800" cy="1143000"/>
          </a:xfrm>
        </p:spPr>
        <p:txBody>
          <a:bodyPr/>
          <a:lstStyle/>
          <a:p>
            <a:pPr algn="l" eaLnBrk="1" hangingPunct="1"/>
            <a:r>
              <a:rPr lang="he-IL" smtClean="0">
                <a:latin typeface="Arial" charset="0"/>
                <a:cs typeface="Arial" charset="0"/>
              </a:rPr>
              <a:t>בלוק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  <a:r>
              <a:rPr lang="he-IL" smtClean="0">
                <a:latin typeface="Arial" charset="0"/>
                <a:cs typeface="Arial" charset="0"/>
              </a:rPr>
              <a:t> - דוגמא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7F265D3-2790-411F-9503-B2E9AC6D5289}" type="slidenum">
              <a:rPr lang="he-IL"/>
              <a:pPr>
                <a:defRPr/>
              </a:pPr>
              <a:t>31</a:t>
            </a:fld>
            <a:endParaRPr lang="en-US"/>
          </a:p>
        </p:txBody>
      </p:sp>
      <p:pic>
        <p:nvPicPr>
          <p:cNvPr id="2355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995363"/>
            <a:ext cx="6400800" cy="557688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152400"/>
            <a:ext cx="3219450" cy="282098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09600" y="2209800"/>
            <a:ext cx="1600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3" name="Rectangle 12"/>
          <p:cNvSpPr/>
          <p:nvPr/>
        </p:nvSpPr>
        <p:spPr>
          <a:xfrm>
            <a:off x="609600" y="6172200"/>
            <a:ext cx="5562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4" name="Rectangle 13"/>
          <p:cNvSpPr/>
          <p:nvPr/>
        </p:nvSpPr>
        <p:spPr>
          <a:xfrm>
            <a:off x="990600" y="5410200"/>
            <a:ext cx="14478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8736013" cy="48387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בלוק </a:t>
            </a:r>
            <a:r>
              <a:rPr lang="en-US" smtClean="0">
                <a:latin typeface="Arial" charset="0"/>
                <a:cs typeface="Arial" charset="0"/>
              </a:rPr>
              <a:t>finally</a:t>
            </a:r>
            <a:r>
              <a:rPr lang="he-IL" smtClean="0">
                <a:latin typeface="Arial" charset="0"/>
                <a:cs typeface="Arial" charset="0"/>
              </a:rPr>
              <a:t> – דוגמא עם </a:t>
            </a:r>
            <a:r>
              <a:rPr lang="en-US" smtClean="0">
                <a:latin typeface="Arial" charset="0"/>
                <a:cs typeface="Arial" charset="0"/>
              </a:rPr>
              <a:t>return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AC8B387-543E-4876-8351-EE0EC74445FA}" type="slidenum">
              <a:rPr lang="he-IL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791200" y="2971800"/>
            <a:ext cx="2971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ניתן לראות שלמרות ה- </a:t>
            </a:r>
            <a:r>
              <a:rPr lang="en-US" b="1">
                <a:solidFill>
                  <a:schemeClr val="bg1"/>
                </a:solidFill>
              </a:rPr>
              <a:t>return</a:t>
            </a:r>
            <a:r>
              <a:rPr lang="he-IL" b="1">
                <a:solidFill>
                  <a:schemeClr val="bg1"/>
                </a:solidFill>
              </a:rPr>
              <a:t>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קטע הבלוק ב- </a:t>
            </a:r>
            <a:r>
              <a:rPr lang="en-US" b="1">
                <a:solidFill>
                  <a:schemeClr val="bg1"/>
                </a:solidFill>
              </a:rPr>
              <a:t>finally</a:t>
            </a:r>
            <a:r>
              <a:rPr lang="he-IL" b="1">
                <a:solidFill>
                  <a:schemeClr val="bg1"/>
                </a:solidFill>
              </a:rPr>
              <a:t> בוצע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063" y="1752600"/>
            <a:ext cx="3144837" cy="11366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ביחידה זו למדנו: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he-IL" sz="3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3200" dirty="0" smtClean="0">
                <a:latin typeface="Arial" charset="0"/>
                <a:cs typeface="Arial" charset="0"/>
              </a:rPr>
              <a:t>מוטיבציה לטיפול בחריגות</a:t>
            </a:r>
          </a:p>
          <a:p>
            <a:pPr eaLnBrk="1" hangingPunct="1"/>
            <a:r>
              <a:rPr lang="he-IL" sz="3200" dirty="0" smtClean="0">
                <a:latin typeface="Arial" charset="0"/>
                <a:cs typeface="Arial" charset="0"/>
              </a:rPr>
              <a:t>טיפוסי </a:t>
            </a:r>
            <a:r>
              <a:rPr lang="en-US" sz="3200" dirty="0" smtClean="0">
                <a:latin typeface="Arial" charset="0"/>
                <a:cs typeface="Arial" charset="0"/>
              </a:rPr>
              <a:t>exception</a:t>
            </a:r>
            <a:r>
              <a:rPr lang="he-IL" sz="3200" dirty="0" smtClean="0">
                <a:latin typeface="Arial" charset="0"/>
                <a:cs typeface="Arial" charset="0"/>
              </a:rPr>
              <a:t> מוכרים</a:t>
            </a:r>
          </a:p>
          <a:p>
            <a:pPr eaLnBrk="1" hangingPunct="1"/>
            <a:r>
              <a:rPr lang="he-IL" sz="3200" dirty="0" smtClean="0">
                <a:latin typeface="Arial" charset="0"/>
                <a:cs typeface="Arial" charset="0"/>
              </a:rPr>
              <a:t>מנגנון </a:t>
            </a:r>
            <a:r>
              <a:rPr lang="en-US" sz="3200" dirty="0" smtClean="0">
                <a:latin typeface="Arial" charset="0"/>
                <a:cs typeface="Arial" charset="0"/>
              </a:rPr>
              <a:t>try, catch, throw</a:t>
            </a:r>
            <a:endParaRPr lang="he-IL" sz="3200" dirty="0" smtClean="0">
              <a:latin typeface="Arial" charset="0"/>
              <a:cs typeface="Arial" charset="0"/>
            </a:endParaRPr>
          </a:p>
          <a:p>
            <a:pPr eaLnBrk="1" hangingPunct="1"/>
            <a:r>
              <a:rPr lang="he-IL" sz="3200" dirty="0" smtClean="0">
                <a:latin typeface="Arial" charset="0"/>
                <a:cs typeface="Arial" charset="0"/>
              </a:rPr>
              <a:t>שימוש ב- </a:t>
            </a:r>
            <a:r>
              <a:rPr lang="en-US" sz="3200" dirty="0" smtClean="0">
                <a:latin typeface="Arial" charset="0"/>
                <a:cs typeface="Arial" charset="0"/>
              </a:rPr>
              <a:t>exception</a:t>
            </a:r>
            <a:r>
              <a:rPr lang="he-IL" sz="3200" dirty="0" smtClean="0">
                <a:latin typeface="Arial" charset="0"/>
                <a:cs typeface="Arial" charset="0"/>
              </a:rPr>
              <a:t> מותאם-אישית</a:t>
            </a:r>
          </a:p>
          <a:p>
            <a:pPr eaLnBrk="1" hangingPunct="1"/>
            <a:r>
              <a:rPr lang="he-IL" sz="3200" dirty="0" smtClean="0">
                <a:latin typeface="Arial" charset="0"/>
                <a:cs typeface="Arial" charset="0"/>
              </a:rPr>
              <a:t>מחלקות עבור החריגות</a:t>
            </a:r>
          </a:p>
          <a:p>
            <a:pPr eaLnBrk="1" hangingPunct="1"/>
            <a:r>
              <a:rPr lang="he-IL" sz="3200" dirty="0" smtClean="0">
                <a:latin typeface="Arial" charset="0"/>
                <a:cs typeface="Arial" charset="0"/>
              </a:rPr>
              <a:t>בלוק </a:t>
            </a:r>
            <a:r>
              <a:rPr lang="en-US" sz="3200" dirty="0" smtClean="0">
                <a:latin typeface="Arial" charset="0"/>
                <a:cs typeface="Arial" charset="0"/>
              </a:rPr>
              <a:t>finally</a:t>
            </a:r>
            <a:endParaRPr lang="he-IL" sz="3200" dirty="0" smtClean="0">
              <a:latin typeface="Arial" charset="0"/>
              <a:cs typeface="Arial" charset="0"/>
            </a:endParaRPr>
          </a:p>
          <a:p>
            <a:pPr eaLnBrk="1" hangingPunct="1"/>
            <a:endParaRPr lang="he-IL" sz="32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C35DC97-57C9-4A6C-9D50-2EAD3214A764}" type="slidenum">
              <a:rPr lang="he-IL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dirty="0" smtClean="0">
                <a:latin typeface="Arial" charset="0"/>
                <a:cs typeface="Arial" charset="0"/>
              </a:rPr>
              <a:t>תרגול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e-IL" sz="1600" dirty="0"/>
              <a:t>לא לשכוח עבור כל מחלקה יש לממש את המתודות </a:t>
            </a:r>
            <a:r>
              <a:rPr lang="en-US" sz="1600" dirty="0" err="1"/>
              <a:t>toString</a:t>
            </a:r>
            <a:r>
              <a:rPr lang="he-IL" sz="1600" dirty="0"/>
              <a:t> ו- </a:t>
            </a:r>
            <a:r>
              <a:rPr lang="en-US" sz="1600" dirty="0"/>
              <a:t>equals</a:t>
            </a:r>
            <a:r>
              <a:rPr lang="he-IL" sz="1600" dirty="0"/>
              <a:t>!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he-IL" sz="1600" dirty="0"/>
              <a:t>הגדר את המחלקה </a:t>
            </a:r>
            <a:r>
              <a:rPr lang="en-US" sz="1600" dirty="0" smtClean="0"/>
              <a:t>Class </a:t>
            </a:r>
            <a:r>
              <a:rPr lang="he-IL" sz="1600" dirty="0" smtClean="0"/>
              <a:t> שנתוניה </a:t>
            </a:r>
            <a:r>
              <a:rPr lang="he-IL" sz="1600" dirty="0"/>
              <a:t>הם מערך ציוני סטודנטים ושם </a:t>
            </a:r>
            <a:r>
              <a:rPr lang="he-IL" sz="1600" dirty="0" smtClean="0"/>
              <a:t>המורה</a:t>
            </a:r>
            <a:endParaRPr lang="en-US" sz="1600" dirty="0"/>
          </a:p>
          <a:p>
            <a:pPr lvl="1"/>
            <a:r>
              <a:rPr lang="he-IL" sz="1400" dirty="0"/>
              <a:t>שם המורה ומספר הסטודנטים בכיתה ישלחו כפרמטר לבנאי. לא ניתן לשנות את מספר הסטודנטים בכיתה לאחר יצירת האובייקט. </a:t>
            </a:r>
            <a:endParaRPr lang="en-US" sz="1400" dirty="0"/>
          </a:p>
          <a:p>
            <a:pPr lvl="1"/>
            <a:r>
              <a:rPr lang="he-IL" sz="1400" dirty="0"/>
              <a:t>ניתן להוסיף למחלקה תכונות נוספות לפי הצורך.</a:t>
            </a:r>
            <a:endParaRPr lang="en-US" sz="1400" dirty="0"/>
          </a:p>
          <a:p>
            <a:pPr lvl="1"/>
            <a:r>
              <a:rPr lang="he-IL" sz="1400" dirty="0" smtClean="0"/>
              <a:t>הגדר </a:t>
            </a:r>
            <a:r>
              <a:rPr lang="he-IL" sz="1400" dirty="0"/>
              <a:t>את השיטה </a:t>
            </a:r>
            <a:r>
              <a:rPr lang="en-US" sz="1400" dirty="0" err="1"/>
              <a:t>setGrades</a:t>
            </a:r>
            <a:r>
              <a:rPr lang="he-IL" sz="1400" dirty="0"/>
              <a:t> המקבלת כפרמטר מערך מספרים ושמה את ערכיו בתוך המערך שבמחלקה.</a:t>
            </a:r>
            <a:endParaRPr lang="en-US" sz="1400" dirty="0"/>
          </a:p>
          <a:p>
            <a:pPr marL="319088" lvl="1" indent="0">
              <a:buNone/>
            </a:pPr>
            <a:r>
              <a:rPr lang="he-IL" sz="1400" u="sng" dirty="0" smtClean="0"/>
              <a:t>שימו </a:t>
            </a:r>
            <a:r>
              <a:rPr lang="he-IL" sz="1400" u="sng" dirty="0"/>
              <a:t>לב:</a:t>
            </a:r>
            <a:r>
              <a:rPr lang="he-IL" sz="1400" dirty="0"/>
              <a:t> </a:t>
            </a:r>
            <a:endParaRPr lang="en-US" sz="1400" dirty="0"/>
          </a:p>
          <a:p>
            <a:pPr lvl="2"/>
            <a:r>
              <a:rPr lang="he-IL" sz="1200" dirty="0"/>
              <a:t>יתכן והמערך שהתקבל כפרמטר יותר גדול ממספר התלמידים בכיתה, ואז נזרוק אובייקט מותאם היורש מ- </a:t>
            </a:r>
            <a:r>
              <a:rPr lang="en-US" sz="1200" dirty="0"/>
              <a:t>Exception</a:t>
            </a:r>
            <a:r>
              <a:rPr lang="he-IL" sz="1200" dirty="0"/>
              <a:t> עם הודעה מתאימה.</a:t>
            </a:r>
            <a:endParaRPr lang="en-US" sz="1200" dirty="0"/>
          </a:p>
          <a:p>
            <a:pPr lvl="2"/>
            <a:r>
              <a:rPr lang="he-IL" sz="1200" dirty="0"/>
              <a:t>במידה וגודל המערך שהתקבל כפרמטר יותר קטן ממספר התלמידים בכיתה נשאיר 0 במערך הציונים עבור שאר הסטודנטים.</a:t>
            </a:r>
            <a:endParaRPr lang="en-US" sz="1200" dirty="0"/>
          </a:p>
          <a:p>
            <a:pPr lvl="2"/>
            <a:r>
              <a:rPr lang="he-IL" sz="1200" dirty="0"/>
              <a:t>ניתן לקרוא לפונקציה זו יותר מפעם אחת.</a:t>
            </a:r>
            <a:endParaRPr lang="en-US" sz="1200" dirty="0"/>
          </a:p>
          <a:p>
            <a:pPr lvl="2"/>
            <a:r>
              <a:rPr lang="he-IL" sz="1200" dirty="0"/>
              <a:t>יש לוודא שכל הציונים המועברים בתחום בין 0 ל- 100, אחרת יש לזרוק אובייקט מותאם היורש מ- </a:t>
            </a:r>
            <a:r>
              <a:rPr lang="en-US" sz="1200" dirty="0"/>
              <a:t>Exception</a:t>
            </a:r>
            <a:r>
              <a:rPr lang="he-IL" sz="1200" dirty="0"/>
              <a:t> עם הודעה מתאימה.</a:t>
            </a:r>
            <a:endParaRPr lang="en-US" sz="1200" dirty="0"/>
          </a:p>
          <a:p>
            <a:endParaRPr lang="en-US" sz="1100" dirty="0"/>
          </a:p>
          <a:p>
            <a:r>
              <a:rPr lang="he-IL" sz="1600" dirty="0"/>
              <a:t>כתוב שיטה המקבלת אינדקס של סטודנט מסוים ומחזירה את הציון שלו. במידה והתקבל אינדקס שאינו בטווח, או עבור סטודנט שטרם הוזן עבורו ציון, יש לזרוק אובייקט מותאם היורש מ- </a:t>
            </a:r>
            <a:r>
              <a:rPr lang="en-US" sz="1600" dirty="0"/>
              <a:t>Exception</a:t>
            </a:r>
            <a:r>
              <a:rPr lang="he-IL" sz="1600" dirty="0"/>
              <a:t> עם הודעה מתאימה לכל אחד מהמקרים</a:t>
            </a:r>
            <a:r>
              <a:rPr lang="he-IL" sz="1600" dirty="0" smtClean="0"/>
              <a:t>.</a:t>
            </a:r>
            <a:r>
              <a:rPr lang="en-US" sz="1600" dirty="0"/>
              <a:t> </a:t>
            </a:r>
            <a:endParaRPr lang="en-US" sz="1600" dirty="0" smtClean="0"/>
          </a:p>
          <a:p>
            <a:r>
              <a:rPr lang="he-IL" sz="1600" dirty="0" smtClean="0"/>
              <a:t>כתוב </a:t>
            </a:r>
            <a:r>
              <a:rPr lang="en-US" sz="1600" dirty="0" smtClean="0"/>
              <a:t>main</a:t>
            </a:r>
            <a:r>
              <a:rPr lang="he-IL" sz="1600" dirty="0" smtClean="0"/>
              <a:t> המייצר אובייקט מטיפוס </a:t>
            </a:r>
            <a:r>
              <a:rPr lang="en-US" sz="1600" dirty="0" smtClean="0"/>
              <a:t>Class</a:t>
            </a:r>
            <a:r>
              <a:rPr lang="he-IL" sz="1600" dirty="0" smtClean="0"/>
              <a:t> ומפעיל כל אחת מהשיטות הנ"ל. שימו לב לתפוס את כל השגיאות האפשריות. כמו כן, לא ניתן להניח שהקלט המתקבל תקין.</a:t>
            </a:r>
            <a:endParaRPr lang="en-US" sz="1600" dirty="0" smtClean="0"/>
          </a:p>
          <a:p>
            <a:pPr marL="0" indent="0">
              <a:buNone/>
            </a:pPr>
            <a:r>
              <a:rPr lang="he-IL" sz="1600" dirty="0"/>
              <a:t> </a:t>
            </a:r>
            <a:endParaRPr lang="he-IL" sz="1800" dirty="0" smtClean="0">
              <a:latin typeface="Arial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C35DC97-57C9-4A6C-9D50-2EAD3214A764}" type="slidenum">
              <a:rPr lang="he-IL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5638800"/>
            <a:ext cx="7667625" cy="100647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505200"/>
            <a:ext cx="7086600" cy="20558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חלוקת 2 מספרים </a:t>
            </a:r>
            <a:r>
              <a:rPr lang="he-IL" sz="2800" smtClean="0">
                <a:latin typeface="Arial" charset="0"/>
                <a:cs typeface="Arial" charset="0"/>
              </a:rPr>
              <a:t>(עד היום הנחנו שהקלט תקין, אחרת...)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ECE698F5-E10D-410C-A335-831BEA048827}" type="slidenum">
              <a:rPr lang="he-IL"/>
              <a:pPr>
                <a:defRPr/>
              </a:pPr>
              <a:t>4</a:t>
            </a:fld>
            <a:endParaRPr lang="en-US"/>
          </a:p>
        </p:txBody>
      </p:sp>
      <p:sp>
        <p:nvSpPr>
          <p:cNvPr id="335880" name="AutoShape 8"/>
          <p:cNvSpPr>
            <a:spLocks noChangeArrowheads="1"/>
          </p:cNvSpPr>
          <p:nvPr/>
        </p:nvSpPr>
        <p:spPr bwMode="auto">
          <a:xfrm>
            <a:off x="6096000" y="5334000"/>
            <a:ext cx="2819400" cy="381000"/>
          </a:xfrm>
          <a:prstGeom prst="wedgeRectCallout">
            <a:avLst>
              <a:gd name="adj1" fmla="val -89824"/>
              <a:gd name="adj2" fmla="val -4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השורה ממנה נבעה החריגה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35881" name="AutoShape 9"/>
          <p:cNvSpPr>
            <a:spLocks noChangeArrowheads="1"/>
          </p:cNvSpPr>
          <p:nvPr/>
        </p:nvSpPr>
        <p:spPr bwMode="auto">
          <a:xfrm>
            <a:off x="7086600" y="3429000"/>
            <a:ext cx="1371600" cy="381000"/>
          </a:xfrm>
          <a:prstGeom prst="wedgeRectCallout">
            <a:avLst>
              <a:gd name="adj1" fmla="val -104074"/>
              <a:gd name="adj2" fmla="val 1131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he-IL" b="1">
                <a:solidFill>
                  <a:schemeClr val="bg1"/>
                </a:solidFill>
              </a:rPr>
              <a:t>סוג החריגה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229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533400"/>
            <a:ext cx="6454775" cy="2895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80" grpId="0" animBg="1"/>
      <p:bldP spid="3358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עד היום טיפלנו כך..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336899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עד היום הקוד שלנו טיפל באופן יזום בחריגות אפשריות</a:t>
            </a: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he-IL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הבעייתיות: תמיד יתכן ושכחנו לטפל במקרה מסוים, או שהטיפול היה מסרבל את הקוד</a:t>
            </a:r>
          </a:p>
          <a:p>
            <a:pPr lvl="1" eaLnBrk="1" hangingPunct="1">
              <a:lnSpc>
                <a:spcPct val="90000"/>
              </a:lnSpc>
            </a:pPr>
            <a:r>
              <a:rPr lang="he-IL" smtClean="0">
                <a:latin typeface="Arial" charset="0"/>
                <a:cs typeface="Arial" charset="0"/>
              </a:rPr>
              <a:t>למשל לקלוט תמיד מחרוזת ואז לבדוק אם ניתן להמיר לטיפוס הרצוי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8EAC1396-F968-4831-8B1D-6BF71B5676D7}" type="slidenum">
              <a:rPr lang="he-IL"/>
              <a:pPr>
                <a:defRPr/>
              </a:pPr>
              <a:t>5</a:t>
            </a:fld>
            <a:endParaRPr lang="en-US"/>
          </a:p>
        </p:txBody>
      </p:sp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52600"/>
            <a:ext cx="5429250" cy="33528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838200" y="3657600"/>
            <a:ext cx="1371600" cy="228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6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6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טיפול בחריגות - המנגנון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8" indent="-27305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he-IL" sz="2600" dirty="0" smtClean="0">
                <a:latin typeface="Arial" pitchFamily="34" charset="0"/>
                <a:cs typeface="Arial" pitchFamily="34" charset="0"/>
              </a:rPr>
              <a:t>נרצה להיות מסוגלים לטפל גם בחריגות שלא צפינו מראש </a:t>
            </a:r>
            <a:endParaRPr lang="en-US" sz="2600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defRPr/>
            </a:pPr>
            <a:r>
              <a:rPr lang="he-IL" dirty="0" smtClean="0"/>
              <a:t>נרצה להפריד בין קטע הקוד המטפל בתוכנית לקטע הקוד המטפל בחריגות</a:t>
            </a:r>
          </a:p>
          <a:p>
            <a:pPr eaLnBrk="1" hangingPunct="1">
              <a:defRPr/>
            </a:pPr>
            <a:r>
              <a:rPr lang="he-IL" dirty="0" smtClean="0"/>
              <a:t>את קטע הקוד המכיל את הלוגיקה נעטוף בבלוק </a:t>
            </a:r>
            <a:r>
              <a:rPr lang="en-US" dirty="0" smtClean="0"/>
              <a:t>try</a:t>
            </a:r>
            <a:r>
              <a:rPr lang="he-IL" dirty="0" smtClean="0"/>
              <a:t> וקטע הקוד המטפל בחריגה ייעטף בבלוק </a:t>
            </a:r>
            <a:r>
              <a:rPr lang="en-US" dirty="0" smtClean="0"/>
              <a:t>catch</a:t>
            </a:r>
            <a:endParaRPr lang="he-IL" dirty="0" smtClean="0"/>
          </a:p>
          <a:p>
            <a:pPr eaLnBrk="1" hangingPunct="1">
              <a:defRPr/>
            </a:pPr>
            <a:r>
              <a:rPr lang="he-IL" dirty="0" smtClean="0"/>
              <a:t>דוגמא: </a:t>
            </a:r>
          </a:p>
          <a:p>
            <a:pPr lvl="1" eaLnBrk="1" hangingPunct="1">
              <a:defRPr/>
            </a:pPr>
            <a:r>
              <a:rPr lang="he-IL" dirty="0" smtClean="0"/>
              <a:t>הסיפור: קריאת 2 מספרים מהמשתמש והדפסת תוצאת החלוקה</a:t>
            </a:r>
          </a:p>
          <a:p>
            <a:pPr lvl="1" eaLnBrk="1" hangingPunct="1">
              <a:defRPr/>
            </a:pPr>
            <a:r>
              <a:rPr lang="he-IL" dirty="0" smtClean="0"/>
              <a:t>בעיות אפשריות: </a:t>
            </a:r>
          </a:p>
          <a:p>
            <a:pPr lvl="2" eaLnBrk="1" hangingPunct="1">
              <a:defRPr/>
            </a:pPr>
            <a:r>
              <a:rPr lang="he-IL" dirty="0" smtClean="0"/>
              <a:t>אם המספר השני הוא 0</a:t>
            </a:r>
          </a:p>
          <a:p>
            <a:pPr lvl="2" eaLnBrk="1" hangingPunct="1">
              <a:defRPr/>
            </a:pPr>
            <a:r>
              <a:rPr lang="he-IL" dirty="0" smtClean="0"/>
              <a:t>אם אחד מנתוני הקלט אינו מספר שלם</a:t>
            </a:r>
          </a:p>
          <a:p>
            <a:pPr lvl="1" eaLnBrk="1" hangingPunct="1">
              <a:defRPr/>
            </a:pPr>
            <a:r>
              <a:rPr lang="he-IL" dirty="0" smtClean="0"/>
              <a:t>הפתרון עד היום: בדיקת תקינות הקלט</a:t>
            </a:r>
          </a:p>
          <a:p>
            <a:pPr lvl="1" eaLnBrk="1" hangingPunct="1">
              <a:defRPr/>
            </a:pPr>
            <a:r>
              <a:rPr lang="he-IL" dirty="0" smtClean="0"/>
              <a:t>הפתרון החדש: לתפוס חריגה</a:t>
            </a:r>
            <a:endParaRPr lang="en-US" dirty="0" smtClean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A0C12A04-902C-47B4-B532-2BFE0B430E71}" type="slidenum">
              <a:rPr lang="he-IL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7531100" cy="5181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חלוקת 2 מספרים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78541002-E0F8-4251-9323-EB28BC879120}" type="slidenum">
              <a:rPr lang="he-IL"/>
              <a:pPr>
                <a:defRPr/>
              </a:pPr>
              <a:t>7</a:t>
            </a:fld>
            <a:endParaRPr lang="en-US"/>
          </a:p>
        </p:txBody>
      </p:sp>
      <p:sp>
        <p:nvSpPr>
          <p:cNvPr id="15366" name="AutoShape 5"/>
          <p:cNvSpPr>
            <a:spLocks/>
          </p:cNvSpPr>
          <p:nvPr/>
        </p:nvSpPr>
        <p:spPr bwMode="auto">
          <a:xfrm>
            <a:off x="5943600" y="45720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334858" name="AutoShape 10"/>
          <p:cNvSpPr>
            <a:spLocks noChangeArrowheads="1"/>
          </p:cNvSpPr>
          <p:nvPr/>
        </p:nvSpPr>
        <p:spPr bwMode="auto">
          <a:xfrm>
            <a:off x="685800" y="5943600"/>
            <a:ext cx="5257800" cy="685800"/>
          </a:xfrm>
          <a:prstGeom prst="wedgeRectCallout">
            <a:avLst>
              <a:gd name="adj1" fmla="val 14264"/>
              <a:gd name="adj2" fmla="val -9997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rtl="1"/>
            <a:r>
              <a:rPr lang="en-US" b="1">
                <a:solidFill>
                  <a:schemeClr val="bg1"/>
                </a:solidFill>
              </a:rPr>
              <a:t> e</a:t>
            </a:r>
            <a:r>
              <a:rPr lang="en-US"/>
              <a:t> </a:t>
            </a:r>
            <a:r>
              <a:rPr lang="he-IL" b="1">
                <a:solidFill>
                  <a:schemeClr val="bg1"/>
                </a:solidFill>
              </a:rPr>
              <a:t>הוא אובייקט ממחלקה שיש לה את השיטה </a:t>
            </a:r>
            <a:r>
              <a:rPr lang="en-US" b="1">
                <a:solidFill>
                  <a:schemeClr val="bg1"/>
                </a:solidFill>
              </a:rPr>
              <a:t>getMessage</a:t>
            </a:r>
            <a:r>
              <a:rPr lang="he-IL" b="1">
                <a:solidFill>
                  <a:schemeClr val="bg1"/>
                </a:solidFill>
              </a:rPr>
              <a:t> המחזירה מחרוזת עם פירוט על החריגה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9" name="AutoShape 5"/>
          <p:cNvSpPr>
            <a:spLocks/>
          </p:cNvSpPr>
          <p:nvPr/>
        </p:nvSpPr>
        <p:spPr bwMode="auto">
          <a:xfrm>
            <a:off x="4038600" y="3200400"/>
            <a:ext cx="152400" cy="1066800"/>
          </a:xfrm>
          <a:prstGeom prst="righ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e-IL"/>
          </a:p>
        </p:txBody>
      </p:sp>
      <p:sp>
        <p:nvSpPr>
          <p:cNvPr id="20" name="Rectangular Callout 19"/>
          <p:cNvSpPr/>
          <p:nvPr/>
        </p:nvSpPr>
        <p:spPr>
          <a:xfrm>
            <a:off x="4724400" y="3352800"/>
            <a:ext cx="2057400" cy="685800"/>
          </a:xfrm>
          <a:prstGeom prst="wedgeRectCallout">
            <a:avLst>
              <a:gd name="adj1" fmla="val -75891"/>
              <a:gd name="adj2" fmla="val 6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הלוגיקה, קטע הקוד שיכול לייצר חריגות</a:t>
            </a:r>
          </a:p>
        </p:txBody>
      </p:sp>
      <p:sp>
        <p:nvSpPr>
          <p:cNvPr id="21" name="Rectangular Callout 20"/>
          <p:cNvSpPr/>
          <p:nvPr/>
        </p:nvSpPr>
        <p:spPr>
          <a:xfrm>
            <a:off x="6553200" y="4572000"/>
            <a:ext cx="2286000" cy="914400"/>
          </a:xfrm>
          <a:prstGeom prst="wedgeRectCallout">
            <a:avLst>
              <a:gd name="adj1" fmla="val -68660"/>
              <a:gd name="adj2" fmla="val 4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קטע הקוד המטפל בחריגות, יבוצע רק במידה וארעה חריגה</a:t>
            </a:r>
          </a:p>
        </p:txBody>
      </p:sp>
      <p:sp>
        <p:nvSpPr>
          <p:cNvPr id="23" name="Rectangular Callout 22"/>
          <p:cNvSpPr/>
          <p:nvPr/>
        </p:nvSpPr>
        <p:spPr>
          <a:xfrm>
            <a:off x="6705600" y="5562600"/>
            <a:ext cx="2133600" cy="533400"/>
          </a:xfrm>
          <a:prstGeom prst="wedgeRectCallout">
            <a:avLst>
              <a:gd name="adj1" fmla="val -80814"/>
              <a:gd name="adj2" fmla="val -770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מטפלים בכל טיפוס חריגה בנפרד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3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33485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066800"/>
            <a:ext cx="6313488" cy="43434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e-IL" smtClean="0">
                <a:latin typeface="Arial" charset="0"/>
                <a:cs typeface="Arial" charset="0"/>
              </a:rPr>
              <a:t>דוגמא: חלוקת 2 מספרים (הפלט)</a:t>
            </a:r>
            <a:endParaRPr lang="en-US" smtClean="0">
              <a:latin typeface="Arial" charset="0"/>
              <a:cs typeface="Arial" charset="0"/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10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CF9AF734-A0C0-4BF8-957E-7192F8A8A62A}" type="slidenum">
              <a:rPr lang="he-IL"/>
              <a:pPr>
                <a:defRPr/>
              </a:pPr>
              <a:t>8</a:t>
            </a:fld>
            <a:endParaRPr lang="en-US"/>
          </a:p>
        </p:txBody>
      </p:sp>
      <p:sp>
        <p:nvSpPr>
          <p:cNvPr id="15370" name="Rectangle 9"/>
          <p:cNvSpPr>
            <a:spLocks noChangeArrowheads="1"/>
          </p:cNvSpPr>
          <p:nvPr/>
        </p:nvSpPr>
        <p:spPr bwMode="auto">
          <a:xfrm>
            <a:off x="5486400" y="2743200"/>
            <a:ext cx="3352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rtl="1"/>
            <a:r>
              <a:rPr lang="he-IL" b="1">
                <a:solidFill>
                  <a:schemeClr val="bg1"/>
                </a:solidFill>
              </a:rPr>
              <a:t>כאשר ארעה חריגה, רצף הפקודות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 ב- </a:t>
            </a:r>
            <a:r>
              <a:rPr lang="en-US" b="1">
                <a:solidFill>
                  <a:schemeClr val="bg1"/>
                </a:solidFill>
              </a:rPr>
              <a:t>try</a:t>
            </a:r>
            <a:r>
              <a:rPr lang="he-IL" b="1">
                <a:solidFill>
                  <a:schemeClr val="bg1"/>
                </a:solidFill>
              </a:rPr>
              <a:t> נפסק ומתחילות להתבצע </a:t>
            </a:r>
          </a:p>
          <a:p>
            <a:pPr algn="ctr" rtl="1"/>
            <a:r>
              <a:rPr lang="he-IL" b="1">
                <a:solidFill>
                  <a:schemeClr val="bg1"/>
                </a:solidFill>
              </a:rPr>
              <a:t>הפקודות שב- </a:t>
            </a:r>
            <a:r>
              <a:rPr lang="en-US" b="1">
                <a:solidFill>
                  <a:schemeClr val="bg1"/>
                </a:solidFill>
              </a:rPr>
              <a:t>catch</a:t>
            </a:r>
            <a:r>
              <a:rPr lang="he-IL" b="1">
                <a:solidFill>
                  <a:schemeClr val="bg1"/>
                </a:solidFill>
              </a:rPr>
              <a:t> המתאים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5181600"/>
            <a:ext cx="3503613" cy="9271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639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0" y="4170363"/>
            <a:ext cx="3505200" cy="9477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1639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1219200"/>
            <a:ext cx="3533775" cy="90646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4" name="Rectangular Callout 13"/>
          <p:cNvSpPr/>
          <p:nvPr/>
        </p:nvSpPr>
        <p:spPr>
          <a:xfrm>
            <a:off x="381000" y="5715000"/>
            <a:ext cx="3429000" cy="685800"/>
          </a:xfrm>
          <a:prstGeom prst="wedgeRectCallout">
            <a:avLst>
              <a:gd name="adj1" fmla="val -44714"/>
              <a:gd name="adj2" fmla="val -1225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>
              <a:defRPr/>
            </a:pPr>
            <a:r>
              <a:rPr lang="he-IL" b="1" dirty="0">
                <a:latin typeface="Arial" pitchFamily="34" charset="0"/>
                <a:cs typeface="Arial" pitchFamily="34" charset="0"/>
              </a:rPr>
              <a:t>במידה והיה קוד נוסף לאחר בלוקי ה-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catch</a:t>
            </a:r>
            <a:r>
              <a:rPr lang="he-IL" b="1" dirty="0">
                <a:latin typeface="Arial" pitchFamily="34" charset="0"/>
                <a:cs typeface="Arial" pitchFamily="34" charset="0"/>
              </a:rPr>
              <a:t>, הוא היה מבוצע בהמשך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0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rtl="0"/>
            <a:r>
              <a:rPr lang="he-IL" smtClean="0">
                <a:latin typeface="Arial" charset="0"/>
                <a:cs typeface="Arial" charset="0"/>
              </a:rPr>
              <a:t>דוגמא לטיפול בחריגה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A1D01D-2FDA-475D-A6B1-E918CD4AF667}" type="slidenum">
              <a:rPr lang="he-IL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412875"/>
            <a:ext cx="7010400" cy="5216525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228600"/>
            <a:ext cx="3514725" cy="26400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09600" y="2514600"/>
            <a:ext cx="31242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8" name="Rectangle 7"/>
          <p:cNvSpPr/>
          <p:nvPr/>
        </p:nvSpPr>
        <p:spPr>
          <a:xfrm>
            <a:off x="609600" y="2895600"/>
            <a:ext cx="2514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1524000" y="4876800"/>
            <a:ext cx="21336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13979</TotalTime>
  <Words>1166</Words>
  <Application>Microsoft Office PowerPoint</Application>
  <PresentationFormat>‫הצגה על המסך (4:3)</PresentationFormat>
  <Paragraphs>176</Paragraphs>
  <Slides>34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34</vt:i4>
      </vt:variant>
    </vt:vector>
  </HeadingPairs>
  <TitlesOfParts>
    <vt:vector size="41" baseType="lpstr">
      <vt:lpstr>Aharoni</vt:lpstr>
      <vt:lpstr>Arial</vt:lpstr>
      <vt:lpstr>Calibri</vt:lpstr>
      <vt:lpstr>Franklin Gothic Book</vt:lpstr>
      <vt:lpstr>Perpetua</vt:lpstr>
      <vt:lpstr>Wingdings 2</vt:lpstr>
      <vt:lpstr>Equity</vt:lpstr>
      <vt:lpstr>תכנות מכוון עצמים בשפת JAVA</vt:lpstr>
      <vt:lpstr>ביחידה זו נלמד:</vt:lpstr>
      <vt:lpstr>טיפול בחריגות</vt:lpstr>
      <vt:lpstr>דוגמא: חלוקת 2 מספרים (עד היום הנחנו שהקלט תקין, אחרת...)</vt:lpstr>
      <vt:lpstr>עד היום טיפלנו כך..</vt:lpstr>
      <vt:lpstr>טיפול בחריגות - המנגנון</vt:lpstr>
      <vt:lpstr>דוגמא: חלוקת 2 מספרים</vt:lpstr>
      <vt:lpstr>דוגמא: חלוקת 2 מספרים (הפלט)</vt:lpstr>
      <vt:lpstr>דוגמא לטיפול בחריגה</vt:lpstr>
      <vt:lpstr>סוגי exception מוכרים</vt:lpstr>
      <vt:lpstr>תפיסת Exception במקום תפיסת כל סוג בנפרד</vt:lpstr>
      <vt:lpstr>תפיסת Exception כללי - דוגמא</vt:lpstr>
      <vt:lpstr>היררכית החריגות</vt:lpstr>
      <vt:lpstr>גלגול חריגות</vt:lpstr>
      <vt:lpstr>גלגול חריגות (2)</vt:lpstr>
      <vt:lpstr>הצהרה על זריקת חריגה</vt:lpstr>
      <vt:lpstr>מי מטפל בחריגה</vt:lpstr>
      <vt:lpstr>זריקת exception עם הודעה המותאמת-אישית</vt:lpstr>
      <vt:lpstr>מצגת של PowerPoint</vt:lpstr>
      <vt:lpstr>ה- main</vt:lpstr>
      <vt:lpstr>דוגמא לתוכנית מורכבת</vt:lpstr>
      <vt:lpstr>דוגמא נוספת: אפיית עוגה (ללא חריגות)</vt:lpstr>
      <vt:lpstr>אפיית עוגה</vt:lpstr>
      <vt:lpstr>כעת השיטות יזרקו חריגות</vt:lpstr>
      <vt:lpstr>כעת ה- main יתעסק בלוגיקה ובשגיאות בנפרד..</vt:lpstr>
      <vt:lpstr>מחלקות חריגות מותאמות לעולם הבעיה</vt:lpstr>
      <vt:lpstr>מחלקות חריגות מותאמות לעולם הבעיה</vt:lpstr>
      <vt:lpstr>מחלקות חריגות מותאמות לעולם הבעיה</vt:lpstr>
      <vt:lpstr>זהירות!</vt:lpstr>
      <vt:lpstr>בלוק finally</vt:lpstr>
      <vt:lpstr>בלוק finally - דוגמא</vt:lpstr>
      <vt:lpstr>בלוק finally – דוגמא עם return</vt:lpstr>
      <vt:lpstr>ביחידה זו למדנו:</vt:lpstr>
      <vt:lpstr>תרגול</vt:lpstr>
    </vt:vector>
  </TitlesOfParts>
  <Company>Keren Kalif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04- exceptions</dc:title>
  <dc:creator>Keren Kalif</dc:creator>
  <cp:lastModifiedBy>user</cp:lastModifiedBy>
  <cp:revision>354</cp:revision>
  <dcterms:created xsi:type="dcterms:W3CDTF">2008-09-23T13:40:33Z</dcterms:created>
  <dcterms:modified xsi:type="dcterms:W3CDTF">2017-04-03T14:25:33Z</dcterms:modified>
</cp:coreProperties>
</file>