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75"/>
  </p:handoutMasterIdLst>
  <p:sldIdLst>
    <p:sldId id="256" r:id="rId2"/>
    <p:sldId id="262" r:id="rId3"/>
    <p:sldId id="263" r:id="rId4"/>
    <p:sldId id="281" r:id="rId5"/>
    <p:sldId id="260" r:id="rId6"/>
    <p:sldId id="282" r:id="rId7"/>
    <p:sldId id="285" r:id="rId8"/>
    <p:sldId id="291" r:id="rId9"/>
    <p:sldId id="283" r:id="rId10"/>
    <p:sldId id="284" r:id="rId11"/>
    <p:sldId id="365" r:id="rId12"/>
    <p:sldId id="364" r:id="rId13"/>
    <p:sldId id="280" r:id="rId14"/>
    <p:sldId id="286" r:id="rId15"/>
    <p:sldId id="288" r:id="rId16"/>
    <p:sldId id="289" r:id="rId17"/>
    <p:sldId id="290" r:id="rId18"/>
    <p:sldId id="287" r:id="rId19"/>
    <p:sldId id="296" r:id="rId20"/>
    <p:sldId id="299" r:id="rId21"/>
    <p:sldId id="293" r:id="rId22"/>
    <p:sldId id="295" r:id="rId23"/>
    <p:sldId id="298" r:id="rId24"/>
    <p:sldId id="310" r:id="rId25"/>
    <p:sldId id="311" r:id="rId26"/>
    <p:sldId id="312" r:id="rId27"/>
    <p:sldId id="356" r:id="rId28"/>
    <p:sldId id="313" r:id="rId29"/>
    <p:sldId id="314" r:id="rId30"/>
    <p:sldId id="309" r:id="rId31"/>
    <p:sldId id="315" r:id="rId32"/>
    <p:sldId id="316" r:id="rId33"/>
    <p:sldId id="360" r:id="rId34"/>
    <p:sldId id="361" r:id="rId35"/>
    <p:sldId id="301" r:id="rId36"/>
    <p:sldId id="320" r:id="rId37"/>
    <p:sldId id="366" r:id="rId38"/>
    <p:sldId id="367" r:id="rId39"/>
    <p:sldId id="357" r:id="rId40"/>
    <p:sldId id="297" r:id="rId41"/>
    <p:sldId id="358" r:id="rId42"/>
    <p:sldId id="318" r:id="rId43"/>
    <p:sldId id="319" r:id="rId44"/>
    <p:sldId id="321" r:id="rId45"/>
    <p:sldId id="322" r:id="rId46"/>
    <p:sldId id="323" r:id="rId47"/>
    <p:sldId id="324" r:id="rId48"/>
    <p:sldId id="325" r:id="rId49"/>
    <p:sldId id="326" r:id="rId50"/>
    <p:sldId id="328" r:id="rId51"/>
    <p:sldId id="329" r:id="rId52"/>
    <p:sldId id="327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45" r:id="rId63"/>
    <p:sldId id="348" r:id="rId64"/>
    <p:sldId id="346" r:id="rId65"/>
    <p:sldId id="347" r:id="rId66"/>
    <p:sldId id="363" r:id="rId67"/>
    <p:sldId id="339" r:id="rId68"/>
    <p:sldId id="340" r:id="rId69"/>
    <p:sldId id="359" r:id="rId70"/>
    <p:sldId id="341" r:id="rId71"/>
    <p:sldId id="342" r:id="rId72"/>
    <p:sldId id="354" r:id="rId73"/>
    <p:sldId id="292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6" autoAdjust="0"/>
    <p:restoredTop sz="94660"/>
  </p:normalViewPr>
  <p:slideViewPr>
    <p:cSldViewPr>
      <p:cViewPr varScale="1">
        <p:scale>
          <a:sx n="63" d="100"/>
          <a:sy n="63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608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323B3-E0F8-4E6A-A567-490445985722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8EEE8-9C19-45B9-99B7-1E29F5CC7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52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 rtl="1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 rtl="1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7812088" y="0"/>
            <a:ext cx="1368425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04163-E559-4D43-8A6A-923B45A267E0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68F3-709F-42E2-A288-D6F36B017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E03BE-AAC6-4E89-9D7E-6F8EEC4F1C62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0E898-DDB7-400E-8BC8-53822148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2-ADE4-4229-8F3F-D5EB8C879076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515F1-0A23-4CD0-B4AA-050401336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1B01391-2849-4C7F-9307-CF433ADE6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133D44-3D74-4663-A658-AFF34F9C28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7798B7-0893-434C-8504-257C90AA09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BF70CC-A4A9-4D77-883B-347BED576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D7FCBA-D3E4-4E66-ABC7-E3FC7B019F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D73604-3F33-4F57-A0CB-D15A30E6D6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A2EF00-12DD-4B6E-8C26-1014F1AC0A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79388" y="1889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37FEA8-D5EC-42E9-B542-FFDB98950E3A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539750" y="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9D9949-24FF-469D-98F6-F0CA856EC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ADF23A-54AC-4078-AB98-A18D1876D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204CDCB-9561-4D53-88CD-97490093C2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CEC5E94-9958-4D3A-88E2-2BE7D3B26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EEED8C-193E-44C9-BAC0-E4CBC98FC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888A98-AF5D-4C34-B2B3-7F841529D2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7FA0E4-2B8D-452E-B1CB-3D97F467C2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F13B7A-7F4C-4F7E-8BA3-1CFEE9D079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29055C-7412-48EF-88BD-D2BB2686C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185958-5387-4D61-993E-E8D55259E9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 bu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B43B503-42E3-496A-AAB3-F62006E29CC8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308850" y="635635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4D5858-3D22-46CD-B928-785E61499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B05D2-E0F5-4755-82D3-CA018DD65384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7AD20-3413-49F6-9B7F-357C09D9E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4135D-338F-49F4-A73A-542C8F402533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575F4-BA01-43C0-91E3-FEF5E26A8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4028-581B-4C20-9A3B-DA6F80ADB6F2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2C6C5-CA3A-4E38-8615-505F9800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972A7-2E06-4DE7-A177-14E85023C30E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53821-B57D-443F-A38D-56DD95510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8900-9814-433A-AAEB-E1E9B8452001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28BA-A99D-43BE-AD6C-DAC26271B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A28BD-3336-4988-9164-8DFB49691642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C80FE-6228-4F09-BE4D-A4D73814E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E8168F-D490-4EE4-8244-9944A9E841B4}" type="datetimeFigureOut">
              <a:rPr lang="en-US"/>
              <a:pPr>
                <a:defRPr/>
              </a:pPr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AF9662B-7468-4D37-91EF-363E62277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63" r:id="rId5"/>
    <p:sldLayoutId id="2147484264" r:id="rId6"/>
    <p:sldLayoutId id="2147484265" r:id="rId7"/>
    <p:sldLayoutId id="2147484266" r:id="rId8"/>
    <p:sldLayoutId id="2147484273" r:id="rId9"/>
    <p:sldLayoutId id="2147484274" r:id="rId10"/>
    <p:sldLayoutId id="2147484267" r:id="rId11"/>
    <p:sldLayoutId id="2147484268" r:id="rId12"/>
    <p:sldLayoutId id="2147484275" r:id="rId13"/>
    <p:sldLayoutId id="2147484276" r:id="rId14"/>
    <p:sldLayoutId id="2147484277" r:id="rId15"/>
    <p:sldLayoutId id="2147484278" r:id="rId16"/>
    <p:sldLayoutId id="2147484279" r:id="rId17"/>
    <p:sldLayoutId id="2147484280" r:id="rId18"/>
    <p:sldLayoutId id="2147484281" r:id="rId19"/>
    <p:sldLayoutId id="2147484282" r:id="rId20"/>
    <p:sldLayoutId id="2147484283" r:id="rId21"/>
    <p:sldLayoutId id="2147484284" r:id="rId22"/>
    <p:sldLayoutId id="2147484285" r:id="rId23"/>
    <p:sldLayoutId id="2147484286" r:id="rId24"/>
    <p:sldLayoutId id="2147484287" r:id="rId25"/>
    <p:sldLayoutId id="2147484288" r:id="rId26"/>
    <p:sldLayoutId id="2147484289" r:id="rId27"/>
    <p:sldLayoutId id="2147484290" r:id="rId28"/>
    <p:sldLayoutId id="2147484291" r:id="rId29"/>
    <p:sldLayoutId id="2147484292" r:id="rId3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india.net/java/thread/life-cycle-of-threads.s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ning_philosophers_problem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קרן כליף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Threads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8913"/>
            <a:ext cx="5565775" cy="26130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852738"/>
            <a:ext cx="5551488" cy="383698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16238" y="188913"/>
            <a:ext cx="2232025" cy="2873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1550" y="692150"/>
            <a:ext cx="2305050" cy="433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03350" y="3789363"/>
            <a:ext cx="3240088" cy="5032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80063" y="3789363"/>
            <a:ext cx="3313112" cy="863600"/>
          </a:xfrm>
          <a:prstGeom prst="wedgeRectCallout">
            <a:avLst>
              <a:gd name="adj1" fmla="val -78340"/>
              <a:gd name="adj2" fmla="val -48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נייצר משתנה מטיפוס </a:t>
            </a:r>
            <a:r>
              <a:rPr lang="en-US" b="1" dirty="0" err="1"/>
              <a:t>Runnable</a:t>
            </a:r>
            <a:r>
              <a:rPr lang="he-IL" b="1" dirty="0"/>
              <a:t> ונייצר </a:t>
            </a:r>
            <a:r>
              <a:rPr lang="en-US" b="1" dirty="0"/>
              <a:t>Thread</a:t>
            </a:r>
            <a:r>
              <a:rPr lang="he-IL" b="1" dirty="0"/>
              <a:t> המקבל כפרמטר משתנה מטיפוס הממשק</a:t>
            </a:r>
            <a:endParaRPr lang="en-US" b="1" dirty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1700213"/>
            <a:ext cx="4143375" cy="16113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אובייקט אנונימי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136904" cy="57185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75656" y="1844824"/>
            <a:ext cx="5256584" cy="259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4128" y="2132856"/>
            <a:ext cx="3168650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יצירת אובייקט זמני מטיפוס</a:t>
            </a:r>
            <a:r>
              <a:rPr lang="en-US" b="1" dirty="0"/>
              <a:t> </a:t>
            </a:r>
            <a:r>
              <a:rPr lang="he-IL" b="1" dirty="0"/>
              <a:t> </a:t>
            </a:r>
            <a:r>
              <a:rPr lang="en-US" b="1" dirty="0" err="1"/>
              <a:t>Runnable</a:t>
            </a:r>
            <a:r>
              <a:rPr lang="he-IL" b="1" dirty="0"/>
              <a:t> ומימוש השיטה</a:t>
            </a:r>
            <a:r>
              <a:rPr lang="en-US" b="1" dirty="0"/>
              <a:t> </a:t>
            </a:r>
            <a:r>
              <a:rPr lang="he-IL" b="1" dirty="0"/>
              <a:t> </a:t>
            </a:r>
            <a:r>
              <a:rPr lang="en-US" b="1" dirty="0"/>
              <a:t>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710999" cy="5760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909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אובייקט אנונימי המשתמש במשתנה חיצוני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056" y="5733256"/>
            <a:ext cx="3816722" cy="78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על מנת לגשת למשתנה מחוץ לאובייקט האנונימי, יש להגדירו כ- </a:t>
            </a:r>
            <a:r>
              <a:rPr lang="en-US" b="1" dirty="0" smtClean="0"/>
              <a:t>final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31640" y="2420888"/>
            <a:ext cx="79208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160" y="3933056"/>
            <a:ext cx="79208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מיפוי הזיכרון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מריצים תוכנית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למעשה ישנו תהליך ראשי (</a:t>
            </a:r>
            <a:r>
              <a:rPr lang="en-US" smtClean="0">
                <a:latin typeface="Arial" charset="0"/>
                <a:cs typeface="Arial" charset="0"/>
              </a:rPr>
              <a:t>process</a:t>
            </a:r>
            <a:r>
              <a:rPr lang="he-IL" smtClean="0">
                <a:latin typeface="Arial" charset="0"/>
                <a:cs typeface="Arial" charset="0"/>
              </a:rPr>
              <a:t>) עם משאבים יחודיים, ובפרט מרחב זיכרון</a:t>
            </a:r>
          </a:p>
          <a:p>
            <a:r>
              <a:rPr lang="he-IL" smtClean="0">
                <a:latin typeface="Arial" charset="0"/>
                <a:cs typeface="Arial" charset="0"/>
              </a:rPr>
              <a:t>בתוך התהליך המרכזי יש לפחות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אחד</a:t>
            </a:r>
          </a:p>
          <a:p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גם נקרא </a:t>
            </a:r>
            <a:r>
              <a:rPr lang="en-US" smtClean="0">
                <a:latin typeface="Arial" charset="0"/>
                <a:cs typeface="Arial" charset="0"/>
              </a:rPr>
              <a:t>light-weight process 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כל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 באותו </a:t>
            </a:r>
            <a:r>
              <a:rPr lang="en-US" smtClean="0">
                <a:latin typeface="Arial" charset="0"/>
                <a:cs typeface="Arial" charset="0"/>
              </a:rPr>
              <a:t>process</a:t>
            </a:r>
            <a:r>
              <a:rPr lang="he-IL" smtClean="0">
                <a:latin typeface="Arial" charset="0"/>
                <a:cs typeface="Arial" charset="0"/>
              </a:rPr>
              <a:t> חולקים את המשאבים של ה- </a:t>
            </a:r>
            <a:r>
              <a:rPr lang="en-US" smtClean="0">
                <a:latin typeface="Arial" charset="0"/>
                <a:cs typeface="Arial" charset="0"/>
              </a:rPr>
              <a:t>process</a:t>
            </a:r>
            <a:r>
              <a:rPr lang="he-IL" smtClean="0">
                <a:latin typeface="Arial" charset="0"/>
                <a:cs typeface="Arial" charset="0"/>
              </a:rPr>
              <a:t> שממנו נוצרו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כמעט כל </a:t>
            </a:r>
            <a:r>
              <a:rPr lang="en-US" smtClean="0">
                <a:latin typeface="Arial" charset="0"/>
                <a:cs typeface="Arial" charset="0"/>
              </a:rPr>
              <a:t>process</a:t>
            </a:r>
            <a:r>
              <a:rPr lang="he-IL" smtClean="0">
                <a:latin typeface="Arial" charset="0"/>
                <a:cs typeface="Arial" charset="0"/>
              </a:rPr>
              <a:t> מורכב מ-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908050"/>
            <a:ext cx="50895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priority</a:t>
            </a:r>
            <a:r>
              <a:rPr lang="he-IL" smtClean="0">
                <a:latin typeface="Arial" charset="0"/>
                <a:cs typeface="Arial" charset="0"/>
              </a:rPr>
              <a:t> (1)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לכל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יש עדיפות מ- 1 עד 10. ב"מ היא 5. ככל שהעדיפות יותר גבוהה כך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יועדף בעת ההרצה.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24063"/>
            <a:ext cx="8577262" cy="33496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5438775"/>
            <a:ext cx="3816350" cy="11588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779912" y="2636838"/>
            <a:ext cx="2376413" cy="576262"/>
          </a:xfrm>
          <a:prstGeom prst="wedgeRectCallout">
            <a:avLst>
              <a:gd name="adj1" fmla="val -94276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ערך ב"מ. כלומר </a:t>
            </a:r>
            <a:r>
              <a:rPr lang="he-IL" b="1" dirty="0" smtClean="0"/>
              <a:t>פקודה זו </a:t>
            </a:r>
            <a:r>
              <a:rPr lang="he-IL" b="1" dirty="0"/>
              <a:t>כרגע מיותרת.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948488" y="2565400"/>
            <a:ext cx="1792287" cy="576263"/>
          </a:xfrm>
          <a:prstGeom prst="wedgeRectCallout">
            <a:avLst>
              <a:gd name="adj1" fmla="val -105379"/>
              <a:gd name="adj2" fmla="val 67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העדיפות של ה- </a:t>
            </a:r>
            <a:r>
              <a:rPr lang="en-US" b="1" dirty="0"/>
              <a:t>thread</a:t>
            </a:r>
            <a:r>
              <a:rPr lang="he-IL" b="1" dirty="0"/>
              <a:t> המרכזי 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948488" y="3644900"/>
            <a:ext cx="1792287" cy="576263"/>
          </a:xfrm>
          <a:prstGeom prst="wedgeRectCallout">
            <a:avLst>
              <a:gd name="adj1" fmla="val -80243"/>
              <a:gd name="adj2" fmla="val -53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העדיפות של ה- </a:t>
            </a:r>
            <a:r>
              <a:rPr lang="en-US" b="1" dirty="0"/>
              <a:t>thread</a:t>
            </a:r>
            <a:r>
              <a:rPr lang="he-IL" b="1" dirty="0"/>
              <a:t> שיצרתי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067175" y="5876925"/>
            <a:ext cx="3529013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בגלל שלשני ה- </a:t>
            </a:r>
            <a:r>
              <a:rPr lang="en-US" b="1" dirty="0"/>
              <a:t>thread</a:t>
            </a:r>
            <a:r>
              <a:rPr lang="he-IL" b="1" dirty="0"/>
              <a:t>'ים עדיפות זהה, ניתן לראות שהם רצו במקביל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04813"/>
            <a:ext cx="8609012" cy="33845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924300" y="1125538"/>
            <a:ext cx="2303463" cy="358775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מתן ערך עדיפות נמוך</a:t>
            </a:r>
            <a:endParaRPr lang="en-US" b="1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860800"/>
            <a:ext cx="7277100" cy="26066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9941" name="Title 1"/>
          <p:cNvSpPr>
            <a:spLocks noGrp="1"/>
          </p:cNvSpPr>
          <p:nvPr>
            <p:ph type="title"/>
          </p:nvPr>
        </p:nvSpPr>
        <p:spPr>
          <a:xfrm>
            <a:off x="6156325" y="274638"/>
            <a:ext cx="2736850" cy="706437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priority</a:t>
            </a:r>
            <a:r>
              <a:rPr lang="he-IL" smtClean="0">
                <a:latin typeface="Arial" charset="0"/>
                <a:cs typeface="Arial" charset="0"/>
              </a:rPr>
              <a:t>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9338" y="3429000"/>
            <a:ext cx="3529012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שהגלל של- </a:t>
            </a:r>
            <a:r>
              <a:rPr lang="en-US" b="1" dirty="0"/>
              <a:t>thread</a:t>
            </a:r>
            <a:r>
              <a:rPr lang="he-IL" b="1" dirty="0"/>
              <a:t> יש עדיפות נמוכה הוא רץ אחרי ה- </a:t>
            </a:r>
            <a:r>
              <a:rPr lang="en-US" b="1" dirty="0"/>
              <a:t>thread</a:t>
            </a:r>
            <a:r>
              <a:rPr lang="he-IL" b="1" dirty="0"/>
              <a:t> המרכזי.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052513"/>
            <a:ext cx="8650287" cy="33845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581525"/>
            <a:ext cx="7242175" cy="17986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067175" y="1773238"/>
            <a:ext cx="2305050" cy="360362"/>
          </a:xfrm>
          <a:prstGeom prst="wedgeRectCallout">
            <a:avLst>
              <a:gd name="adj1" fmla="val -96645"/>
              <a:gd name="adj2" fmla="val 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מתן ערך עדיפות גבוה</a:t>
            </a:r>
            <a:endParaRPr lang="en-US" b="1" dirty="0"/>
          </a:p>
        </p:txBody>
      </p:sp>
      <p:sp>
        <p:nvSpPr>
          <p:cNvPr id="40965" name="Title 1"/>
          <p:cNvSpPr>
            <a:spLocks noGrp="1"/>
          </p:cNvSpPr>
          <p:nvPr>
            <p:ph type="title"/>
          </p:nvPr>
        </p:nvSpPr>
        <p:spPr>
          <a:xfrm>
            <a:off x="6156325" y="274638"/>
            <a:ext cx="2736850" cy="706437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priority</a:t>
            </a:r>
            <a:r>
              <a:rPr lang="he-IL" smtClean="0">
                <a:latin typeface="Arial" charset="0"/>
                <a:cs typeface="Arial" charset="0"/>
              </a:rPr>
              <a:t> (3)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7900" y="4221163"/>
            <a:ext cx="352901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שהגלל של- </a:t>
            </a:r>
            <a:r>
              <a:rPr lang="en-US" b="1" dirty="0"/>
              <a:t>thread</a:t>
            </a:r>
            <a:r>
              <a:rPr lang="he-IL" b="1" dirty="0"/>
              <a:t> יש עדיפות גבוהה, כאשר הוא נכנס לפעולה הוא רץ יותר זמן.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מידע על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81075"/>
            <a:ext cx="8569325" cy="372586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797425"/>
            <a:ext cx="4473575" cy="18161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4284663" y="5084763"/>
            <a:ext cx="1800225" cy="360362"/>
          </a:xfrm>
          <a:prstGeom prst="wedgeRectCallout">
            <a:avLst>
              <a:gd name="adj1" fmla="val -95129"/>
              <a:gd name="adj2" fmla="val 9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שם ה- </a:t>
            </a:r>
            <a:r>
              <a:rPr lang="en-US" b="1" dirty="0"/>
              <a:t>process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195513" y="5084763"/>
            <a:ext cx="1719262" cy="360362"/>
          </a:xfrm>
          <a:prstGeom prst="wedgeRectCallout">
            <a:avLst>
              <a:gd name="adj1" fmla="val -34324"/>
              <a:gd name="adj2" fmla="val 9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שם ה- </a:t>
            </a:r>
            <a:r>
              <a:rPr lang="en-US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995738" y="4724400"/>
            <a:ext cx="936625" cy="360363"/>
          </a:xfrm>
          <a:prstGeom prst="wedgeRectCallout">
            <a:avLst>
              <a:gd name="adj1" fmla="val -153505"/>
              <a:gd name="adj2" fmla="val 187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עדיפות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4500563" y="5661025"/>
            <a:ext cx="2016125" cy="360363"/>
          </a:xfrm>
          <a:prstGeom prst="wedgeRectCallout">
            <a:avLst>
              <a:gd name="adj1" fmla="val -95129"/>
              <a:gd name="adj2" fmla="val 9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שם ב"מ ל- </a:t>
            </a:r>
            <a:r>
              <a:rPr lang="en-US" b="1" dirty="0"/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25538"/>
            <a:ext cx="5208587" cy="29718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כך לא נעצור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221163"/>
            <a:ext cx="8004175" cy="23034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6237288"/>
            <a:ext cx="4364037" cy="4222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58888" y="5589588"/>
            <a:ext cx="1225550" cy="2873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4525" y="4365625"/>
            <a:ext cx="30956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בצורה זו הורגים את ה- </a:t>
            </a:r>
            <a:r>
              <a:rPr lang="en-US" b="1" dirty="0"/>
              <a:t>thread</a:t>
            </a:r>
            <a:r>
              <a:rPr lang="he-IL" b="1" dirty="0"/>
              <a:t> אפילו אם לא סיים את פעולתו...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ביחידה זו נלמד: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5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הגבלת כמות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323528" y="5079856"/>
          <a:ext cx="2664296" cy="1483216"/>
        </p:xfrm>
        <a:graphic>
          <a:graphicData uri="http://schemas.openxmlformats.org/presentationml/2006/ole">
            <p:oleObj spid="_x0000_s27670" name="Packager Shell Object" showAsIcon="1" r:id="rId3" imgW="123228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509120"/>
            <a:ext cx="7001033" cy="2170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88640"/>
            <a:ext cx="4896543" cy="436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4036" name="Title 1"/>
          <p:cNvSpPr>
            <a:spLocks noGrp="1"/>
          </p:cNvSpPr>
          <p:nvPr>
            <p:ph type="title"/>
          </p:nvPr>
        </p:nvSpPr>
        <p:spPr>
          <a:xfrm>
            <a:off x="179388" y="561975"/>
            <a:ext cx="8713787" cy="706438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כך כן נעצור את</a:t>
            </a:r>
            <a:r>
              <a:rPr lang="en-US" smtClean="0">
                <a:latin typeface="Arial" charset="0"/>
                <a:cs typeface="Arial" charset="0"/>
              </a:rPr>
              <a:t/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303" y="404788"/>
            <a:ext cx="3383657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931" y="836513"/>
            <a:ext cx="2663949" cy="5762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9632" y="2276873"/>
            <a:ext cx="1944216" cy="2160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5616" y="5733256"/>
            <a:ext cx="1872208" cy="3595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700808"/>
            <a:ext cx="4157566" cy="28803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מצבים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509713"/>
            <a:ext cx="59769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0825" y="6092825"/>
            <a:ext cx="864235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/>
              <a:t>התרשים נלקח מ: </a:t>
            </a:r>
          </a:p>
          <a:p>
            <a:pPr algn="ctr">
              <a:defRPr/>
            </a:pPr>
            <a:r>
              <a:rPr lang="en-US" dirty="0">
                <a:hlinkClick r:id="rId3"/>
              </a:rPr>
              <a:t>http://www.roseindia.net/java/thread/life-cycle-of-threads.shtml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79388" y="2349500"/>
            <a:ext cx="1871662" cy="574675"/>
          </a:xfrm>
          <a:prstGeom prst="wedgeRectCallout">
            <a:avLst>
              <a:gd name="adj1" fmla="val 63727"/>
              <a:gd name="adj2" fmla="val 30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יצירת משתנה מטיפוס </a:t>
            </a:r>
            <a:r>
              <a:rPr lang="en-US" b="1" dirty="0"/>
              <a:t>thread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79388" y="3500438"/>
            <a:ext cx="1871662" cy="1081087"/>
          </a:xfrm>
          <a:prstGeom prst="wedgeRectCallout">
            <a:avLst>
              <a:gd name="adj1" fmla="val 63727"/>
              <a:gd name="adj2" fmla="val -12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הפעלת השיטה </a:t>
            </a:r>
            <a:r>
              <a:rPr lang="en-US" b="1" dirty="0"/>
              <a:t>start</a:t>
            </a:r>
            <a:r>
              <a:rPr lang="he-IL" b="1" dirty="0"/>
              <a:t> מעבירה את ה- </a:t>
            </a:r>
            <a:r>
              <a:rPr lang="en-US" b="1" dirty="0"/>
              <a:t>thread</a:t>
            </a:r>
            <a:r>
              <a:rPr lang="he-IL" b="1" dirty="0"/>
              <a:t> למצב המוכן לפעולה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5724525" y="2565400"/>
            <a:ext cx="2808288" cy="647700"/>
          </a:xfrm>
          <a:prstGeom prst="wedgeRectCallout">
            <a:avLst>
              <a:gd name="adj1" fmla="val -70926"/>
              <a:gd name="adj2" fmla="val 11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מערכת ההפעלה קובעת מתי ה- </a:t>
            </a:r>
            <a:r>
              <a:rPr lang="en-US" b="1" dirty="0"/>
              <a:t>thread</a:t>
            </a:r>
            <a:r>
              <a:rPr lang="he-IL" b="1" dirty="0"/>
              <a:t> יקבל זמן ריצה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588125" y="4581525"/>
            <a:ext cx="2079625" cy="647700"/>
          </a:xfrm>
          <a:prstGeom prst="wedgeRectCallout">
            <a:avLst>
              <a:gd name="adj1" fmla="val -36390"/>
              <a:gd name="adj2" fmla="val -106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/>
              <a:t>thread</a:t>
            </a:r>
            <a:r>
              <a:rPr lang="he-IL" b="1" dirty="0"/>
              <a:t> יכול להשהות את פעולתו</a:t>
            </a:r>
            <a:endParaRPr lang="en-US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2411413" y="5157788"/>
            <a:ext cx="1863725" cy="647700"/>
          </a:xfrm>
          <a:prstGeom prst="wedgeRectCallout">
            <a:avLst>
              <a:gd name="adj1" fmla="val 61731"/>
              <a:gd name="adj2" fmla="val -73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/>
              <a:t>thread</a:t>
            </a:r>
            <a:r>
              <a:rPr lang="he-IL" b="1" dirty="0"/>
              <a:t> מסיים את פעולתו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מצבים שונים בהם ה- </a:t>
            </a:r>
            <a:r>
              <a:rPr lang="en-US" sz="3600" smtClean="0">
                <a:latin typeface="Arial" charset="0"/>
                <a:cs typeface="Arial" charset="0"/>
              </a:rPr>
              <a:t>thread</a:t>
            </a:r>
            <a:r>
              <a:rPr lang="he-IL" sz="3600" smtClean="0">
                <a:latin typeface="Arial" charset="0"/>
                <a:cs typeface="Arial" charset="0"/>
              </a:rPr>
              <a:t> אינו </a:t>
            </a:r>
            <a:r>
              <a:rPr lang="en-US" sz="3600" smtClean="0">
                <a:latin typeface="Arial" charset="0"/>
                <a:cs typeface="Arial" charset="0"/>
              </a:rPr>
              <a:t>runnable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059113"/>
            <a:ext cx="8562975" cy="28178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0825" y="6092825"/>
            <a:ext cx="864235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/>
              <a:t>התרשים נלקח מ: </a:t>
            </a:r>
          </a:p>
          <a:p>
            <a:pPr algn="ctr">
              <a:defRPr/>
            </a:pPr>
            <a:r>
              <a:rPr lang="en-US" dirty="0">
                <a:hlinkClick r:id="rId3"/>
              </a:rPr>
              <a:t>http://www.roseindia.net/java/thread/life-cycle-of-threads.shtml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9250" y="1484313"/>
            <a:ext cx="7200900" cy="143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en-US" b="1" dirty="0"/>
              <a:t>Sleeping</a:t>
            </a:r>
            <a:r>
              <a:rPr lang="he-IL" b="1" dirty="0"/>
              <a:t>: מרדים את עצמו לזמן מסויים</a:t>
            </a:r>
          </a:p>
          <a:p>
            <a:pPr algn="r" rtl="1">
              <a:defRPr/>
            </a:pPr>
            <a:r>
              <a:rPr lang="en-US" b="1" dirty="0"/>
              <a:t>Blocked for Join Completion</a:t>
            </a:r>
            <a:r>
              <a:rPr lang="he-IL" b="1" dirty="0"/>
              <a:t>: מחכה ש- </a:t>
            </a:r>
            <a:r>
              <a:rPr lang="en-US" b="1" dirty="0"/>
              <a:t>thread </a:t>
            </a:r>
            <a:r>
              <a:rPr lang="he-IL" b="1" dirty="0"/>
              <a:t> אחר יסתיים</a:t>
            </a:r>
          </a:p>
          <a:p>
            <a:pPr algn="r" rtl="1">
              <a:defRPr/>
            </a:pPr>
            <a:r>
              <a:rPr lang="en-US" b="1" dirty="0"/>
              <a:t>Blocked for I/O</a:t>
            </a:r>
            <a:r>
              <a:rPr lang="he-IL" b="1" dirty="0"/>
              <a:t>: מחכה למשאב</a:t>
            </a:r>
          </a:p>
          <a:p>
            <a:pPr algn="r" rtl="1">
              <a:defRPr/>
            </a:pPr>
            <a:r>
              <a:rPr lang="en-US" b="1" dirty="0"/>
              <a:t>Waiting for Notification</a:t>
            </a:r>
            <a:r>
              <a:rPr lang="he-IL" b="1" dirty="0"/>
              <a:t>: מחכה להתרעה מ- </a:t>
            </a:r>
            <a:r>
              <a:rPr lang="en-US" b="1" dirty="0"/>
              <a:t>thread</a:t>
            </a:r>
            <a:r>
              <a:rPr lang="he-IL" b="1" dirty="0"/>
              <a:t> אחר</a:t>
            </a:r>
            <a:endParaRPr lang="en-US" b="1" dirty="0"/>
          </a:p>
          <a:p>
            <a:pPr algn="r" rtl="1">
              <a:defRPr/>
            </a:pPr>
            <a:r>
              <a:rPr lang="en-US" b="1" dirty="0"/>
              <a:t>Blocked for Lock Acquisition</a:t>
            </a:r>
            <a:r>
              <a:rPr lang="he-IL" b="1" dirty="0"/>
              <a:t>: מחכה ש- </a:t>
            </a:r>
            <a:r>
              <a:rPr lang="en-US" b="1" dirty="0"/>
              <a:t>thread</a:t>
            </a:r>
            <a:r>
              <a:rPr lang="he-IL" b="1" dirty="0"/>
              <a:t> אחר ישחרר נעילה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דוגמאות למעבר בין </a:t>
            </a:r>
            <a:r>
              <a:rPr lang="en-US" smtClean="0">
                <a:latin typeface="Arial" charset="0"/>
                <a:cs typeface="Arial" charset="0"/>
              </a:rPr>
              <a:t>sleep/runnable/run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796925"/>
            <a:ext cx="5257800" cy="1949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819400"/>
            <a:ext cx="7277100" cy="392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6263" y="865188"/>
            <a:ext cx="3236912" cy="3643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79613" y="5157788"/>
            <a:ext cx="1223962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292725" y="4868863"/>
            <a:ext cx="3671888" cy="936625"/>
          </a:xfrm>
          <a:prstGeom prst="wedgeRectCallout">
            <a:avLst>
              <a:gd name="adj1" fmla="val -106680"/>
              <a:gd name="adj2" fmla="val -19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כך נגרום לתוכנית "לנוח", ולא בלולאת </a:t>
            </a:r>
            <a:r>
              <a:rPr lang="en-US" b="1" dirty="0"/>
              <a:t>for</a:t>
            </a:r>
            <a:r>
              <a:rPr lang="he-IL" b="1" dirty="0"/>
              <a:t> התופסת את זמן ה- </a:t>
            </a:r>
            <a:r>
              <a:rPr lang="en-US" b="1" dirty="0"/>
              <a:t>CPU</a:t>
            </a:r>
            <a:r>
              <a:rPr lang="he-IL" b="1" dirty="0"/>
              <a:t>. ניתן לראות מעבר לתהליך אחר.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554513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סינכרון תהליכים - הבעיה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205038"/>
            <a:ext cx="7623175" cy="43830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88913"/>
            <a:ext cx="3024188" cy="4162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9388" y="1412875"/>
            <a:ext cx="5545137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ש- </a:t>
            </a:r>
            <a:r>
              <a:rPr lang="en-US" b="1" dirty="0"/>
              <a:t>Thread-1</a:t>
            </a:r>
            <a:r>
              <a:rPr lang="he-IL" b="1" dirty="0"/>
              <a:t> התחיל את פעולתו, והיא כנראה הופסקה באמצע: הערך לפני ההגדלה הינו 2 ואחריה 8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92275" y="2420938"/>
            <a:ext cx="719138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981075"/>
            <a:ext cx="3025775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3284538"/>
            <a:ext cx="3025775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סינכרון תהליכים – הפלט הרצוי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8050"/>
            <a:ext cx="4179888" cy="5689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16463" y="3213100"/>
            <a:ext cx="39592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שריצת השיטה </a:t>
            </a:r>
            <a:r>
              <a:rPr lang="en-US" b="1" dirty="0"/>
              <a:t>run</a:t>
            </a:r>
            <a:r>
              <a:rPr lang="he-IL" b="1" dirty="0"/>
              <a:t> עבור כל אוביקט לא הופסקה באמצע (ערך ה- </a:t>
            </a:r>
            <a:r>
              <a:rPr lang="en-US" b="1" dirty="0"/>
              <a:t>counter</a:t>
            </a:r>
            <a:r>
              <a:rPr lang="he-IL" b="1" dirty="0"/>
              <a:t> לפני ואחרי ההגדלה עוקב)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580063" y="4221163"/>
            <a:ext cx="30956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כדי שרצף הפקודות בשיטה </a:t>
            </a:r>
            <a:r>
              <a:rPr lang="en-US" b="1" dirty="0"/>
              <a:t>run</a:t>
            </a:r>
            <a:r>
              <a:rPr lang="he-IL" b="1" dirty="0"/>
              <a:t> לא יקטעו באמצע, יש להגדיר אותם כקטע קוד קריטי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7575550" cy="55435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1979613" y="274638"/>
            <a:ext cx="6913562" cy="706437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סינכרון תהליכים – הקוד התקין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350" y="2492375"/>
            <a:ext cx="2881313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3350" y="3933825"/>
            <a:ext cx="288925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940425" y="2133600"/>
            <a:ext cx="2879725" cy="576263"/>
          </a:xfrm>
          <a:prstGeom prst="wedgeRectCallout">
            <a:avLst>
              <a:gd name="adj1" fmla="val -107628"/>
              <a:gd name="adj2" fmla="val 21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הגדרת הקוד שבבלוק כקטע קריטי, ולכן לא יקטע באמצע.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5738" y="5661025"/>
            <a:ext cx="4897437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מאחר ולא ניתן לבצע נעילה על אותו אובייקט בו"ז, כל </a:t>
            </a:r>
            <a:r>
              <a:rPr lang="en-US" b="1" dirty="0"/>
              <a:t>thread</a:t>
            </a:r>
            <a:r>
              <a:rPr lang="he-IL" b="1" dirty="0"/>
              <a:t> שיגיע ל- </a:t>
            </a:r>
            <a:r>
              <a:rPr lang="en-US" b="1" dirty="0"/>
              <a:t>run</a:t>
            </a:r>
            <a:r>
              <a:rPr lang="he-IL" b="1" dirty="0"/>
              <a:t> יאלץ לחכות שהקטע הקריטי יסתיים, עד אשר הנעילה תהייה בידיו.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35150" y="1557338"/>
            <a:ext cx="792163" cy="2159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6516688" y="981075"/>
            <a:ext cx="2339975" cy="576263"/>
          </a:xfrm>
          <a:prstGeom prst="wedgeRectCallout">
            <a:avLst>
              <a:gd name="adj1" fmla="val -140661"/>
              <a:gd name="adj2" fmla="val 59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התכונה </a:t>
            </a:r>
            <a:r>
              <a:rPr lang="en-US" b="1" dirty="0" err="1"/>
              <a:t>theMutex</a:t>
            </a:r>
            <a:r>
              <a:rPr lang="he-IL" b="1" dirty="0"/>
              <a:t> משותפת לכל המופעים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55976" y="1052736"/>
            <a:ext cx="4536504" cy="5472608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908720"/>
            <a:ext cx="3978313" cy="5658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12160" y="6165304"/>
            <a:ext cx="2808312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exe1_airport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374957"/>
            <a:ext cx="28448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/>
              <a:t>הנחיות</a:t>
            </a:r>
            <a:r>
              <a:rPr lang="he-IL" dirty="0" smtClean="0"/>
              <a:t>: יש להשתמש </a:t>
            </a:r>
          </a:p>
          <a:p>
            <a:pPr algn="ctr" rtl="1"/>
            <a:r>
              <a:rPr lang="he-IL" dirty="0" smtClean="0"/>
              <a:t>במנגנון של </a:t>
            </a:r>
            <a:r>
              <a:rPr lang="en-US" dirty="0" smtClean="0"/>
              <a:t>synchronized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wait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notify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לעיתים נרצה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ישהה את פעולתו עד 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יבצע פעולה מסויימת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להגדיר ל-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להיכנס למצב </a:t>
            </a:r>
            <a:r>
              <a:rPr lang="en-US" dirty="0" smtClean="0">
                <a:latin typeface="Arial" charset="0"/>
                <a:cs typeface="Arial" charset="0"/>
              </a:rPr>
              <a:t>wait</a:t>
            </a:r>
            <a:r>
              <a:rPr lang="he-IL" dirty="0" smtClean="0">
                <a:latin typeface="Arial" charset="0"/>
                <a:cs typeface="Arial" charset="0"/>
              </a:rPr>
              <a:t> שיופסק לאחר ש-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 ישלח את ההודעה </a:t>
            </a:r>
            <a:r>
              <a:rPr lang="en-US" dirty="0" smtClean="0">
                <a:latin typeface="Arial" charset="0"/>
                <a:cs typeface="Arial" charset="0"/>
              </a:rPr>
              <a:t>notify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שימושי לצורך סינכרון בין תהליכים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מכינה עוגה וחסר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להשהות את תהליך ההכנה עד אשר יביאו לי קמח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אני ארצה שיודיעו לי כשהקמח הגיע כדי שאוכל להמשיך לעבוד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המחלקות (1)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2924175"/>
            <a:ext cx="8485188" cy="36004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4716463" y="1557338"/>
            <a:ext cx="3995737" cy="1150937"/>
          </a:xfrm>
          <a:prstGeom prst="wedgeRectCallout">
            <a:avLst>
              <a:gd name="adj1" fmla="val -84990"/>
              <a:gd name="adj2" fmla="val 21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פקודת  </a:t>
            </a:r>
            <a:r>
              <a:rPr lang="en-US" b="1" dirty="0"/>
              <a:t>wait</a:t>
            </a:r>
            <a:r>
              <a:rPr lang="he-IL" b="1" dirty="0"/>
              <a:t> תמיד תהייה עטופת בבלוק </a:t>
            </a:r>
            <a:r>
              <a:rPr lang="en-US" b="1" dirty="0"/>
              <a:t>synchronized</a:t>
            </a:r>
            <a:r>
              <a:rPr lang="he-IL" b="1" dirty="0"/>
              <a:t> עם </a:t>
            </a:r>
            <a:r>
              <a:rPr lang="he-IL" b="1" dirty="0" smtClean="0"/>
              <a:t>האובייקט שמחכה.</a:t>
            </a:r>
            <a:endParaRPr lang="he-IL" b="1" dirty="0"/>
          </a:p>
          <a:p>
            <a:pPr algn="ctr" rtl="1">
              <a:defRPr/>
            </a:pPr>
            <a:r>
              <a:rPr lang="he-IL" b="1" dirty="0"/>
              <a:t>הפעלת השיטה </a:t>
            </a:r>
            <a:r>
              <a:rPr lang="en-US" b="1" dirty="0"/>
              <a:t>notify</a:t>
            </a:r>
            <a:r>
              <a:rPr lang="he-IL" b="1" dirty="0"/>
              <a:t> על אובייקט זה תסיים את פעולת ה- </a:t>
            </a:r>
            <a:r>
              <a:rPr lang="en-US" b="1" dirty="0"/>
              <a:t>wait</a:t>
            </a:r>
            <a:r>
              <a:rPr lang="he-IL" b="1" dirty="0"/>
              <a:t>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08175" y="4221163"/>
            <a:ext cx="2735263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תהליכים (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עד היום כל התוכניות שלנו רצו בתהליך אחד, כלומר, התוכנית לא הסתיימה עד אשר ה-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r>
              <a:rPr lang="he-IL" dirty="0" smtClean="0">
                <a:latin typeface="Arial" charset="0"/>
                <a:cs typeface="Arial" charset="0"/>
              </a:rPr>
              <a:t> סיים לרוץ, והפעולות בוצעו אחת אחרי-השניה, באופן סינכרוני.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ביחידה זו נראה כיצד ניתן להריץ כמה פעולות בו-זמנית.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– אובייקט אשר מבצע פעולה באופן אסינכרוני.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בעזרת מנגנון זה התוכנית הראשית (</a:t>
            </a:r>
            <a:r>
              <a:rPr lang="en-US" dirty="0" smtClean="0">
                <a:latin typeface="Arial" charset="0"/>
                <a:cs typeface="Arial" charset="0"/>
              </a:rPr>
              <a:t>process</a:t>
            </a:r>
            <a:r>
              <a:rPr lang="he-IL" dirty="0" smtClean="0">
                <a:latin typeface="Arial" charset="0"/>
                <a:cs typeface="Arial" charset="0"/>
              </a:rPr>
              <a:t>) תוכל להריץ כמה פעולות (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) במקביל: למשל גם שעון מתחלף, גם הורדת קובץ וגם אינטראקציה עם המשתמש.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המחלקות (2)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5761037" cy="55705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580063" y="1341438"/>
            <a:ext cx="3203575" cy="647700"/>
          </a:xfrm>
          <a:prstGeom prst="wedgeRectCallout">
            <a:avLst>
              <a:gd name="adj1" fmla="val -107567"/>
              <a:gd name="adj2" fmla="val 1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מחזיקה כפרמטר את האובייקט שצריך "להעיר" מ- </a:t>
            </a:r>
            <a:r>
              <a:rPr lang="en-US" b="1" dirty="0"/>
              <a:t>wait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292725" y="5013325"/>
            <a:ext cx="3635375" cy="1728788"/>
          </a:xfrm>
          <a:prstGeom prst="wedgeRectCallout">
            <a:avLst>
              <a:gd name="adj1" fmla="val -100755"/>
              <a:gd name="adj2" fmla="val 1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את הפעולה </a:t>
            </a:r>
            <a:r>
              <a:rPr lang="en-US" b="1" dirty="0"/>
              <a:t>notify</a:t>
            </a:r>
            <a:r>
              <a:rPr lang="he-IL" b="1" dirty="0"/>
              <a:t> נפעיל על האובייקט שאותו נרצה להעיר. </a:t>
            </a:r>
          </a:p>
          <a:p>
            <a:pPr algn="ctr" rtl="1">
              <a:defRPr/>
            </a:pPr>
            <a:r>
              <a:rPr lang="he-IL" b="1" dirty="0"/>
              <a:t>יש לעטוף פקודה זו בבלוק </a:t>
            </a:r>
            <a:r>
              <a:rPr lang="en-US" b="1" dirty="0"/>
              <a:t>synchronized</a:t>
            </a:r>
            <a:r>
              <a:rPr lang="he-IL" b="1" dirty="0"/>
              <a:t> על האובייקט שאותו נעיר, אחרת תתקבל החריגה </a:t>
            </a:r>
            <a:r>
              <a:rPr lang="en-US" b="1" dirty="0" err="1"/>
              <a:t>IllegalMonitorStateException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295400" y="5445125"/>
            <a:ext cx="2124075" cy="7207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8208963" cy="29051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149725"/>
            <a:ext cx="5006975" cy="12588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885113" y="2265363"/>
            <a:ext cx="574675" cy="2889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435600" y="2781300"/>
            <a:ext cx="2268538" cy="647700"/>
          </a:xfrm>
          <a:prstGeom prst="wedgeRectCallout">
            <a:avLst>
              <a:gd name="adj1" fmla="val 60341"/>
              <a:gd name="adj2" fmla="val -88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הקישור עבור הסינכרון בין 2 ה- </a:t>
            </a:r>
            <a:r>
              <a:rPr lang="en-US" b="1" dirty="0"/>
              <a:t>thread</a:t>
            </a:r>
            <a:r>
              <a:rPr lang="he-IL" b="1" dirty="0"/>
              <a:t>'ים</a:t>
            </a:r>
            <a:endParaRPr lang="en-US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5462588"/>
            <a:ext cx="5041900" cy="12160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בלוק או שיטת </a:t>
            </a:r>
            <a:r>
              <a:rPr lang="en-US" smtClean="0">
                <a:latin typeface="Arial" charset="0"/>
                <a:cs typeface="Arial" charset="0"/>
              </a:rPr>
              <a:t>synchronized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068638"/>
            <a:ext cx="8453438" cy="35290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79613" y="4292600"/>
            <a:ext cx="2952750" cy="7921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19475" y="1628775"/>
            <a:ext cx="5329238" cy="12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כאשר האובייקט לסינכרון הוא האובייקט המפעיל (</a:t>
            </a:r>
            <a:r>
              <a:rPr lang="en-US" b="1" dirty="0" smtClean="0"/>
              <a:t>this</a:t>
            </a:r>
            <a:r>
              <a:rPr lang="he-IL" b="1" dirty="0" smtClean="0"/>
              <a:t>), ניתן להגדיר את כל השיטה כ- </a:t>
            </a:r>
            <a:r>
              <a:rPr lang="en-US" b="1" dirty="0" smtClean="0"/>
              <a:t>synchronized</a:t>
            </a:r>
            <a:r>
              <a:rPr lang="he-IL" b="1" dirty="0" smtClean="0"/>
              <a:t>.</a:t>
            </a:r>
          </a:p>
          <a:p>
            <a:pPr algn="ctr" rtl="1">
              <a:defRPr/>
            </a:pPr>
            <a:r>
              <a:rPr lang="he-IL" b="1" dirty="0" smtClean="0"/>
              <a:t>אופציה </a:t>
            </a:r>
            <a:r>
              <a:rPr lang="he-IL" b="1" dirty="0"/>
              <a:t>זו פחות עדיפה כי אז קטע הנעילה יותר גדול, ונעדיף למקד אותו רק לקטע </a:t>
            </a:r>
            <a:r>
              <a:rPr lang="he-IL" b="1" dirty="0" smtClean="0"/>
              <a:t>הקוד </a:t>
            </a:r>
            <a:r>
              <a:rPr lang="he-IL" b="1" dirty="0"/>
              <a:t>הקריטי.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908175" y="3573463"/>
            <a:ext cx="1584325" cy="215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484784"/>
            <a:ext cx="8732165" cy="50829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קורה למשאב הקריטי בזמן </a:t>
            </a:r>
            <a:r>
              <a:rPr lang="en-US" dirty="0" smtClean="0"/>
              <a:t>wait</a:t>
            </a:r>
            <a:r>
              <a:rPr lang="he-IL" dirty="0" smtClean="0"/>
              <a:t>?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3888" y="5085184"/>
            <a:ext cx="5329238" cy="575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כאשר אנחנו בתוך </a:t>
            </a:r>
            <a:r>
              <a:rPr lang="en-US" b="1" dirty="0" smtClean="0"/>
              <a:t>wait</a:t>
            </a:r>
            <a:r>
              <a:rPr lang="he-IL" b="1" dirty="0" smtClean="0"/>
              <a:t> המשאב הקריטי משתחרר עד אשר ה- </a:t>
            </a:r>
            <a:r>
              <a:rPr lang="en-US" b="1" dirty="0" smtClean="0"/>
              <a:t>wait</a:t>
            </a:r>
            <a:r>
              <a:rPr lang="he-IL" b="1" dirty="0" smtClean="0"/>
              <a:t> ישתחרר באמצעות </a:t>
            </a:r>
            <a:r>
              <a:rPr lang="en-US" b="1" dirty="0" smtClean="0"/>
              <a:t>notify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קורה למשאב הקריטי בזמן </a:t>
            </a:r>
            <a:r>
              <a:rPr lang="en-US" dirty="0" smtClean="0"/>
              <a:t>wait</a:t>
            </a:r>
            <a:r>
              <a:rPr lang="he-IL" dirty="0" smtClean="0"/>
              <a:t>? (2)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634976" cy="46805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396" y="4941169"/>
            <a:ext cx="5515092" cy="16561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מוטיבציה ל- </a:t>
            </a:r>
            <a:r>
              <a:rPr lang="en-US" smtClean="0"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81075"/>
            <a:ext cx="8585200" cy="48466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4730750"/>
            <a:ext cx="3313113" cy="17494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651500" y="4076700"/>
            <a:ext cx="2952750" cy="576263"/>
          </a:xfrm>
          <a:prstGeom prst="wedgeRectCallout">
            <a:avLst>
              <a:gd name="adj1" fmla="val -141510"/>
              <a:gd name="adj2" fmla="val 136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נגיע לשורה זו לפני שה- </a:t>
            </a:r>
            <a:r>
              <a:rPr lang="en-US" b="1" dirty="0"/>
              <a:t>thread</a:t>
            </a:r>
            <a:r>
              <a:rPr lang="he-IL" b="1" dirty="0"/>
              <a:t>'ים יסיימו את פעולתם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join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52513"/>
            <a:ext cx="7345363" cy="55578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900" y="4941888"/>
            <a:ext cx="2959100" cy="15636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58888" y="4652963"/>
            <a:ext cx="3241675" cy="12239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940425" y="4221163"/>
            <a:ext cx="2952750" cy="576262"/>
          </a:xfrm>
          <a:prstGeom prst="wedgeRectCallout">
            <a:avLst>
              <a:gd name="adj1" fmla="val -141972"/>
              <a:gd name="adj2" fmla="val 261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נגיע לשורה זו רק אחרי שה- </a:t>
            </a:r>
            <a:r>
              <a:rPr lang="en-US" b="1" dirty="0"/>
              <a:t>thread</a:t>
            </a:r>
            <a:r>
              <a:rPr lang="he-IL" b="1" dirty="0"/>
              <a:t>'ים יסיימו את פעולתם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/>
              <a:t>המתודה </a:t>
            </a:r>
            <a:r>
              <a:rPr lang="en-US" dirty="0" smtClean="0"/>
              <a:t>interrupt</a:t>
            </a:r>
            <a:r>
              <a:rPr lang="he-IL" dirty="0" smtClean="0"/>
              <a:t> </a:t>
            </a:r>
            <a:r>
              <a:rPr lang="he-IL" sz="3200" dirty="0" smtClean="0"/>
              <a:t>(1)</a:t>
            </a:r>
            <a:endParaRPr lang="en-US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460566" cy="37444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732240" y="2420888"/>
            <a:ext cx="1944216" cy="864096"/>
          </a:xfrm>
          <a:prstGeom prst="wedgeRectCallout">
            <a:avLst>
              <a:gd name="adj1" fmla="val -144994"/>
              <a:gd name="adj2" fmla="val 111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נגיע לפה אם ה- </a:t>
            </a:r>
            <a:r>
              <a:rPr lang="en-US" b="1" dirty="0" smtClean="0"/>
              <a:t>thread</a:t>
            </a:r>
            <a:r>
              <a:rPr lang="he-IL" b="1" dirty="0" smtClean="0"/>
              <a:t> יופסק ע"י</a:t>
            </a:r>
            <a:r>
              <a:rPr lang="en-US" b="1" dirty="0" smtClean="0"/>
              <a:t> </a:t>
            </a:r>
            <a:r>
              <a:rPr lang="he-IL" b="1" dirty="0" smtClean="0"/>
              <a:t> </a:t>
            </a:r>
            <a:r>
              <a:rPr lang="en-US" b="1" dirty="0" smtClean="0"/>
              <a:t>interrupt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084168" y="5661248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נשים לב שה- </a:t>
            </a:r>
            <a:r>
              <a:rPr lang="en-US" b="1" dirty="0" smtClean="0"/>
              <a:t>thread</a:t>
            </a:r>
            <a:r>
              <a:rPr lang="he-IL" b="1" dirty="0" smtClean="0"/>
              <a:t> אינו חייב להסתיים בעקבות השימוש ב- </a:t>
            </a:r>
            <a:r>
              <a:rPr lang="en-US" b="1" dirty="0" smtClean="0"/>
              <a:t>interrupt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4624" y="1138734"/>
            <a:ext cx="3456384" cy="706090"/>
          </a:xfrm>
          <a:noFill/>
        </p:spPr>
        <p:txBody>
          <a:bodyPr/>
          <a:lstStyle/>
          <a:p>
            <a:r>
              <a:rPr lang="he-IL" dirty="0" smtClean="0"/>
              <a:t>המתודה  </a:t>
            </a:r>
            <a:r>
              <a:rPr lang="en-US" sz="3600" dirty="0" smtClean="0"/>
              <a:t>interrupt</a:t>
            </a:r>
            <a:r>
              <a:rPr lang="he-IL" sz="3600" dirty="0" smtClean="0"/>
              <a:t> </a:t>
            </a:r>
            <a:r>
              <a:rPr lang="he-IL" sz="2800" dirty="0" smtClean="0"/>
              <a:t>(2)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257691" cy="45889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01134"/>
            <a:ext cx="5214142" cy="2795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940425" y="4652864"/>
            <a:ext cx="2952750" cy="360312"/>
          </a:xfrm>
          <a:prstGeom prst="wedgeRectCallout">
            <a:avLst>
              <a:gd name="adj1" fmla="val -152141"/>
              <a:gd name="adj2" fmla="val -22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ממתינה לסיום מקסימום שניה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395536" y="5013176"/>
            <a:ext cx="1215479" cy="711968"/>
          </a:xfrm>
          <a:prstGeom prst="wedgeRectCallout">
            <a:avLst>
              <a:gd name="adj1" fmla="val 87022"/>
              <a:gd name="adj2" fmla="val -43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האם ה- </a:t>
            </a:r>
            <a:r>
              <a:rPr lang="en-US" b="1" dirty="0" smtClean="0"/>
              <a:t>thread</a:t>
            </a:r>
            <a:r>
              <a:rPr lang="he-IL" b="1" dirty="0" smtClean="0"/>
              <a:t> עדיין פעיל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5940152" y="5373216"/>
            <a:ext cx="2376264" cy="576064"/>
          </a:xfrm>
          <a:prstGeom prst="wedgeRectCallout">
            <a:avLst>
              <a:gd name="adj1" fmla="val -159033"/>
              <a:gd name="adj2" fmla="val -48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הפסקת פעולת ה- </a:t>
            </a:r>
            <a:r>
              <a:rPr lang="en-US" b="1" dirty="0" smtClean="0"/>
              <a:t>thread</a:t>
            </a:r>
            <a:r>
              <a:rPr lang="he-IL" b="1" dirty="0" smtClean="0"/>
              <a:t> ע"י</a:t>
            </a:r>
            <a:r>
              <a:rPr lang="en-US" b="1" dirty="0" smtClean="0"/>
              <a:t> interrupt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652120" y="6093296"/>
            <a:ext cx="2664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גרועה כמו </a:t>
            </a:r>
            <a:r>
              <a:rPr lang="en-US" b="1" dirty="0" smtClean="0"/>
              <a:t>stop</a:t>
            </a:r>
            <a:r>
              <a:rPr lang="he-IL" b="1" dirty="0" smtClean="0"/>
              <a:t>, גם תהייה </a:t>
            </a:r>
            <a:r>
              <a:rPr lang="en-US" b="1" dirty="0" smtClean="0"/>
              <a:t>deprecated</a:t>
            </a:r>
            <a:r>
              <a:rPr lang="he-IL" b="1" dirty="0" smtClean="0"/>
              <a:t> מתישהו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4342323" cy="532859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55976" y="1052736"/>
            <a:ext cx="4536504" cy="5472608"/>
          </a:xfrm>
        </p:spPr>
        <p:txBody>
          <a:bodyPr/>
          <a:lstStyle/>
          <a:p>
            <a:r>
              <a:rPr lang="he-IL" dirty="0" smtClean="0"/>
              <a:t>יש לדמות מערכת של שדה תעופה:</a:t>
            </a:r>
          </a:p>
          <a:p>
            <a:pPr lvl="1"/>
            <a:r>
              <a:rPr lang="he-IL" dirty="0" smtClean="0"/>
              <a:t>לכל מטוס 3 מצבים: המראה, טיסה ונחיתה</a:t>
            </a:r>
          </a:p>
          <a:p>
            <a:pPr lvl="1"/>
            <a:r>
              <a:rPr lang="he-IL" dirty="0" smtClean="0"/>
              <a:t>רק מטוס אחד יכול להיות בהמראה או בנחיתה ברגע נתון בשדה"ת</a:t>
            </a:r>
          </a:p>
          <a:p>
            <a:pPr lvl="1"/>
            <a:r>
              <a:rPr lang="he-IL" dirty="0" smtClean="0"/>
              <a:t>יש לסגור את שדה התעופה לאחר שכל המטוסים סיימו לנחות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2160" y="6165304"/>
            <a:ext cx="2808312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הפתרון ב- </a:t>
            </a:r>
            <a:r>
              <a:rPr lang="en-US" b="1" dirty="0" smtClean="0"/>
              <a:t>exe2_airport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085184"/>
            <a:ext cx="50149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u="sng" dirty="0" smtClean="0"/>
              <a:t>הנחיות</a:t>
            </a:r>
            <a:r>
              <a:rPr lang="he-IL" dirty="0" smtClean="0"/>
              <a:t>: הפעם אין לבצע נעילה על שדה"ת, אלא לבצע </a:t>
            </a:r>
            <a:r>
              <a:rPr lang="en-US" dirty="0" smtClean="0"/>
              <a:t>wait</a:t>
            </a:r>
            <a:r>
              <a:rPr lang="he-IL" dirty="0" smtClean="0"/>
              <a:t> כאשר מחכים למסלול בשדה התעופה. אחריות השדה ליידע את מי שמחכה כאשר המסלול מתפנה.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לתוכנית עם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313" y="887413"/>
            <a:ext cx="5143501" cy="2181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887413"/>
            <a:ext cx="5130800" cy="2168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3103563"/>
            <a:ext cx="5156200" cy="34940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7025" y="4608513"/>
            <a:ext cx="3629025" cy="1989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588125" y="3860800"/>
            <a:ext cx="2376488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בפלט שהפונקציות רצו "יחד"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בעיות בעבודה עם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– כאשר התוצאה של פעולה מסויימת תלויה בתזמון פעולה ב-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אחר, תלות במשאב משותף. אם אין סינכרון יכולה להיווצר בעיה.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לדוגמא: מדור משאבי אנוש מעדכן את ערך המשכורות ומחלקת שכר צריכה להנפיק את המשכורות. אם מחלקת השכר תנפיק את המשכורות לפני העדכון של משאבי האנוש תהייה בעיה.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Starving</a:t>
            </a:r>
            <a:r>
              <a:rPr lang="he-IL" dirty="0" smtClean="0">
                <a:latin typeface="Arial" charset="0"/>
                <a:cs typeface="Arial" charset="0"/>
              </a:rPr>
              <a:t> – כאשר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מסויים אינו מקבל זמן לריצה ע"י ה- </a:t>
            </a:r>
            <a:r>
              <a:rPr lang="en-US" dirty="0" smtClean="0">
                <a:latin typeface="Arial" charset="0"/>
                <a:cs typeface="Arial" charset="0"/>
              </a:rPr>
              <a:t>CPU</a:t>
            </a:r>
            <a:r>
              <a:rPr lang="he-IL" dirty="0" smtClean="0">
                <a:latin typeface="Arial" charset="0"/>
                <a:cs typeface="Arial" charset="0"/>
              </a:rPr>
              <a:t>. יכול לקרות בגלל בעיה בעדיפויות של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'ים.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Deadlock</a:t>
            </a:r>
            <a:r>
              <a:rPr lang="he-IL" dirty="0" smtClean="0">
                <a:latin typeface="Arial" charset="0"/>
                <a:cs typeface="Arial" charset="0"/>
              </a:rPr>
              <a:t> – כאשר 2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אינם יכולים להמשיך בפעילותם מאחר וכל אחד ממתין לשני (למשל בעיית אגו: אני לא אתקשר אליך עד אשר אתה תתקשר אליי, וההיפך...) 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 smtClean="0"/>
              <a:t>racing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5260623" cy="55446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6264008"/>
            <a:ext cx="6762122" cy="3333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436096" y="1628801"/>
            <a:ext cx="3456161" cy="936103"/>
          </a:xfrm>
          <a:prstGeom prst="wedgeRectCallout">
            <a:avLst>
              <a:gd name="adj1" fmla="val -91895"/>
              <a:gd name="adj2" fmla="val -46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שני המופעים תלויים במשתנה זה, אבל אחד הפריע לשני באמצע (ראו את הערך 0 פעמיים בפלט)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ל- </a:t>
            </a:r>
            <a:r>
              <a:rPr lang="en-US" smtClean="0">
                <a:latin typeface="Arial" charset="0"/>
                <a:cs typeface="Arial" charset="0"/>
              </a:rPr>
              <a:t>deadlock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דוגמאת הפילוסופים הסינים: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5 פילוסופים סינים יושבים מסביב לשולחן האוכל. מול כל אחד יש צלחת, ובין כל 2 צלחות יש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כדי לאכול כל פילוסוף צריך 2 </a:t>
            </a:r>
            <a:r>
              <a:rPr lang="en-US" smtClean="0">
                <a:latin typeface="Arial" charset="0"/>
                <a:cs typeface="Arial" charset="0"/>
              </a:rPr>
              <a:t>chopstick</a:t>
            </a:r>
            <a:r>
              <a:rPr lang="he-IL" smtClean="0">
                <a:latin typeface="Arial" charset="0"/>
                <a:cs typeface="Arial" charset="0"/>
              </a:rPr>
              <a:t>, והוא יכול לקחת רק את זה שמונח מימין או משמאל לצלחת שלו.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אם כל פילוסוף יקח את המקל שלימינו, ולא יניח אותו עד שיסיים לאכול, לעולם אף פילוסוף לא יוכל לאכול, וזהו למעשה </a:t>
            </a:r>
            <a:r>
              <a:rPr lang="en-US" smtClean="0">
                <a:latin typeface="Arial" charset="0"/>
                <a:cs typeface="Arial" charset="0"/>
              </a:rPr>
              <a:t>deadlock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851275"/>
            <a:ext cx="2808288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32138" y="5876925"/>
            <a:ext cx="3887787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/>
              <a:t>התמונה לקוחה מ:</a:t>
            </a:r>
          </a:p>
          <a:p>
            <a:pPr algn="ctr">
              <a:defRPr/>
            </a:pPr>
            <a:r>
              <a:rPr lang="en-US" dirty="0">
                <a:hlinkClick r:id="rId3"/>
              </a:rPr>
              <a:t>http://en.wikipedia.org/wiki/Dining_philosophers_problem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52513"/>
            <a:ext cx="6985000" cy="55514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4543425"/>
            <a:ext cx="3611563" cy="19002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tryToEat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8642350" cy="43878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940425" y="1628775"/>
            <a:ext cx="2808288" cy="431800"/>
          </a:xfrm>
          <a:prstGeom prst="wedgeRectCallout">
            <a:avLst>
              <a:gd name="adj1" fmla="val -135547"/>
              <a:gd name="adj2" fmla="val 26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מחכה למזלג ואז נועל אותו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2484438" y="5229225"/>
            <a:ext cx="2519362" cy="576263"/>
          </a:xfrm>
          <a:prstGeom prst="wedgeRectCallout">
            <a:avLst>
              <a:gd name="adj1" fmla="val -95638"/>
              <a:gd name="adj2" fmla="val -74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שחרור הנעילות על המזלגות בסיום הבלוקים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3200"/>
            <a:ext cx="8713787" cy="56022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>
          <a:xfrm>
            <a:off x="6011863" y="274638"/>
            <a:ext cx="2736850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3850" y="3340100"/>
            <a:ext cx="3560763" cy="33289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79388" y="5949950"/>
            <a:ext cx="4824412" cy="574675"/>
          </a:xfrm>
          <a:prstGeom prst="wedgeRectCallout">
            <a:avLst>
              <a:gd name="adj1" fmla="val 57882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לכל הפילוסופים יש את המזלג השמאלי, וכולם מחכים לימני.. יחכו לנצח כי אף אחד לא משחרר...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08625" y="981075"/>
            <a:ext cx="3240088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u="sng" dirty="0"/>
              <a:t>הפתרון</a:t>
            </a:r>
            <a:r>
              <a:rPr lang="he-IL" b="1" dirty="0"/>
              <a:t>: לנעול מזלג רק אם 2 המזלגות פנויים. יש להתשמש לצורך כך באובייקט </a:t>
            </a:r>
            <a:r>
              <a:rPr lang="en-US" b="1" dirty="0"/>
              <a:t>Semaphore</a:t>
            </a:r>
            <a:r>
              <a:rPr lang="he-IL" b="1" dirty="0"/>
              <a:t> המאפשר לבדוק נעילה.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עבודה עם </a:t>
            </a:r>
            <a:r>
              <a:rPr lang="en-US" smtClean="0">
                <a:latin typeface="Arial" charset="0"/>
                <a:cs typeface="Arial" charset="0"/>
              </a:rPr>
              <a:t>Semaphore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981075"/>
            <a:ext cx="8640762" cy="56324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00113" y="2060575"/>
            <a:ext cx="4103687" cy="504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8888" y="4076700"/>
            <a:ext cx="4105275" cy="17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7802562" cy="56403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9635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tryToEat</a:t>
            </a:r>
            <a:r>
              <a:rPr lang="he-IL" smtClean="0">
                <a:latin typeface="Arial" charset="0"/>
                <a:cs typeface="Arial" charset="0"/>
              </a:rPr>
              <a:t> במימוש סמפור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859338" y="1557338"/>
            <a:ext cx="4033837" cy="358775"/>
          </a:xfrm>
          <a:prstGeom prst="wedgeRectCallout">
            <a:avLst>
              <a:gd name="adj1" fmla="val -99158"/>
              <a:gd name="adj2" fmla="val 20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מחכה עד שניתן לקבל נעילה על האובייקט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5003800" y="3068638"/>
            <a:ext cx="2881313" cy="360362"/>
          </a:xfrm>
          <a:prstGeom prst="wedgeRectCallout">
            <a:avLst>
              <a:gd name="adj1" fmla="val -83607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בודקת האם ניתן לקבל נעילה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4643438" y="3933825"/>
            <a:ext cx="4321175" cy="935038"/>
          </a:xfrm>
          <a:prstGeom prst="wedgeRectCallout">
            <a:avLst>
              <a:gd name="adj1" fmla="val -71603"/>
              <a:gd name="adj2" fmla="val -11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אם לא ניתן לקבל נעילה גם על המזלג הימני, משחררת את השמאלי, ויוצאת מהשיטה.</a:t>
            </a:r>
          </a:p>
          <a:p>
            <a:pPr algn="ctr" rtl="1">
              <a:defRPr/>
            </a:pPr>
            <a:r>
              <a:rPr lang="en-US" b="1" dirty="0"/>
              <a:t>run</a:t>
            </a:r>
            <a:r>
              <a:rPr lang="he-IL" b="1" dirty="0"/>
              <a:t> תנסה להפעיל שיטה זו שוב בהמשך.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6789737" cy="64674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87450" y="1989138"/>
            <a:ext cx="5040313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516688" y="1628775"/>
            <a:ext cx="2376487" cy="1152525"/>
          </a:xfrm>
          <a:prstGeom prst="wedgeRectCallout">
            <a:avLst>
              <a:gd name="adj1" fmla="val -119834"/>
              <a:gd name="adj2" fmla="val 28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כמה אובייקטים יכולים לבצע את הנעילה בו"ז, והאם סדר הפעולה שלהם הוא </a:t>
            </a:r>
            <a:r>
              <a:rPr lang="en-US" b="1" dirty="0"/>
              <a:t>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בעיית היצרן-צרכן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ישנו כלי שיכול להכיל עד 3 איברים בו"ז.</a:t>
            </a:r>
          </a:p>
          <a:p>
            <a:r>
              <a:rPr lang="he-IL" smtClean="0">
                <a:latin typeface="Arial" charset="0"/>
                <a:cs typeface="Arial" charset="0"/>
              </a:rPr>
              <a:t>היצרן רוצה להכניס 5 איברים.</a:t>
            </a:r>
          </a:p>
          <a:p>
            <a:r>
              <a:rPr lang="he-IL" smtClean="0">
                <a:latin typeface="Arial" charset="0"/>
                <a:cs typeface="Arial" charset="0"/>
              </a:rPr>
              <a:t>הצרכן לא יכול לקחת מהכלי אם אין איברים, ולבסוף רוצה שיהיו ברשותו כל 5 האיברים.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7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למוטיבציה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981075"/>
            <a:ext cx="5334000" cy="1631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5805488"/>
            <a:ext cx="2143125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2708275"/>
            <a:ext cx="5348287" cy="1858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3789363"/>
            <a:ext cx="2097087" cy="75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4652963"/>
            <a:ext cx="5329237" cy="1893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5651500" y="2924175"/>
            <a:ext cx="2881313" cy="649288"/>
          </a:xfrm>
          <a:prstGeom prst="wedgeRectCallout">
            <a:avLst>
              <a:gd name="adj1" fmla="val -151609"/>
              <a:gd name="adj2" fmla="val 85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השליטה חוזרת ל- </a:t>
            </a:r>
            <a:r>
              <a:rPr lang="en-US" b="1" dirty="0"/>
              <a:t>main</a:t>
            </a:r>
            <a:r>
              <a:rPr lang="he-IL" b="1" dirty="0"/>
              <a:t> רק לאחר שהפונקציה הסתיימה</a:t>
            </a:r>
            <a:endParaRPr lang="en-US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5651500" y="4941888"/>
            <a:ext cx="1944688" cy="647700"/>
          </a:xfrm>
          <a:prstGeom prst="wedgeRectCallout">
            <a:avLst>
              <a:gd name="adj1" fmla="val -193149"/>
              <a:gd name="adj2" fmla="val 75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השליטה חוזרת ל- </a:t>
            </a:r>
            <a:r>
              <a:rPr lang="en-US" b="1" dirty="0"/>
              <a:t>main</a:t>
            </a:r>
            <a:r>
              <a:rPr lang="he-IL" b="1" dirty="0"/>
              <a:t> באופן מיידי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95963" y="981075"/>
            <a:ext cx="3097212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u="sng" dirty="0"/>
              <a:t>המוטיבציה</a:t>
            </a:r>
            <a:r>
              <a:rPr lang="he-IL" b="1" dirty="0"/>
              <a:t>: כאשר יש פעולות שלוקחות הרבה זמן ולא רוצים שהתוכנית "תתקע".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6552728" cy="48466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6552728" cy="4695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8913"/>
            <a:ext cx="6853238" cy="64801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724525" y="1844675"/>
            <a:ext cx="3024188" cy="647700"/>
          </a:xfrm>
          <a:prstGeom prst="wedgeRectCallout">
            <a:avLst>
              <a:gd name="adj1" fmla="val -154130"/>
              <a:gd name="adj2" fmla="val 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לחכות שיבוצע </a:t>
            </a:r>
            <a:r>
              <a:rPr lang="en-US" b="1" dirty="0"/>
              <a:t>notify </a:t>
            </a:r>
            <a:r>
              <a:rPr lang="he-IL" b="1" dirty="0"/>
              <a:t>(משמע נלקח איבר ויש מקום)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588125" y="3284983"/>
            <a:ext cx="2160588" cy="504379"/>
          </a:xfrm>
          <a:prstGeom prst="wedgeRectCallout">
            <a:avLst>
              <a:gd name="adj1" fmla="val -247631"/>
              <a:gd name="adj2" fmla="val -15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הודעה לכל מי שחיכה שיהיו איברים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724525" y="4508500"/>
            <a:ext cx="3024188" cy="649288"/>
          </a:xfrm>
          <a:prstGeom prst="wedgeRectCallout">
            <a:avLst>
              <a:gd name="adj1" fmla="val -155032"/>
              <a:gd name="adj2" fmla="val -9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לחכות שיבוצע </a:t>
            </a:r>
            <a:r>
              <a:rPr lang="en-US" b="1" dirty="0"/>
              <a:t>notify </a:t>
            </a:r>
            <a:r>
              <a:rPr lang="he-IL" b="1" dirty="0"/>
              <a:t>(משמע הוכנס איבר ויש מה לקחת)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588125" y="5300663"/>
            <a:ext cx="2160588" cy="649287"/>
          </a:xfrm>
          <a:prstGeom prst="wedgeRectCallout">
            <a:avLst>
              <a:gd name="adj1" fmla="val -250790"/>
              <a:gd name="adj2" fmla="val -24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הודעה למי שחיכה שיהיה מקום להכנסה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5743453" cy="252028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4720927" cy="295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564904"/>
            <a:ext cx="4272004" cy="24763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הגבלת מספר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במקרה בו נרצה להגביל את כמות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 הרצים במקביל נשתמש ב- </a:t>
            </a:r>
            <a:r>
              <a:rPr lang="en-US" smtClean="0">
                <a:latin typeface="Arial" charset="0"/>
                <a:cs typeface="Arial" charset="0"/>
              </a:rPr>
              <a:t>ExecuterService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דוגמא: 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תור במרכז שירות / קופאיות בסופר: בכל רגע נתון מטפלים רק ב- </a:t>
            </a:r>
            <a:r>
              <a:rPr lang="en-US" smtClean="0">
                <a:latin typeface="Arial" charset="0"/>
                <a:cs typeface="Arial" charset="0"/>
              </a:rPr>
              <a:t>X</a:t>
            </a:r>
            <a:r>
              <a:rPr lang="he-IL" smtClean="0">
                <a:latin typeface="Arial" charset="0"/>
                <a:cs typeface="Arial" charset="0"/>
              </a:rPr>
              <a:t> לקוחות ובשלב מסויים רוצים לסגור את התור לקבלת קהל נוסף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הלקוח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84313"/>
            <a:ext cx="5951538" cy="45910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7571179" cy="56574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489743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0192" y="5157788"/>
            <a:ext cx="2699792" cy="129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שאחרי ש- 6 לקוחות נכנסים החנות לא מקבלת יותר לקוחות.</a:t>
            </a:r>
          </a:p>
          <a:p>
            <a:pPr algn="ctr" rtl="1">
              <a:defRPr/>
            </a:pPr>
            <a:r>
              <a:rPr lang="he-IL" b="1" dirty="0"/>
              <a:t>וכן אחרי סיום טיפול בלקוח מתחיל טיפול באחר.</a:t>
            </a:r>
            <a:endParaRPr lang="en-US" b="1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16632"/>
            <a:ext cx="3997352" cy="38884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588224" y="4149080"/>
            <a:ext cx="2376513" cy="864096"/>
          </a:xfrm>
          <a:prstGeom prst="wedgeRectCallout">
            <a:avLst>
              <a:gd name="adj1" fmla="val -88556"/>
              <a:gd name="adj2" fmla="val 31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לחכות עד שכל ה- </a:t>
            </a:r>
            <a:r>
              <a:rPr lang="en-US" b="1" dirty="0" smtClean="0"/>
              <a:t>thread</a:t>
            </a:r>
            <a:r>
              <a:rPr lang="he-IL" b="1" dirty="0" smtClean="0"/>
              <a:t>'ים יסיימו או 10 שניות, מה שבא קודם.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קבלת ערך מ- </a:t>
            </a:r>
            <a:r>
              <a:rPr lang="en-US" sz="3600" smtClean="0">
                <a:latin typeface="Arial" charset="0"/>
                <a:cs typeface="Arial" charset="0"/>
              </a:rPr>
              <a:t>thread</a:t>
            </a:r>
            <a:r>
              <a:rPr lang="he-IL" sz="3600" smtClean="0">
                <a:latin typeface="Arial" charset="0"/>
                <a:cs typeface="Arial" charset="0"/>
              </a:rPr>
              <a:t> לאחר שסיים את ריצתו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עד כה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 הסתיימו ולא ביקשנו מהם ערך מוחזר</a:t>
            </a:r>
          </a:p>
          <a:p>
            <a:r>
              <a:rPr lang="he-IL" smtClean="0">
                <a:latin typeface="Arial" charset="0"/>
                <a:cs typeface="Arial" charset="0"/>
              </a:rPr>
              <a:t>כדי לקבל את הערך המוחזר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מסויים, יש לחכות שקודם כל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 יסיימו את ריצתם, כי אחרת לא נדע האם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כבר סיים את פעולתו וניתן לקבל את הערך שחישב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4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7081837" cy="64404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42988" y="4221163"/>
            <a:ext cx="5689600" cy="172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3295650"/>
            <a:ext cx="3352800" cy="18621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הממשק </a:t>
            </a:r>
            <a:r>
              <a:rPr lang="en-US" smtClean="0">
                <a:latin typeface="Arial" charset="0"/>
                <a:cs typeface="Arial" charset="0"/>
              </a:rPr>
              <a:t>Callable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לקבל את ערכו 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גם בלי לחכות לסיום כל שאר ה-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00238"/>
            <a:ext cx="7323137" cy="47688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443663" y="2708275"/>
            <a:ext cx="2520950" cy="792163"/>
          </a:xfrm>
          <a:prstGeom prst="wedgeRectCallout">
            <a:avLst>
              <a:gd name="adj1" fmla="val -53407"/>
              <a:gd name="adj2" fmla="val -66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יש לממש את הממשק, ולהגדיר מהו טיפוס הערך המוחזר בסיום ההרצה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011863" y="3716338"/>
            <a:ext cx="2960687" cy="649287"/>
          </a:xfrm>
          <a:prstGeom prst="wedgeRectCallout">
            <a:avLst>
              <a:gd name="adj1" fmla="val -148365"/>
              <a:gd name="adj2" fmla="val 67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השיטה רצה ב- </a:t>
            </a:r>
            <a:r>
              <a:rPr lang="en-US" b="1" dirty="0"/>
              <a:t>thread</a:t>
            </a:r>
            <a:r>
              <a:rPr lang="he-IL" b="1" dirty="0"/>
              <a:t> נפרד ומחזירה ערך לאחר סיומה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2484438" y="3716338"/>
            <a:ext cx="3176587" cy="576262"/>
          </a:xfrm>
          <a:prstGeom prst="wedgeRectCallout">
            <a:avLst>
              <a:gd name="adj1" fmla="val -65866"/>
              <a:gd name="adj2" fmla="val 68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טיפוס הערך המוחזר כפי שהוגדר בשורת מימוש הממשק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כיצד מריצים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508125"/>
            <a:ext cx="5334000" cy="1633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4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357563"/>
            <a:ext cx="5329237" cy="1892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16238" y="1508125"/>
            <a:ext cx="1727200" cy="2159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3" y="1724025"/>
            <a:ext cx="2087562" cy="5048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3350" y="4292600"/>
            <a:ext cx="1512888" cy="2889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795963" y="1508125"/>
            <a:ext cx="2952750" cy="647700"/>
          </a:xfrm>
          <a:prstGeom prst="wedgeRectCallout">
            <a:avLst>
              <a:gd name="adj1" fmla="val -75843"/>
              <a:gd name="adj2" fmla="val 1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יש לרשת מהמחלקה</a:t>
            </a:r>
            <a:r>
              <a:rPr lang="en-US" b="1" dirty="0"/>
              <a:t> </a:t>
            </a:r>
            <a:r>
              <a:rPr lang="he-IL" b="1" dirty="0"/>
              <a:t> </a:t>
            </a:r>
            <a:r>
              <a:rPr lang="en-US" b="1" dirty="0"/>
              <a:t>Thread</a:t>
            </a:r>
            <a:r>
              <a:rPr lang="he-IL" b="1" dirty="0"/>
              <a:t> ולדרוס את השיטה </a:t>
            </a:r>
            <a:r>
              <a:rPr lang="en-US" b="1" dirty="0"/>
              <a:t>run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724525" y="3357563"/>
            <a:ext cx="3240088" cy="1150937"/>
          </a:xfrm>
          <a:prstGeom prst="wedgeRectCallout">
            <a:avLst>
              <a:gd name="adj1" fmla="val -132281"/>
              <a:gd name="adj2" fmla="val 45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ב- </a:t>
            </a:r>
            <a:r>
              <a:rPr lang="en-US" b="1" dirty="0"/>
              <a:t>main</a:t>
            </a:r>
            <a:r>
              <a:rPr lang="he-IL" b="1" dirty="0"/>
              <a:t> נייצר אובייקט ממחלקה שיורשת מ- </a:t>
            </a:r>
            <a:r>
              <a:rPr lang="en-US" b="1" dirty="0"/>
              <a:t>Thread</a:t>
            </a:r>
            <a:r>
              <a:rPr lang="he-IL" b="1" dirty="0"/>
              <a:t> ונפעיל את השיטה </a:t>
            </a:r>
            <a:r>
              <a:rPr lang="en-US" b="1" dirty="0"/>
              <a:t>start</a:t>
            </a:r>
            <a:r>
              <a:rPr lang="he-IL" b="1" dirty="0"/>
              <a:t>, המריצה את הקוד בתהליך נפרד ואסינכרוני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724525" y="5661025"/>
            <a:ext cx="316865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הפעלה באופן ישיר של השיטה </a:t>
            </a:r>
            <a:r>
              <a:rPr lang="en-US" b="1" dirty="0"/>
              <a:t>run</a:t>
            </a:r>
            <a:r>
              <a:rPr lang="he-IL" b="1" dirty="0"/>
              <a:t> תפעיל אותה באופן רגיל (סינכרוני ובאותו תהליך).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"/>
            <a:ext cx="7223125" cy="638651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>
          <a:xfrm>
            <a:off x="4572000" y="188913"/>
            <a:ext cx="4321175" cy="792162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Callable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40425" y="2205038"/>
            <a:ext cx="3024188" cy="1223962"/>
          </a:xfrm>
          <a:prstGeom prst="wedgeRectCallout">
            <a:avLst>
              <a:gd name="adj1" fmla="val -77847"/>
              <a:gd name="adj2" fmla="val 4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הרצת משתנה </a:t>
            </a:r>
            <a:r>
              <a:rPr lang="en-US" b="1" dirty="0"/>
              <a:t>Callable</a:t>
            </a:r>
            <a:r>
              <a:rPr lang="he-IL" b="1" dirty="0"/>
              <a:t> אינה באמצעות  </a:t>
            </a:r>
            <a:r>
              <a:rPr lang="en-US" b="1" dirty="0"/>
              <a:t>thread</a:t>
            </a:r>
            <a:r>
              <a:rPr lang="he-IL" b="1" dirty="0"/>
              <a:t>  אלא באמצעות השיטה </a:t>
            </a:r>
            <a:r>
              <a:rPr lang="en-US" b="1" dirty="0"/>
              <a:t>submit</a:t>
            </a:r>
            <a:r>
              <a:rPr lang="he-IL" b="1" dirty="0"/>
              <a:t> של </a:t>
            </a:r>
            <a:r>
              <a:rPr lang="en-US" b="1" dirty="0" err="1"/>
              <a:t>ExecuterService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588125" y="3563938"/>
            <a:ext cx="2368550" cy="585787"/>
          </a:xfrm>
          <a:prstGeom prst="wedgeRectCallout">
            <a:avLst>
              <a:gd name="adj1" fmla="val -178480"/>
              <a:gd name="adj2" fmla="val -131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איחסון כל ההרצות שעבורן מחכים לתשובה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4932363" y="4797425"/>
            <a:ext cx="4032250" cy="576263"/>
          </a:xfrm>
          <a:prstGeom prst="wedgeRectCallout">
            <a:avLst>
              <a:gd name="adj1" fmla="val -14143"/>
              <a:gd name="adj2" fmla="val -8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מחכה שתתקבל התשובה. כלומר התשובות יהיו לפי סדר יצירת האובייקטים.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4932363" y="5437188"/>
            <a:ext cx="4024312" cy="584200"/>
          </a:xfrm>
          <a:prstGeom prst="wedgeRectCallout">
            <a:avLst>
              <a:gd name="adj1" fmla="val -109297"/>
              <a:gd name="adj2" fmla="val 5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מסיים את פעולת ה- </a:t>
            </a:r>
            <a:r>
              <a:rPr lang="en-US" b="1" dirty="0" err="1"/>
              <a:t>ServiceExecuter</a:t>
            </a:r>
            <a:r>
              <a:rPr lang="he-IL" b="1" dirty="0"/>
              <a:t>, אחרת ה- </a:t>
            </a:r>
            <a:r>
              <a:rPr lang="en-US" b="1" dirty="0"/>
              <a:t>main</a:t>
            </a:r>
            <a:r>
              <a:rPr lang="he-IL" b="1" dirty="0"/>
              <a:t> אינו מסתיים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"/>
            <a:ext cx="7223125" cy="638651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3971" name="Title 1"/>
          <p:cNvSpPr>
            <a:spLocks noGrp="1"/>
          </p:cNvSpPr>
          <p:nvPr>
            <p:ph type="title"/>
          </p:nvPr>
        </p:nvSpPr>
        <p:spPr>
          <a:xfrm>
            <a:off x="7524750" y="188913"/>
            <a:ext cx="1368425" cy="792162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הפלט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0" y="1196975"/>
            <a:ext cx="3937000" cy="44767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779838" y="5445125"/>
            <a:ext cx="3095625" cy="576263"/>
          </a:xfrm>
          <a:prstGeom prst="wedgeRectCallout">
            <a:avLst>
              <a:gd name="adj1" fmla="val 58550"/>
              <a:gd name="adj2" fmla="val -118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שסדר התשובות הוא לפי סדר יצירת האובייקטים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אובייקט המאפשר ל- </a:t>
            </a:r>
            <a:r>
              <a:rPr lang="en-US" dirty="0" smtClean="0"/>
              <a:t>thread</a:t>
            </a:r>
            <a:r>
              <a:rPr lang="he-IL" dirty="0" smtClean="0"/>
              <a:t> להמתין עד אשר </a:t>
            </a:r>
            <a:r>
              <a:rPr lang="en-US" dirty="0" smtClean="0"/>
              <a:t>thread</a:t>
            </a:r>
            <a:r>
              <a:rPr lang="he-IL" dirty="0" smtClean="0"/>
              <a:t>'ים אחרים יתחילו/יסיימו את עבודתם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דוגמא:</a:t>
            </a:r>
          </a:p>
          <a:p>
            <a:pPr lvl="1"/>
            <a:r>
              <a:rPr lang="he-IL" dirty="0" smtClean="0"/>
              <a:t>כדי להתחיל ישיבה היו"ר צריך להגיע, 3 חברי דירקטוריון והמקרן צריך להיות מופעל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260648"/>
            <a:ext cx="8748972" cy="61206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116632"/>
            <a:ext cx="2304256" cy="792088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 (1)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084168" y="5373216"/>
            <a:ext cx="2592288" cy="504056"/>
          </a:xfrm>
          <a:prstGeom prst="wedgeRectCallout">
            <a:avLst>
              <a:gd name="adj1" fmla="val -140919"/>
              <a:gd name="adj2" fmla="val -23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לחכות שכל הדירקטורים והיו"ר יצאו מהישיבה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8988"/>
            <a:ext cx="7272808" cy="6498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116632"/>
            <a:ext cx="2304256" cy="792088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 (2)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156176" y="1124744"/>
            <a:ext cx="2735262" cy="1223963"/>
          </a:xfrm>
          <a:prstGeom prst="wedgeRectCallout">
            <a:avLst>
              <a:gd name="adj1" fmla="val -73135"/>
              <a:gd name="adj2" fmla="val -5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ה- </a:t>
            </a:r>
            <a:r>
              <a:rPr lang="en-US" b="1" dirty="0" smtClean="0"/>
              <a:t>Director</a:t>
            </a:r>
            <a:r>
              <a:rPr lang="he-IL" b="1" dirty="0" smtClean="0"/>
              <a:t> תלוי ביו"ר ובהגעת שאר הדירקטורים.</a:t>
            </a:r>
          </a:p>
          <a:p>
            <a:pPr algn="ctr" rtl="1">
              <a:defRPr/>
            </a:pPr>
            <a:r>
              <a:rPr lang="he-IL" b="1" dirty="0" smtClean="0"/>
              <a:t>צריך לעדכן כאשר הוא יוצא מהישיבה.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156176" y="3645024"/>
            <a:ext cx="2735262" cy="368251"/>
          </a:xfrm>
          <a:prstGeom prst="wedgeRectCallout">
            <a:avLst>
              <a:gd name="adj1" fmla="val -131513"/>
              <a:gd name="adj2" fmla="val 52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מסמן שהוא הגיע לישיבה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948264" y="4869160"/>
            <a:ext cx="1907678" cy="504056"/>
          </a:xfrm>
          <a:prstGeom prst="wedgeRectCallout">
            <a:avLst>
              <a:gd name="adj1" fmla="val -209779"/>
              <a:gd name="adj2" fmla="val -36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מחכה שהיו"ר יפתח את הישיבה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948264" y="5445224"/>
            <a:ext cx="1907678" cy="504056"/>
          </a:xfrm>
          <a:prstGeom prst="wedgeRectCallout">
            <a:avLst>
              <a:gd name="adj1" fmla="val -168285"/>
              <a:gd name="adj2" fmla="val 36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מסמן שהוא יוצא מהישיבה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9525"/>
            <a:ext cx="7831421" cy="62438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116632"/>
            <a:ext cx="2304256" cy="792088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 (3)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516216" y="3924845"/>
            <a:ext cx="2375222" cy="368251"/>
          </a:xfrm>
          <a:prstGeom prst="wedgeRectCallout">
            <a:avLst>
              <a:gd name="adj1" fmla="val -161966"/>
              <a:gd name="adj2" fmla="val 14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מחכה לכל הדירקטורים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516216" y="4437112"/>
            <a:ext cx="2375222" cy="368251"/>
          </a:xfrm>
          <a:prstGeom prst="wedgeRectCallout">
            <a:avLst>
              <a:gd name="adj1" fmla="val -160817"/>
              <a:gd name="adj2" fmla="val -1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מחכה להדלקת המקרן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652120" y="4860949"/>
            <a:ext cx="3239318" cy="368251"/>
          </a:xfrm>
          <a:prstGeom prst="wedgeRectCallout">
            <a:avLst>
              <a:gd name="adj1" fmla="val -95280"/>
              <a:gd name="adj2" fmla="val -29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מסמן שניתן להתחיל את הישיבה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229226" y="5509021"/>
            <a:ext cx="2663254" cy="368251"/>
          </a:xfrm>
          <a:prstGeom prst="wedgeRectCallout">
            <a:avLst>
              <a:gd name="adj1" fmla="val -95642"/>
              <a:gd name="adj2" fmla="val -3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מסמן שהוא יוצא מהישיבה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שימושים לסנכרון</a:t>
            </a:r>
            <a:r>
              <a:rPr lang="en-US" dirty="0" smtClean="0"/>
              <a:t> </a:t>
            </a:r>
            <a:r>
              <a:rPr lang="he-IL" smtClean="0"/>
              <a:t> זה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ניתן להשתמש באובייקט זה כאשר יש שני </a:t>
            </a:r>
            <a:r>
              <a:rPr lang="en-US" dirty="0" smtClean="0"/>
              <a:t>thread</a:t>
            </a:r>
            <a:r>
              <a:rPr lang="he-IL" dirty="0" smtClean="0"/>
              <a:t>'ים שמאותחלים ביחד, אך רוצים לדאוג שה- </a:t>
            </a:r>
            <a:r>
              <a:rPr lang="en-US" dirty="0" smtClean="0"/>
              <a:t>start</a:t>
            </a:r>
            <a:r>
              <a:rPr lang="he-IL" dirty="0" smtClean="0"/>
              <a:t> של אחד יחל רק לאחר שהשני סיים</a:t>
            </a:r>
          </a:p>
          <a:p>
            <a:r>
              <a:rPr lang="he-IL" u="sng" dirty="0" smtClean="0"/>
              <a:t>דוגמא</a:t>
            </a:r>
            <a:r>
              <a:rPr lang="he-IL" dirty="0" smtClean="0"/>
              <a:t>: </a:t>
            </a:r>
          </a:p>
          <a:p>
            <a:pPr lvl="1"/>
            <a:r>
              <a:rPr lang="he-IL" dirty="0" smtClean="0"/>
              <a:t>בהינתן </a:t>
            </a:r>
            <a:r>
              <a:rPr lang="en-US" dirty="0" smtClean="0"/>
              <a:t>thread</a:t>
            </a:r>
            <a:r>
              <a:rPr lang="he-IL" dirty="0" smtClean="0"/>
              <a:t> המייצג מכונית ו- </a:t>
            </a:r>
            <a:r>
              <a:rPr lang="en-US" dirty="0" smtClean="0"/>
              <a:t>thread</a:t>
            </a:r>
            <a:r>
              <a:rPr lang="he-IL" dirty="0" smtClean="0"/>
              <a:t> המייצג שער, נרצה לדאוג שה- </a:t>
            </a:r>
            <a:r>
              <a:rPr lang="en-US" dirty="0" smtClean="0"/>
              <a:t>thread</a:t>
            </a:r>
            <a:r>
              <a:rPr lang="he-IL" dirty="0" smtClean="0"/>
              <a:t> של השער יתחיל פעולתו לפני המכונית </a:t>
            </a:r>
          </a:p>
          <a:p>
            <a:pPr lvl="1"/>
            <a:r>
              <a:rPr lang="he-IL" dirty="0" smtClean="0"/>
              <a:t>לוגית, הגיוני שקודם יש שערים, ואח"כ מכוניות</a:t>
            </a:r>
          </a:p>
          <a:p>
            <a:pPr lvl="1"/>
            <a:r>
              <a:rPr lang="he-IL" dirty="0" smtClean="0"/>
              <a:t>אפילו אם קוראים ל- </a:t>
            </a:r>
            <a:r>
              <a:rPr lang="en-US" dirty="0" smtClean="0"/>
              <a:t>start</a:t>
            </a:r>
            <a:r>
              <a:rPr lang="he-IL" dirty="0" smtClean="0"/>
              <a:t> ל- </a:t>
            </a:r>
            <a:r>
              <a:rPr lang="en-US" dirty="0" smtClean="0"/>
              <a:t>thread</a:t>
            </a:r>
            <a:r>
              <a:rPr lang="he-IL" dirty="0" smtClean="0"/>
              <a:t> של השער לפני ה- </a:t>
            </a:r>
            <a:r>
              <a:rPr lang="en-US" dirty="0" smtClean="0"/>
              <a:t>start</a:t>
            </a:r>
            <a:r>
              <a:rPr lang="he-IL" dirty="0" smtClean="0"/>
              <a:t> של ה- </a:t>
            </a:r>
            <a:r>
              <a:rPr lang="en-US" dirty="0" smtClean="0"/>
              <a:t>thread</a:t>
            </a:r>
            <a:r>
              <a:rPr lang="he-IL" dirty="0" smtClean="0"/>
              <a:t> של המכונית, איך הכרח שהשער ירוץ קודם</a:t>
            </a:r>
          </a:p>
          <a:p>
            <a:pPr lvl="1"/>
            <a:r>
              <a:rPr lang="he-IL" dirty="0" smtClean="0"/>
              <a:t>באמצעות </a:t>
            </a:r>
            <a:r>
              <a:rPr lang="en-US" dirty="0" err="1" smtClean="0"/>
              <a:t>CountDownLatch</a:t>
            </a:r>
            <a:r>
              <a:rPr lang="he-IL" dirty="0" smtClean="0"/>
              <a:t> ניתן לדאוג לכך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79388" y="490538"/>
            <a:ext cx="8713787" cy="706437"/>
          </a:xfrm>
        </p:spPr>
        <p:txBody>
          <a:bodyPr/>
          <a:lstStyle/>
          <a:p>
            <a:r>
              <a:rPr lang="en-US" sz="3200" smtClean="0">
                <a:latin typeface="Arial" charset="0"/>
                <a:cs typeface="Arial" charset="0"/>
              </a:rPr>
              <a:t>CyclicBarrier</a:t>
            </a:r>
            <a:r>
              <a:rPr lang="he-IL" sz="3200" smtClean="0">
                <a:latin typeface="Arial" charset="0"/>
                <a:cs typeface="Arial" charset="0"/>
              </a:rPr>
              <a:t> – הרצת </a:t>
            </a:r>
            <a:r>
              <a:rPr lang="en-US" sz="3200" smtClean="0">
                <a:latin typeface="Arial" charset="0"/>
                <a:cs typeface="Arial" charset="0"/>
              </a:rPr>
              <a:t>thread</a:t>
            </a:r>
            <a:r>
              <a:rPr lang="he-IL" sz="3200" smtClean="0">
                <a:latin typeface="Arial" charset="0"/>
                <a:cs typeface="Arial" charset="0"/>
              </a:rPr>
              <a:t> רק לאחר שיש מספיק לקוחות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למשל: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מונית שירות מתחילה את המסלול רק לאחר שיש מינימום נוסעים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מתקן בלונה-פארק מתחיל לפעול רק לאחר שיש מינימום מבלים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שיעור מתחיל רק לאחר שהגיעו מינימום סטודנטים (בעצם לא...)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העבודה של האובייקט הינה מחזורית, לאחר שהתור התמלא וכל האובייקטים שבו סיימו עבודתם, הוא ימתין לסיבוב נוסף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מאפשר ריצת ה- </a:t>
            </a:r>
            <a:r>
              <a:rPr lang="en-US" dirty="0" smtClean="0">
                <a:latin typeface="Arial" charset="0"/>
                <a:cs typeface="Arial" charset="0"/>
              </a:rPr>
              <a:t>run</a:t>
            </a:r>
            <a:r>
              <a:rPr lang="he-IL" dirty="0" smtClean="0">
                <a:latin typeface="Arial" charset="0"/>
                <a:cs typeface="Arial" charset="0"/>
              </a:rPr>
              <a:t>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יותר מפעם אחת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כמו ה-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r>
              <a:rPr lang="he-IL" dirty="0" smtClean="0">
                <a:latin typeface="Arial" charset="0"/>
                <a:cs typeface="Arial" charset="0"/>
              </a:rPr>
              <a:t> אבל עובד במחזוריות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984776" cy="706090"/>
          </a:xfrm>
          <a:noFill/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– דוגמא - המונית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659878" cy="33123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539301" cy="51845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7056784" cy="706090"/>
          </a:xfrm>
          <a:noFill/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– דוגמא - הנוסע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228184" y="4293096"/>
            <a:ext cx="2735262" cy="358775"/>
          </a:xfrm>
          <a:prstGeom prst="wedgeRectCallout">
            <a:avLst>
              <a:gd name="adj1" fmla="val -147181"/>
              <a:gd name="adj2" fmla="val -26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מחכה שכל המכסה תתמלא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מופעים מרובים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יתכן בתוכנית מחלקת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אחת עם מופעים רבים. כל מופע יטפל בבקשה שונה באמצעות קוד זהה: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למשל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המטפל ברישום לקוחות חדשים. בהחלט ניתן לטפל ברישום כמה לקוחות בו-זמנית.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מחלקות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שונות שרצות במקביל וכל אחת מבצעת משהו שונה: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הורדת קבצים, תקשורת מול אתר מרוחק, טיפול בלקוחות וכד'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2393672"/>
            <a:ext cx="8604448" cy="36276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7043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CyclicBarrier</a:t>
            </a:r>
            <a:r>
              <a:rPr lang="he-IL" smtClean="0">
                <a:latin typeface="Arial" charset="0"/>
                <a:cs typeface="Arial" charset="0"/>
              </a:rPr>
              <a:t>–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796136" y="1412776"/>
            <a:ext cx="3167062" cy="576263"/>
          </a:xfrm>
          <a:prstGeom prst="wedgeRectCallout">
            <a:avLst>
              <a:gd name="adj1" fmla="val -32488"/>
              <a:gd name="adj2" fmla="val 299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כמות האובייקטים שצריכים להצטבר עבור התחלת הפעולה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292080" y="5229200"/>
            <a:ext cx="3672408" cy="936104"/>
          </a:xfrm>
          <a:prstGeom prst="wedgeRectCallout">
            <a:avLst>
              <a:gd name="adj1" fmla="val 10307"/>
              <a:gd name="adj2" fmla="val -124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אם הלולאה תרוץ 7 פעמים, התוכנית לא תסתיים, מאחר ויהיה ניסיון למלא את המונית עבור לקוח זה..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1520" y="908720"/>
            <a:ext cx="4932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u="sng" dirty="0" smtClean="0"/>
              <a:t>נשים לב</a:t>
            </a:r>
            <a:r>
              <a:rPr lang="he-IL" b="1" dirty="0" smtClean="0"/>
              <a:t>: ה- </a:t>
            </a:r>
            <a:r>
              <a:rPr lang="en-US" b="1" dirty="0" err="1" smtClean="0"/>
              <a:t>ExecuterService</a:t>
            </a:r>
            <a:r>
              <a:rPr lang="he-IL" b="1" dirty="0" smtClean="0"/>
              <a:t> חייב לאפשר הרצה של יותר </a:t>
            </a:r>
            <a:r>
              <a:rPr lang="en-US" b="1" dirty="0" smtClean="0"/>
              <a:t>thread</a:t>
            </a:r>
            <a:r>
              <a:rPr lang="he-IL" b="1" dirty="0" smtClean="0"/>
              <a:t>'ים מאשר ה- </a:t>
            </a:r>
            <a:r>
              <a:rPr lang="en-US" b="1" dirty="0" err="1" smtClean="0"/>
              <a:t>CyclicBarrier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251520" y="6093296"/>
            <a:ext cx="3167062" cy="576263"/>
          </a:xfrm>
          <a:prstGeom prst="wedgeRectCallout">
            <a:avLst>
              <a:gd name="adj1" fmla="val -11588"/>
              <a:gd name="adj2" fmla="val -207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לחכות עד שכל התהליכים ב- </a:t>
            </a:r>
            <a:r>
              <a:rPr lang="en-US" b="1" dirty="0" smtClean="0"/>
              <a:t>ES</a:t>
            </a:r>
            <a:r>
              <a:rPr lang="he-IL" b="1" dirty="0" smtClean="0"/>
              <a:t> יסיימו, או עד </a:t>
            </a:r>
            <a:r>
              <a:rPr lang="en-US" b="1" dirty="0" smtClean="0"/>
              <a:t>timeout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7164288" y="2132856"/>
            <a:ext cx="1791816" cy="368623"/>
          </a:xfrm>
          <a:prstGeom prst="wedgeRectCallout">
            <a:avLst>
              <a:gd name="adj1" fmla="val -25572"/>
              <a:gd name="adj2" fmla="val 309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ה- </a:t>
            </a:r>
            <a:r>
              <a:rPr lang="en-US" b="1" dirty="0" smtClean="0"/>
              <a:t>thread</a:t>
            </a:r>
            <a:r>
              <a:rPr lang="he-IL" b="1" dirty="0" smtClean="0"/>
              <a:t> שירוץ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51520" y="1700808"/>
            <a:ext cx="45365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האם חובה להשתמש עם </a:t>
            </a:r>
            <a:r>
              <a:rPr lang="en-US" b="1" dirty="0" err="1" smtClean="0"/>
              <a:t>ExecuterService</a:t>
            </a:r>
            <a:r>
              <a:rPr lang="he-IL" b="1" dirty="0" smtClean="0"/>
              <a:t>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7380820" cy="46085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>
          <a:xfrm>
            <a:off x="179388" y="706438"/>
            <a:ext cx="8713787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CyclicBarrier</a:t>
            </a:r>
            <a:r>
              <a:rPr lang="he-IL" smtClean="0">
                <a:latin typeface="Arial" charset="0"/>
                <a:cs typeface="Arial" charset="0"/>
              </a:rPr>
              <a:t/>
            </a:r>
            <a:br>
              <a:rPr lang="he-IL" smtClean="0">
                <a:latin typeface="Arial" charset="0"/>
                <a:cs typeface="Arial" charset="0"/>
              </a:rPr>
            </a:br>
            <a:r>
              <a:rPr lang="he-IL" smtClean="0">
                <a:latin typeface="Arial" charset="0"/>
                <a:cs typeface="Arial" charset="0"/>
              </a:rPr>
              <a:t> – פלט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52562" y="116632"/>
            <a:ext cx="2735262" cy="1223963"/>
          </a:xfrm>
          <a:prstGeom prst="wedgeRectCallout">
            <a:avLst>
              <a:gd name="adj1" fmla="val 109575"/>
              <a:gd name="adj2" fmla="val 68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ניתן לראות שהאובייקטים התחילו לרוץ רק לאחר שכל המכסה נכנסה לתור, וכן בסיום מחכים שכולם יסיימו.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2348880"/>
            <a:ext cx="3960440" cy="5760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509120"/>
            <a:ext cx="3960440" cy="5760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יש לדמות סיטואציה של אכילה במסעדה:</a:t>
            </a:r>
          </a:p>
          <a:p>
            <a:pPr lvl="1"/>
            <a:r>
              <a:rPr lang="he-IL" dirty="0" smtClean="0"/>
              <a:t>ראשית יש לסיים 2 מנות ראשונות</a:t>
            </a:r>
          </a:p>
          <a:p>
            <a:pPr lvl="1"/>
            <a:r>
              <a:rPr lang="he-IL" dirty="0" smtClean="0"/>
              <a:t>לאחר מכן מנה עיקרית</a:t>
            </a:r>
          </a:p>
          <a:p>
            <a:pPr lvl="1"/>
            <a:r>
              <a:rPr lang="he-IL" dirty="0" smtClean="0"/>
              <a:t>הארוחה תסתיים רק לאחר אכילה של 3 קינוחים</a:t>
            </a:r>
          </a:p>
          <a:p>
            <a:r>
              <a:rPr lang="he-IL" dirty="0" smtClean="0"/>
              <a:t>בתאבון!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ביחידה זו למדנו: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ותכונותיו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הממשק </a:t>
            </a:r>
            <a:r>
              <a:rPr lang="en-US" dirty="0" err="1" smtClean="0">
                <a:latin typeface="Arial" charset="0"/>
                <a:cs typeface="Arial" charset="0"/>
              </a:rPr>
              <a:t>Runnable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מצבים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סינכרון תהליכים: </a:t>
            </a:r>
            <a:r>
              <a:rPr lang="en-US" dirty="0" smtClean="0">
                <a:latin typeface="Arial" charset="0"/>
                <a:cs typeface="Arial" charset="0"/>
              </a:rPr>
              <a:t>racing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deadlock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סמפורים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הגבלת כמות ה-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ע"י </a:t>
            </a:r>
            <a:r>
              <a:rPr lang="en-US" dirty="0" err="1" smtClean="0">
                <a:latin typeface="Arial" charset="0"/>
                <a:cs typeface="Arial" charset="0"/>
              </a:rPr>
              <a:t>ExecuterService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קבלת ערך מ-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ע"י הממשק </a:t>
            </a:r>
            <a:r>
              <a:rPr lang="en-US" dirty="0" smtClean="0">
                <a:latin typeface="Arial" charset="0"/>
                <a:cs typeface="Arial" charset="0"/>
              </a:rPr>
              <a:t>Callable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המתנה לכמות מסויימת של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'ים: </a:t>
            </a:r>
            <a:r>
              <a:rPr lang="en-US" dirty="0" err="1" smtClean="0">
                <a:latin typeface="Arial" charset="0"/>
                <a:cs typeface="Arial" charset="0"/>
              </a:rPr>
              <a:t>CyclicBarrier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CountDownLatch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אנונימי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הרצת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מספר פעמים במקביל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900113"/>
            <a:ext cx="5761037" cy="33909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457700"/>
            <a:ext cx="5845175" cy="221138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341438"/>
            <a:ext cx="3756025" cy="14462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מימוש </a:t>
            </a:r>
            <a:r>
              <a:rPr lang="en-US" smtClean="0">
                <a:latin typeface="Arial" charset="0"/>
                <a:cs typeface="Arial" charset="0"/>
              </a:rPr>
              <a:t>Runnable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 הרי ניתן לרשת ממחלקה אחת בלבד</a:t>
            </a:r>
          </a:p>
          <a:p>
            <a:r>
              <a:rPr lang="he-IL" smtClean="0">
                <a:latin typeface="Arial" charset="0"/>
                <a:cs typeface="Arial" charset="0"/>
              </a:rPr>
              <a:t>בצורה הנוכחית, אם נרצה שמחלקה מסויימת תפעל ב- </a:t>
            </a:r>
            <a:r>
              <a:rPr lang="en-US" smtClean="0">
                <a:latin typeface="Arial" charset="0"/>
                <a:cs typeface="Arial" charset="0"/>
              </a:rPr>
              <a:t>thread</a:t>
            </a:r>
            <a:r>
              <a:rPr lang="he-IL" smtClean="0">
                <a:latin typeface="Arial" charset="0"/>
                <a:cs typeface="Arial" charset="0"/>
              </a:rPr>
              <a:t> נפרד אין לנו אפשרות, במקרה הצורך, לרשת ממחלקה נוספת</a:t>
            </a:r>
          </a:p>
          <a:p>
            <a:r>
              <a:rPr lang="he-IL" smtClean="0">
                <a:latin typeface="Arial" charset="0"/>
                <a:cs typeface="Arial" charset="0"/>
              </a:rPr>
              <a:t>לכן נממש את הממשק </a:t>
            </a:r>
            <a:r>
              <a:rPr lang="en-US" smtClean="0">
                <a:latin typeface="Arial" charset="0"/>
                <a:cs typeface="Arial" charset="0"/>
              </a:rPr>
              <a:t>Runnable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22261</TotalTime>
  <Words>2286</Words>
  <Application>Microsoft Office PowerPoint</Application>
  <PresentationFormat>On-screen Show (4:3)</PresentationFormat>
  <Paragraphs>276</Paragraphs>
  <Slides>73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Equity</vt:lpstr>
      <vt:lpstr>Package</vt:lpstr>
      <vt:lpstr>Threads</vt:lpstr>
      <vt:lpstr>ביחידה זו נלמד:</vt:lpstr>
      <vt:lpstr>תהליכים (Thread'ים)</vt:lpstr>
      <vt:lpstr>דוגמא לתוכנית עם Thread'ים</vt:lpstr>
      <vt:lpstr>דוגמא למוטיבציה</vt:lpstr>
      <vt:lpstr>כיצד מריצים thread</vt:lpstr>
      <vt:lpstr>מופעים מרובים</vt:lpstr>
      <vt:lpstr>הרצת thread מספר פעמים במקביל</vt:lpstr>
      <vt:lpstr>מימוש Runnable</vt:lpstr>
      <vt:lpstr>דוגמא</vt:lpstr>
      <vt:lpstr>אובייקט אנונימי</vt:lpstr>
      <vt:lpstr>אובייקט אנונימי המשתמש במשתנה חיצוני</vt:lpstr>
      <vt:lpstr>מיפוי הזיכרון</vt:lpstr>
      <vt:lpstr>כמעט כל process מורכב מ- thread'ים</vt:lpstr>
      <vt:lpstr> priority (1)</vt:lpstr>
      <vt:lpstr> priority (2)</vt:lpstr>
      <vt:lpstr> priority (3)</vt:lpstr>
      <vt:lpstr>מידע על thread</vt:lpstr>
      <vt:lpstr>כך לא נעצור thread</vt:lpstr>
      <vt:lpstr>כך כן נעצור את  ה- thread</vt:lpstr>
      <vt:lpstr>מצבים של thread</vt:lpstr>
      <vt:lpstr>מצבים שונים בהם ה- thread אינו runnable</vt:lpstr>
      <vt:lpstr>דוגמאות למעבר בין sleep/runnable/run</vt:lpstr>
      <vt:lpstr>סינכרון תהליכים - הבעיה</vt:lpstr>
      <vt:lpstr>סינכרון תהליכים – הפלט הרצוי</vt:lpstr>
      <vt:lpstr>סינכרון תהליכים – הקוד התקין</vt:lpstr>
      <vt:lpstr>תרגיל</vt:lpstr>
      <vt:lpstr>wait ו- notify</vt:lpstr>
      <vt:lpstr>דוגמא: המחלקות (1)</vt:lpstr>
      <vt:lpstr>דוגמא: המחלקות (2)</vt:lpstr>
      <vt:lpstr>דוגמא: ה- main</vt:lpstr>
      <vt:lpstr>בלוק או שיטת synchronized</vt:lpstr>
      <vt:lpstr>מה קורה למשאב הקריטי בזמן wait? (1)</vt:lpstr>
      <vt:lpstr>מה קורה למשאב הקריטי בזמן wait? (2)</vt:lpstr>
      <vt:lpstr>מוטיבציה ל- join</vt:lpstr>
      <vt:lpstr>שימוש ב- join</vt:lpstr>
      <vt:lpstr>המתודה interrupt (1)</vt:lpstr>
      <vt:lpstr>המתודה  interrupt (2)</vt:lpstr>
      <vt:lpstr>תרגיל</vt:lpstr>
      <vt:lpstr>בעיות בעבודה עם thread'ים</vt:lpstr>
      <vt:lpstr>דוגמא ל- racing</vt:lpstr>
      <vt:lpstr>דוגמא ל- deadlock</vt:lpstr>
      <vt:lpstr>מימוש</vt:lpstr>
      <vt:lpstr>השיטה tryToEat</vt:lpstr>
      <vt:lpstr>ה- main</vt:lpstr>
      <vt:lpstr>עבודה עם Semaphore</vt:lpstr>
      <vt:lpstr>השיטה tryToEat במימוש סמפור</vt:lpstr>
      <vt:lpstr>ה- main</vt:lpstr>
      <vt:lpstr>בעיית היצרן-צרכן</vt:lpstr>
      <vt:lpstr>Slide 50</vt:lpstr>
      <vt:lpstr>Slide 51</vt:lpstr>
      <vt:lpstr>Slide 52</vt:lpstr>
      <vt:lpstr>Slide 53</vt:lpstr>
      <vt:lpstr>הגבלת מספר ה- thread'ים</vt:lpstr>
      <vt:lpstr>דוגמא: הלקוח</vt:lpstr>
      <vt:lpstr>דוגמא: ה- main</vt:lpstr>
      <vt:lpstr>קבלת ערך מ- thread לאחר שסיים את ריצתו</vt:lpstr>
      <vt:lpstr>דוגמא</vt:lpstr>
      <vt:lpstr>הממשק Callable</vt:lpstr>
      <vt:lpstr>שימוש ב- Callable</vt:lpstr>
      <vt:lpstr>הפלט</vt:lpstr>
      <vt:lpstr>CountDownLatch</vt:lpstr>
      <vt:lpstr>דוגמא (1)</vt:lpstr>
      <vt:lpstr>דוגמא (2)</vt:lpstr>
      <vt:lpstr>דוגמא (3)</vt:lpstr>
      <vt:lpstr>שימושים לסנכרון  זה</vt:lpstr>
      <vt:lpstr>CyclicBarrier – הרצת thread רק לאחר שיש מספיק לקוחות</vt:lpstr>
      <vt:lpstr>CyclicBarrier – דוגמא - המונית</vt:lpstr>
      <vt:lpstr>CyclicBarrier – דוגמא - הנוסע</vt:lpstr>
      <vt:lpstr>CyclicBarrier– main</vt:lpstr>
      <vt:lpstr>CyclicBarrier  – פלט</vt:lpstr>
      <vt:lpstr>תרגיל</vt:lpstr>
      <vt:lpstr>ביחידה זו למדנו:</vt:lpstr>
    </vt:vector>
  </TitlesOfParts>
  <Company>KerenK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מכוון עצמים ושפת JAVA</dc:title>
  <dc:creator>Keren</dc:creator>
  <cp:lastModifiedBy>kerenk</cp:lastModifiedBy>
  <cp:revision>83</cp:revision>
  <dcterms:created xsi:type="dcterms:W3CDTF">2010-10-16T15:19:56Z</dcterms:created>
  <dcterms:modified xsi:type="dcterms:W3CDTF">2013-08-08T16:27:24Z</dcterms:modified>
</cp:coreProperties>
</file>