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30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ז'/ניסן/תשע"ז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</a:t>
            </a:r>
            <a:r>
              <a:rPr lang="en-US" dirty="0" smtClean="0">
                <a:latin typeface="Arial" charset="0"/>
                <a:cs typeface="Arial" charset="0"/>
              </a:rPr>
              <a:t>05 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ממשקים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דוגמא: הממשק </a:t>
            </a:r>
            <a:r>
              <a:rPr lang="en-US" dirty="0" smtClean="0">
                <a:latin typeface="Arial" charset="0"/>
                <a:cs typeface="Arial" charset="0"/>
              </a:rPr>
              <a:t>Printable</a:t>
            </a:r>
            <a:r>
              <a:rPr lang="he-IL" dirty="0" smtClean="0">
                <a:latin typeface="Arial" charset="0"/>
                <a:cs typeface="Arial" charset="0"/>
              </a:rPr>
              <a:t> (3)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3107E97-A711-4E5F-B1A9-076B63A25227}" type="slidenum">
              <a:rPr lang="he-IL"/>
              <a:pPr>
                <a:defRPr/>
              </a:pPr>
              <a:t>10</a:t>
            </a:fld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115300" cy="4219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1600200"/>
            <a:ext cx="2209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143000" y="4038600"/>
            <a:ext cx="3200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28600" y="-76200"/>
            <a:ext cx="2667000" cy="1143000"/>
          </a:xfrm>
        </p:spPr>
        <p:txBody>
          <a:bodyPr/>
          <a:lstStyle/>
          <a:p>
            <a:pPr algn="l" eaLnBrk="1" hangingPunct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58B46BB-011E-433B-95C4-7EE8442E3C99}" type="slidenum">
              <a:rPr lang="he-IL"/>
              <a:pPr>
                <a:defRPr/>
              </a:pPr>
              <a:t>11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"/>
            <a:ext cx="6629400" cy="330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3529013"/>
            <a:ext cx="5356225" cy="3094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56406"/>
              <a:gd name="adj2" fmla="val -8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IPrintable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72078"/>
              <a:gd name="adj2" fmla="val 8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Printable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4008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תחביר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he-IL" dirty="0" smtClean="0"/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 smtClean="0"/>
              <a:t>במקום להגדיר את המחלקה כ- </a:t>
            </a:r>
            <a:r>
              <a:rPr lang="en-US" dirty="0" smtClean="0">
                <a:solidFill>
                  <a:srgbClr val="0070C0"/>
                </a:solidFill>
              </a:rPr>
              <a:t>abstract class</a:t>
            </a:r>
            <a:r>
              <a:rPr lang="he-IL" dirty="0" smtClean="0">
                <a:solidFill>
                  <a:srgbClr val="0070C0"/>
                </a:solidFill>
              </a:rPr>
              <a:t> </a:t>
            </a:r>
            <a:r>
              <a:rPr lang="he-IL" dirty="0" smtClean="0"/>
              <a:t>ניתן להגדיר אותה כ-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interface</a:t>
            </a:r>
            <a:r>
              <a:rPr lang="he-IL" dirty="0" smtClean="0"/>
              <a:t>(וכך נעשה!)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 smtClean="0"/>
              <a:t>מאחר ונגדיר את המחלקה כ- </a:t>
            </a:r>
            <a:r>
              <a:rPr lang="en-US" dirty="0" smtClean="0">
                <a:solidFill>
                  <a:srgbClr val="0070C0"/>
                </a:solidFill>
              </a:rPr>
              <a:t>interface</a:t>
            </a:r>
            <a:r>
              <a:rPr lang="he-IL" dirty="0" smtClean="0"/>
              <a:t> ולא כ-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he-IL" dirty="0" smtClean="0"/>
              <a:t>, אין חובה לציין שהשיטות הן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r>
              <a:rPr lang="he-IL" dirty="0" smtClean="0"/>
              <a:t> ו- </a:t>
            </a:r>
            <a:r>
              <a:rPr lang="en-US" dirty="0" smtClean="0">
                <a:solidFill>
                  <a:srgbClr val="0070C0"/>
                </a:solidFill>
              </a:rPr>
              <a:t>abstract</a:t>
            </a:r>
            <a:r>
              <a:rPr lang="he-IL" dirty="0" smtClean="0"/>
              <a:t>, הקומפיילר יודע להתייחס אליהן כך אוטומטית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 smtClean="0"/>
              <a:t>כאשר מממשים ממשק יש להשתמש במילה </a:t>
            </a:r>
            <a:r>
              <a:rPr lang="en-US" dirty="0" smtClean="0">
                <a:solidFill>
                  <a:srgbClr val="0070C0"/>
                </a:solidFill>
              </a:rPr>
              <a:t>implements</a:t>
            </a:r>
            <a:endParaRPr lang="he-IL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 smtClean="0"/>
              <a:t>כאשר יורשים ממשק ומחלקה, הממשק יבוא לאחר המחלקה</a:t>
            </a:r>
          </a:p>
          <a:p>
            <a:pPr eaLnBrk="1" hangingPunct="1">
              <a:spcBef>
                <a:spcPts val="1200"/>
              </a:spcBef>
              <a:defRPr/>
            </a:pPr>
            <a:endParaRPr lang="he-IL" dirty="0" smtClean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13E008-A888-419E-9192-6076D843C551}" type="slidenum">
              <a:rPr lang="he-IL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דוגמא: המחלקה </a:t>
            </a:r>
            <a:r>
              <a:rPr lang="en-US" sz="3600" dirty="0" smtClean="0">
                <a:latin typeface="Arial" charset="0"/>
                <a:cs typeface="Arial" charset="0"/>
              </a:rPr>
              <a:t>Animal</a:t>
            </a:r>
            <a:r>
              <a:rPr lang="he-IL" sz="3600" dirty="0" smtClean="0">
                <a:latin typeface="Arial" charset="0"/>
                <a:cs typeface="Arial" charset="0"/>
              </a:rPr>
              <a:t> והממשק </a:t>
            </a:r>
            <a:r>
              <a:rPr lang="en-US" sz="3600" dirty="0" err="1" smtClean="0">
                <a:latin typeface="Arial" charset="0"/>
                <a:cs typeface="Arial" charset="0"/>
              </a:rPr>
              <a:t>Noiseable</a:t>
            </a:r>
            <a:endParaRPr lang="he-IL" sz="3600" dirty="0" smtClean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לא כל החיות משמיעות קול, לכן לא נרצה לאפשר שירות זה עם מימוש ריק במחלקת הבסיס </a:t>
            </a:r>
            <a:r>
              <a:rPr lang="en-US" dirty="0" smtClean="0">
                <a:latin typeface="Arial" charset="0"/>
                <a:cs typeface="Arial" charset="0"/>
              </a:rPr>
              <a:t>Animal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מאחר והתוספת לחיות שעושות קולות הינה התנהגותית, נייצר ממשק שמכיל את היכולת </a:t>
            </a:r>
            <a:r>
              <a:rPr lang="en-US" dirty="0" err="1" smtClean="0">
                <a:latin typeface="Arial" charset="0"/>
                <a:cs typeface="Arial" charset="0"/>
              </a:rPr>
              <a:t>getNoise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חיות שיודעות להשמיע קול ירשו מ- </a:t>
            </a:r>
            <a:r>
              <a:rPr lang="en-US" dirty="0" smtClean="0">
                <a:latin typeface="Arial" charset="0"/>
                <a:cs typeface="Arial" charset="0"/>
              </a:rPr>
              <a:t>Animal</a:t>
            </a:r>
            <a:r>
              <a:rPr lang="he-IL" dirty="0" smtClean="0">
                <a:latin typeface="Arial" charset="0"/>
                <a:cs typeface="Arial" charset="0"/>
              </a:rPr>
              <a:t> ויממשו את הממש </a:t>
            </a:r>
            <a:r>
              <a:rPr lang="en-US" dirty="0" err="1" smtClean="0">
                <a:latin typeface="Arial" charset="0"/>
                <a:cs typeface="Arial" charset="0"/>
              </a:rPr>
              <a:t>Noiseable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048E7-AE3B-49E7-8120-A0C130673A20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191000"/>
            <a:ext cx="5627687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05400" y="42672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Animal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999CDF-B809-45A5-9B52-40E968B92BE4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162800" cy="50625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00200" y="1066800"/>
            <a:ext cx="1143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6858000" y="3200400"/>
            <a:ext cx="1981200" cy="838200"/>
          </a:xfrm>
          <a:prstGeom prst="wedgeRectCallout">
            <a:avLst>
              <a:gd name="adj1" fmla="val -97382"/>
              <a:gd name="adj2" fmla="val 7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שיטות אלו הן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final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מאחר ואין סיבה לדרוס אותן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Horse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2F4BD-E418-4969-AE10-0999EDECE799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010400" cy="5127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5029200"/>
            <a:ext cx="3200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990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1066800"/>
            <a:ext cx="4343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Cat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B9421-02BA-47E6-917C-CBF607E1FDA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848600" cy="5165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43000" y="5105400"/>
            <a:ext cx="31242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715000" y="1219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667000" y="1219200"/>
            <a:ext cx="4267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המחלקה </a:t>
            </a:r>
            <a:r>
              <a:rPr lang="en-US" smtClean="0">
                <a:latin typeface="Arial" charset="0"/>
                <a:cs typeface="Arial" charset="0"/>
              </a:rPr>
              <a:t>Fish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8937D-267E-4580-A98E-405EB3653F0E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7391400" cy="4746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1295400"/>
            <a:ext cx="1981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56B9-5E53-40F8-961C-4DCA5FAA3C8B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077200" cy="417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181600"/>
            <a:ext cx="8763000" cy="9286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1981200" cy="838200"/>
          </a:xfrm>
          <a:solidFill>
            <a:schemeClr val="bg1"/>
          </a:solidFill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3352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3352800"/>
            <a:ext cx="70866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800600" y="4191000"/>
            <a:ext cx="4114800" cy="990600"/>
          </a:xfrm>
          <a:prstGeom prst="wedgeRectCallout">
            <a:avLst>
              <a:gd name="adj1" fmla="val -47367"/>
              <a:gd name="adj2" fmla="val -11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במקום לבדוק האם החיה היא חתול או סוס (וטיפוסים שונים בהמשך), נבדוק האם האובייקט מממש את ההתנהגות המבוקשת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ירושת ממשקים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2924354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2937293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38400"/>
            <a:ext cx="5447581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276600"/>
            <a:ext cx="6702722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676400"/>
            <a:ext cx="2963173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031411"/>
            <a:ext cx="7246190" cy="17597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24600" y="2286000"/>
            <a:ext cx="2667000" cy="914400"/>
          </a:xfrm>
          <a:prstGeom prst="wedgeRectCallout">
            <a:avLst>
              <a:gd name="adj1" fmla="val -84723"/>
              <a:gd name="adj2" fmla="val 4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ממשק זה יכלול את כל השיטות שבמשק שאותו הרחיב + השיטות הנוספות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2438400"/>
            <a:ext cx="1905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096000" y="3505200"/>
            <a:ext cx="2895600" cy="381000"/>
          </a:xfrm>
          <a:prstGeom prst="wedgeRectCallout">
            <a:avLst>
              <a:gd name="adj1" fmla="val -84723"/>
              <a:gd name="adj2" fmla="val -42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הרחבה של יותר ממשק אחד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3505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6781800" y="4419600"/>
            <a:ext cx="2209800" cy="609600"/>
          </a:xfrm>
          <a:prstGeom prst="wedgeRectCallout">
            <a:avLst>
              <a:gd name="adj1" fmla="val -89046"/>
              <a:gd name="adj2" fmla="val -6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קודם תצויין הירושה ולאחר מכן הממשקים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4038600"/>
            <a:ext cx="5029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מהו ממשק</a:t>
            </a:r>
          </a:p>
          <a:p>
            <a:r>
              <a:rPr lang="he-IL" dirty="0" smtClean="0"/>
              <a:t>שימושים בממשקים</a:t>
            </a:r>
          </a:p>
          <a:p>
            <a:r>
              <a:rPr lang="he-IL" dirty="0" smtClean="0"/>
              <a:t>הפרדה בין "מה" ל"איך"</a:t>
            </a:r>
          </a:p>
          <a:p>
            <a:r>
              <a:rPr lang="he-IL" dirty="0" smtClean="0"/>
              <a:t>ממשקים שימושיים:</a:t>
            </a:r>
          </a:p>
          <a:p>
            <a:pPr lvl="1"/>
            <a:r>
              <a:rPr lang="en-US" dirty="0" smtClean="0"/>
              <a:t>Comparable</a:t>
            </a:r>
          </a:p>
          <a:p>
            <a:pPr lvl="1"/>
            <a:r>
              <a:rPr lang="en-US" dirty="0" smtClean="0"/>
              <a:t>Comparator</a:t>
            </a:r>
          </a:p>
          <a:p>
            <a:pPr lvl="1"/>
            <a:r>
              <a:rPr lang="en-US" dirty="0" err="1" smtClean="0"/>
              <a:t>Cloneable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סיכום ביניים לממשקים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מחלקה יכולה לרשת מאינסוף ממשקים (בניגוד למחלקות, שניתן לרשת רק אחת)</a:t>
            </a:r>
          </a:p>
          <a:p>
            <a:pPr lvl="1" eaLnBrk="1" hangingPunct="1"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זו תהייה הדרך שלנו לרשת מכמה מחלקות</a:t>
            </a:r>
          </a:p>
          <a:p>
            <a:pPr eaLnBrk="1" hangingPunct="1"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ניתן להגדיר אוסף שההפניות שלו הן לאיברים מטיפוס הממשק, כאשר בפועל האובייקטים שונים לחלוטין במהותם</a:t>
            </a:r>
          </a:p>
          <a:p>
            <a:pPr eaLnBrk="1" hangingPunct="1"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ניתן להגדיר אוסף פעולות המייצגות התנהגות מסוימת שתמומש ע"י מחלקות הרוצות לתמוך בהתנהגות זו</a:t>
            </a:r>
          </a:p>
          <a:p>
            <a:pPr eaLnBrk="1" hangingPunct="1"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מאחר וממשק הוא מעין מחלקה אבסטרקטית, לא ניתן להגדיר אובייקטים מטיפוס המחלקה, אבל כן ניתן להגדיר הפניות</a:t>
            </a:r>
            <a:endParaRPr 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6925F8C-0A49-4B9E-98F8-9013E9DC4BB7}" type="slidenum">
              <a:rPr lang="he-IL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בממשקים כהפרדה בין "מה" ל"איך"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916335"/>
            <a:ext cx="6728752" cy="371306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42829"/>
            <a:ext cx="5181600" cy="12003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5638800" y="1524000"/>
            <a:ext cx="2743200" cy="457200"/>
          </a:xfrm>
          <a:prstGeom prst="wedgeRectCallout">
            <a:avLst>
              <a:gd name="adj1" fmla="val -67385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latin typeface="Arial" pitchFamily="34" charset="0"/>
                <a:cs typeface="Arial" pitchFamily="34" charset="0"/>
              </a:rPr>
              <a:t>מה השירותים שנרצה לספק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705600" y="4495800"/>
            <a:ext cx="2133600" cy="457200"/>
          </a:xfrm>
          <a:prstGeom prst="wedgeRectCallout">
            <a:avLst>
              <a:gd name="adj1" fmla="val -79208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latin typeface="Arial" pitchFamily="34" charset="0"/>
                <a:cs typeface="Arial" pitchFamily="34" charset="0"/>
              </a:rPr>
              <a:t>מימוש אפשרי ראשון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בממשקים כהפרדה בין "מה" ל"איך"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971800"/>
            <a:ext cx="7505527" cy="339681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5591810" cy="1295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705600" y="4495800"/>
            <a:ext cx="2133600" cy="457200"/>
          </a:xfrm>
          <a:prstGeom prst="wedgeRectCallout">
            <a:avLst>
              <a:gd name="adj1" fmla="val -79208"/>
              <a:gd name="adj2" fmla="val 21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latin typeface="Arial" pitchFamily="34" charset="0"/>
                <a:cs typeface="Arial" pitchFamily="34" charset="0"/>
              </a:rPr>
              <a:t>מימוש אפשרי שני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בממשקים כהפרדה בין "מה" ל"איך"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591810" cy="1295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7859306" cy="2286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2976563" cy="1143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3886200" y="3810000"/>
            <a:ext cx="21336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6172200" y="2133600"/>
            <a:ext cx="2743200" cy="1066800"/>
          </a:xfrm>
          <a:prstGeom prst="wedgeRectCallout">
            <a:avLst>
              <a:gd name="adj1" fmla="val -59668"/>
              <a:gd name="adj2" fmla="val 106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המקום היחידי בו אנחנו מתעסקים בסוג הספציפי של המימוש</a:t>
            </a:r>
            <a:endParaRPr lang="he-I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7757410" cy="2286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בממשקים כהפרדה בין "מה" ל"איך"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5591810" cy="1295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3962400" y="3429000"/>
            <a:ext cx="21336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990684"/>
            <a:ext cx="3810000" cy="162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944212"/>
            <a:ext cx="3437980" cy="151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השיטה </a:t>
            </a:r>
            <a:r>
              <a:rPr lang="en-US" sz="3600" dirty="0" err="1" smtClean="0">
                <a:latin typeface="Arial" charset="0"/>
                <a:cs typeface="Arial" charset="0"/>
              </a:rPr>
              <a:t>Arrays.sort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15400" cy="5334000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השיטה </a:t>
            </a:r>
            <a:r>
              <a:rPr lang="en-US" dirty="0" err="1" smtClean="0">
                <a:latin typeface="Arial" charset="0"/>
                <a:cs typeface="Arial" charset="0"/>
              </a:rPr>
              <a:t>Arrays.sort</a:t>
            </a:r>
            <a:r>
              <a:rPr lang="he-IL" dirty="0" smtClean="0">
                <a:latin typeface="Arial" charset="0"/>
                <a:cs typeface="Arial" charset="0"/>
              </a:rPr>
              <a:t> מקבלת מערך וממיינת את איבריו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עבור טיפוסים בסיסיים השיטה יודעת לבצע את העבודה מאחר והיחס &gt; מוגדר היטב עבור טיפוסים אלו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D51F-493B-4D29-9986-42F1BB3C07B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3352800"/>
            <a:ext cx="8602662" cy="167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13350"/>
            <a:ext cx="5791200" cy="806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4114800" cy="1981200"/>
          </a:xfrm>
        </p:spPr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השיטה </a:t>
            </a:r>
            <a:r>
              <a:rPr lang="en-US" sz="3600" dirty="0" err="1" smtClean="0">
                <a:latin typeface="Arial" charset="0"/>
                <a:cs typeface="Arial" charset="0"/>
              </a:rPr>
              <a:t>Arrays.sort</a:t>
            </a:r>
            <a:r>
              <a:rPr lang="he-IL" sz="3600" dirty="0" smtClean="0">
                <a:latin typeface="Arial" charset="0"/>
                <a:cs typeface="Arial" charset="0"/>
              </a:rPr>
              <a:t> עבור מערך אובייקטים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98A8A-4774-4384-9C8C-5D375D929994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76200"/>
            <a:ext cx="4876800" cy="2892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700" y="5334000"/>
            <a:ext cx="8851900" cy="9683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981325"/>
            <a:ext cx="8229600" cy="23383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4800600"/>
            <a:ext cx="2743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" y="5486400"/>
            <a:ext cx="88392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4724400" y="4800600"/>
            <a:ext cx="3581400" cy="381000"/>
          </a:xfrm>
          <a:prstGeom prst="wedgeRectCallout">
            <a:avLst>
              <a:gd name="adj1" fmla="val -87292"/>
              <a:gd name="adj2" fmla="val -49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הקומפיילר לא יודע למיין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Person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657600" y="5791200"/>
            <a:ext cx="4572000" cy="685800"/>
          </a:xfrm>
          <a:prstGeom prst="wedgeRectCallout">
            <a:avLst>
              <a:gd name="adj1" fmla="val 52708"/>
              <a:gd name="adj2" fmla="val -64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 תעופה בניסיון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המיון כי השיטה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sort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מתבססת על מימוש הממשק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Comparable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כיצד עובדת השיטה </a:t>
            </a:r>
            <a:r>
              <a:rPr lang="en-US" dirty="0" smtClean="0"/>
              <a:t>sort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כדי להבין, נממש את </a:t>
            </a:r>
            <a:r>
              <a:rPr lang="en-US" dirty="0" smtClean="0"/>
              <a:t>sort</a:t>
            </a:r>
            <a:r>
              <a:rPr lang="he-IL" dirty="0" smtClean="0"/>
              <a:t> בעצמנו באמצעות </a:t>
            </a:r>
            <a:r>
              <a:rPr lang="en-US" dirty="0" err="1" smtClean="0"/>
              <a:t>BubbleSort</a:t>
            </a:r>
            <a:r>
              <a:rPr lang="he-IL" dirty="0" smtClean="0"/>
              <a:t>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הקומפיילר לא יודע מה הפירוש של האופרטור &gt; עבור </a:t>
            </a:r>
            <a:r>
              <a:rPr lang="en-US" dirty="0" smtClean="0"/>
              <a:t>Object</a:t>
            </a:r>
            <a:r>
              <a:rPr lang="he-IL" dirty="0" smtClean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828800"/>
            <a:ext cx="5441745" cy="281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915400" cy="1143000"/>
          </a:xfrm>
        </p:spPr>
        <p:txBody>
          <a:bodyPr/>
          <a:lstStyle/>
          <a:p>
            <a:r>
              <a:rPr lang="he-IL" sz="3600" dirty="0" smtClean="0"/>
              <a:t>השיטה </a:t>
            </a:r>
            <a:r>
              <a:rPr lang="en-US" sz="3600" dirty="0" smtClean="0"/>
              <a:t>sort</a:t>
            </a:r>
            <a:r>
              <a:rPr lang="he-IL" sz="3600" dirty="0" smtClean="0"/>
              <a:t> מתבססת על הממשק </a:t>
            </a:r>
            <a:r>
              <a:rPr lang="en-US" sz="3600" dirty="0" smtClean="0"/>
              <a:t>Comparable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מאחר ו- </a:t>
            </a:r>
            <a:r>
              <a:rPr lang="en-US" dirty="0" smtClean="0"/>
              <a:t>sort</a:t>
            </a:r>
            <a:r>
              <a:rPr lang="he-IL" dirty="0" smtClean="0"/>
              <a:t> רוצה שהאיברים למיון ידעו לתת תוצאת יחס בין שני איברים (גדול/קטן/שווה), היא מתבססת על כך שהם יממשו את ההתנהגות המוגדרת בממשק הקיים </a:t>
            </a:r>
            <a:r>
              <a:rPr lang="en-US" dirty="0" smtClean="0"/>
              <a:t>Comparable</a:t>
            </a:r>
            <a:r>
              <a:rPr lang="he-IL" dirty="0" smtClean="0"/>
              <a:t> המכיל את השיטה </a:t>
            </a:r>
            <a:r>
              <a:rPr lang="en-US" dirty="0" err="1" smtClean="0"/>
              <a:t>compareTo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199"/>
            <a:ext cx="6680752" cy="309636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0" y="3962400"/>
            <a:ext cx="23622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4648200" y="3124200"/>
            <a:ext cx="1752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הממשק </a:t>
            </a:r>
            <a:r>
              <a:rPr lang="en-US" smtClean="0">
                <a:latin typeface="Arial" charset="0"/>
                <a:cs typeface="Arial" charset="0"/>
              </a:rPr>
              <a:t>Comparable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זהו ממשק המסופק עם השפה, וכדי לממש אותו צריך לממש את השיטה: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500" i="1" noProof="1" smtClean="0">
                <a:latin typeface="Arial" charset="0"/>
                <a:cs typeface="Arial" charset="0"/>
              </a:rPr>
              <a:t>public int compareTo(object obj)</a:t>
            </a:r>
            <a:endParaRPr lang="he-IL" sz="2500" i="1" dirty="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he-IL" sz="2200" dirty="0" smtClean="0">
                <a:latin typeface="Arial" charset="0"/>
                <a:cs typeface="Arial" charset="0"/>
              </a:rPr>
              <a:t>השיטה תחזיר:</a:t>
            </a:r>
          </a:p>
          <a:p>
            <a:pPr lvl="2" eaLnBrk="1" hangingPunct="1"/>
            <a:r>
              <a:rPr lang="he-IL" sz="2100" dirty="0" smtClean="0">
                <a:latin typeface="Arial" charset="0"/>
                <a:cs typeface="Arial" charset="0"/>
              </a:rPr>
              <a:t>0 אם </a:t>
            </a:r>
            <a:r>
              <a:rPr lang="en-US" sz="2100" dirty="0" smtClean="0">
                <a:latin typeface="Arial" charset="0"/>
                <a:cs typeface="Arial" charset="0"/>
              </a:rPr>
              <a:t>this</a:t>
            </a:r>
            <a:r>
              <a:rPr lang="he-IL" sz="2100" dirty="0" smtClean="0">
                <a:latin typeface="Arial" charset="0"/>
                <a:cs typeface="Arial" charset="0"/>
              </a:rPr>
              <a:t> ו- </a:t>
            </a:r>
            <a:r>
              <a:rPr lang="en-US" sz="2100" dirty="0" err="1" smtClean="0">
                <a:latin typeface="Arial" charset="0"/>
                <a:cs typeface="Arial" charset="0"/>
              </a:rPr>
              <a:t>obj</a:t>
            </a:r>
            <a:r>
              <a:rPr lang="he-IL" sz="2100" dirty="0" smtClean="0">
                <a:latin typeface="Arial" charset="0"/>
                <a:cs typeface="Arial" charset="0"/>
              </a:rPr>
              <a:t> זהים</a:t>
            </a:r>
          </a:p>
          <a:p>
            <a:pPr lvl="2" eaLnBrk="1" hangingPunct="1"/>
            <a:r>
              <a:rPr lang="he-IL" sz="2100" dirty="0" smtClean="0">
                <a:latin typeface="Arial" charset="0"/>
                <a:cs typeface="Arial" charset="0"/>
              </a:rPr>
              <a:t>ערך שלילי אם </a:t>
            </a:r>
            <a:r>
              <a:rPr lang="en-US" sz="2100" dirty="0" err="1" smtClean="0">
                <a:latin typeface="Arial" charset="0"/>
                <a:cs typeface="Arial" charset="0"/>
              </a:rPr>
              <a:t>obj</a:t>
            </a:r>
            <a:r>
              <a:rPr lang="en-US" sz="2100" dirty="0" smtClean="0">
                <a:latin typeface="Arial" charset="0"/>
                <a:cs typeface="Arial" charset="0"/>
              </a:rPr>
              <a:t> </a:t>
            </a:r>
            <a:r>
              <a:rPr lang="en-US" sz="2100" smtClean="0">
                <a:latin typeface="Arial" charset="0"/>
                <a:cs typeface="Arial" charset="0"/>
              </a:rPr>
              <a:t>&gt; this</a:t>
            </a:r>
            <a:endParaRPr lang="en-US" sz="2100" dirty="0" smtClean="0">
              <a:latin typeface="Arial" charset="0"/>
              <a:cs typeface="Arial" charset="0"/>
            </a:endParaRPr>
          </a:p>
          <a:p>
            <a:pPr lvl="2" eaLnBrk="1" hangingPunct="1"/>
            <a:r>
              <a:rPr lang="he-IL" sz="2100" dirty="0" smtClean="0">
                <a:latin typeface="Arial" charset="0"/>
                <a:cs typeface="Arial" charset="0"/>
              </a:rPr>
              <a:t>ערך חיובי אם </a:t>
            </a:r>
            <a:r>
              <a:rPr lang="en-US" sz="2100" dirty="0" err="1" smtClean="0">
                <a:latin typeface="Arial" charset="0"/>
                <a:cs typeface="Arial" charset="0"/>
              </a:rPr>
              <a:t>obj</a:t>
            </a:r>
            <a:r>
              <a:rPr lang="en-US" sz="2100" dirty="0" smtClean="0">
                <a:latin typeface="Arial" charset="0"/>
                <a:cs typeface="Arial" charset="0"/>
              </a:rPr>
              <a:t> &lt; this</a:t>
            </a:r>
            <a:endParaRPr lang="he-IL" sz="21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ממשק זה ממומש כבר במחלקה </a:t>
            </a:r>
            <a:r>
              <a:rPr lang="en-US" sz="2500" dirty="0" smtClean="0">
                <a:latin typeface="Arial" charset="0"/>
                <a:cs typeface="Arial" charset="0"/>
              </a:rPr>
              <a:t>String</a:t>
            </a:r>
            <a:endParaRPr lang="he-IL" sz="25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נרצה לממש אותו כאשר נרצה לאפשר השוואה בין אובייקטים</a:t>
            </a:r>
          </a:p>
          <a:p>
            <a:pPr eaLnBrk="1" hangingPunct="1"/>
            <a:r>
              <a:rPr lang="he-IL" sz="2500" dirty="0" smtClean="0">
                <a:latin typeface="Arial" charset="0"/>
                <a:cs typeface="Arial" charset="0"/>
              </a:rPr>
              <a:t>נעדיף להשתמש בממשק קיים זה ולא להגדיר אותו מחדש כדי לספק שפה אחידה בין המתכנתים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A3CB518-9300-4F5D-81AF-CE8C36BE43FF}" type="slidenum">
              <a:rPr lang="he-IL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599"/>
            <a:ext cx="5031922" cy="3071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5397613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362200"/>
            <a:ext cx="43434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4400" y="5791200"/>
            <a:ext cx="42672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038600" y="3200400"/>
            <a:ext cx="495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לשתי המחלקות יש במקרה פעולה זהה, אבל מסיבה כלשהי איננו רוצים שיהיה אבא משותף</a:t>
            </a:r>
            <a:endParaRPr lang="he-I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התיקון: מימוש </a:t>
            </a:r>
            <a:r>
              <a:rPr lang="en-US" smtClean="0">
                <a:latin typeface="Arial" charset="0"/>
                <a:cs typeface="Arial" charset="0"/>
              </a:rPr>
              <a:t>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24F8D-7F17-4D4C-BECB-B282FCE6FAD8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607175" cy="541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0" y="1066800"/>
            <a:ext cx="3581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90600" y="4648200"/>
            <a:ext cx="4267200" cy="1600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6096000" y="4648200"/>
            <a:ext cx="2362200" cy="381000"/>
          </a:xfrm>
          <a:prstGeom prst="wedgeRectCallout">
            <a:avLst>
              <a:gd name="adj1" fmla="val -86715"/>
              <a:gd name="adj2" fmla="val -49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השוואה לפי שדה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id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91200" y="1524000"/>
            <a:ext cx="2971800" cy="838200"/>
          </a:xfrm>
          <a:prstGeom prst="wedgeRectCallout">
            <a:avLst>
              <a:gd name="adj1" fmla="val -54226"/>
              <a:gd name="adj2" fmla="val -74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 לציין את שם המחלקה, אחרת תתבצע השוואה מול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Object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מה שיצריך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התיקון: מימוש </a:t>
            </a:r>
            <a:r>
              <a:rPr lang="en-US" smtClean="0">
                <a:latin typeface="Arial" charset="0"/>
                <a:cs typeface="Arial" charset="0"/>
              </a:rPr>
              <a:t>Comparable</a:t>
            </a:r>
            <a:r>
              <a:rPr lang="he-IL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860B2-991D-41F9-A9A3-426B02C624DE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43400"/>
            <a:ext cx="8686800" cy="495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643938" cy="2743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השוואה לפי שדה ה- </a:t>
            </a:r>
            <a:r>
              <a:rPr lang="en-US" smtClean="0">
                <a:latin typeface="Arial" charset="0"/>
                <a:cs typeface="Arial" charset="0"/>
              </a:rPr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45B38-4AB4-4176-A059-60B34F6F433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990600"/>
            <a:ext cx="5791200" cy="4527550"/>
          </a:xfrm>
          <a:noFill/>
          <a:ln>
            <a:solidFill>
              <a:srgbClr val="0070C0"/>
            </a:solidFill>
          </a:ln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637213"/>
            <a:ext cx="8763000" cy="484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38400" y="990600"/>
            <a:ext cx="3429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0386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דוגמא נוספת </a:t>
            </a:r>
            <a:br>
              <a:rPr lang="he-IL" dirty="0" smtClean="0">
                <a:latin typeface="Arial" charset="0"/>
                <a:cs typeface="Arial" charset="0"/>
              </a:rPr>
            </a:br>
            <a:r>
              <a:rPr lang="he-IL" dirty="0" smtClean="0">
                <a:latin typeface="Arial" charset="0"/>
                <a:cs typeface="Arial" charset="0"/>
              </a:rPr>
              <a:t>למימוש </a:t>
            </a:r>
            <a:br>
              <a:rPr lang="he-IL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Comparable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68DE9D7-03E1-487F-84BD-289E12B20830}" type="slidenum">
              <a:rPr lang="he-IL"/>
              <a:pPr>
                <a:defRPr/>
              </a:pPr>
              <a:t>33</a:t>
            </a:fld>
            <a:endParaRPr lang="en-US"/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588"/>
            <a:ext cx="5105400" cy="65579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828800" y="76200"/>
            <a:ext cx="2743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57200" y="1752600"/>
            <a:ext cx="4800600" cy="3352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7620000" cy="4365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 לשימוש ב- </a:t>
            </a:r>
            <a:r>
              <a:rPr lang="en-US" smtClean="0">
                <a:latin typeface="Arial" charset="0"/>
                <a:cs typeface="Arial" charset="0"/>
              </a:rPr>
              <a:t>Comparable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8CF37C5-ED7B-4077-A1CC-6EBDCF5F9AB6}" type="slidenum">
              <a:rPr lang="he-IL"/>
              <a:pPr>
                <a:defRPr/>
              </a:pPr>
              <a:t>34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410200"/>
            <a:ext cx="3429000" cy="12271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410200"/>
            <a:ext cx="3435350" cy="1206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8686800" cy="1177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השיטה </a:t>
            </a:r>
            <a:r>
              <a:rPr lang="en-US" smtClean="0">
                <a:latin typeface="Arial" charset="0"/>
                <a:cs typeface="Arial" charset="0"/>
              </a:rPr>
              <a:t>Array.binarySearch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281-51D7-435B-943F-BDA368504D82}" type="slidenum">
              <a:rPr lang="he-IL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8702675" cy="3810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5334000"/>
            <a:ext cx="541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שיטה זו מבצעת חיפוש בינארי במערך ממוין.  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משתמשת בממשק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Comparable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כדי לחפש את האיבר.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05400" y="1066800"/>
            <a:ext cx="3886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נשים לב שהחיפוש מתבצע לפי הקריטריון הממומש ב-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compareTo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כדי לבדוק 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השוואה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עפ"י כל השדות צריך ש-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compareTo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תהייה ממומשת היטב!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תמיכה במיונים לפי קריטריונים שונים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במידה והמחלקה </a:t>
            </a:r>
            <a:r>
              <a:rPr lang="en-US" dirty="0" smtClean="0"/>
              <a:t>Person</a:t>
            </a:r>
            <a:r>
              <a:rPr lang="he-IL" dirty="0" smtClean="0"/>
              <a:t> תרצה לתמוך באפשרות השוואה פעם אחת לפי ת.ז. ופעם אחרת לפי שם, נצטרך להחזיק אינדיקטור שיחליט לפי איזה שדה לבצע את ההשוואה</a:t>
            </a:r>
          </a:p>
          <a:p>
            <a:endParaRPr lang="he-IL" dirty="0" smtClean="0"/>
          </a:p>
          <a:p>
            <a:r>
              <a:rPr lang="he-IL" dirty="0" smtClean="0"/>
              <a:t>מימוש זה מסורבל ואינו אלגנטי</a:t>
            </a:r>
          </a:p>
          <a:p>
            <a:endParaRPr lang="he-IL" dirty="0" smtClean="0"/>
          </a:p>
          <a:p>
            <a:r>
              <a:rPr lang="he-IL" dirty="0" smtClean="0"/>
              <a:t>הפתרון: מימוש הממשק </a:t>
            </a:r>
            <a:r>
              <a:rPr lang="en-US" dirty="0" smtClean="0"/>
              <a:t>Comparator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4038600" cy="1143000"/>
          </a:xfrm>
        </p:spPr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290342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503572" cy="19783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28599"/>
            <a:ext cx="4572000" cy="19377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66" y="304800"/>
            <a:ext cx="7628021" cy="548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2971800"/>
            <a:ext cx="70104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791200"/>
            <a:ext cx="8693250" cy="475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0" y="228600"/>
            <a:ext cx="1752600" cy="1143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דוגמא: </a:t>
            </a:r>
            <a:br>
              <a:rPr lang="he-IL" dirty="0" smtClean="0"/>
            </a:br>
            <a:r>
              <a:rPr lang="he-IL" dirty="0" smtClean="0"/>
              <a:t>השימוש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971800"/>
            <a:ext cx="6908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שיכפול מערך הטרוגני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בהינתן מערך הטרוגני של בסיס ויורשים, אם נרצה לשכפל את כל איברי המערך נצטרך לבדוק מהו טיפוסו של כל איבר ורק אז לשכפלו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A43301B-4026-485E-98F4-F72B94282B6D}" type="slidenum">
              <a:rPr lang="he-IL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91" y="1371600"/>
            <a:ext cx="7825509" cy="320399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הקוד </a:t>
            </a:r>
            <a:r>
              <a:rPr lang="he-IL" sz="3200" dirty="0" smtClean="0"/>
              <a:t>(2)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2895600"/>
            <a:ext cx="548640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514600" y="4800600"/>
            <a:ext cx="464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מאחר ואובייקטים מסוגים שונים, ללא אבא משותף, יכולים להיות פרמטרים למתודה או חלק ממערך המחלקה, היא חייבת לקבל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Object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28194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286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/>
          <p:cNvSpPr txBox="1">
            <a:spLocks noGrp="1"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07D2B535-ECEB-4396-8DBD-680E1962D958}" type="slidenum">
              <a:rPr lang="he-IL" sz="140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>
                <a:defRPr/>
              </a:pPr>
              <a:t>40</a:t>
            </a:fld>
            <a:endParaRPr lang="en-US" sz="140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710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091488" cy="62103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xfrm>
            <a:off x="4876800" y="228600"/>
            <a:ext cx="3886200" cy="99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שכפול מערך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4191000"/>
            <a:ext cx="4800600" cy="1371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410200" y="3505200"/>
            <a:ext cx="3505200" cy="914400"/>
          </a:xfrm>
          <a:prstGeom prst="wedgeRectCallout">
            <a:avLst>
              <a:gd name="adj1" fmla="val -71421"/>
              <a:gd name="adj2" fmla="val 39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עבור כל איבר במערך יש לבדוק את טיפוסו ולייצר העתק ע"י מעבר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copy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c’tor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של המחלקה המתאימה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הפלט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100A0C-73B6-4DF6-B6F6-6F2412AC53EE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1828800"/>
            <a:ext cx="7537450" cy="2022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92200"/>
            <a:ext cx="8153400" cy="5260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היינו שמחים לו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r>
              <a:rPr lang="he-IL" smtClean="0">
                <a:latin typeface="Arial" charset="0"/>
                <a:cs typeface="Arial" charset="0"/>
              </a:rPr>
              <a:t> נראה כך...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ACAAC70-B85E-42A2-89C8-451660946FB3}" type="slidenum">
              <a:rPr lang="he-IL"/>
              <a:pPr>
                <a:defRPr/>
              </a:pPr>
              <a:t>42</a:t>
            </a:fld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53000" y="4495800"/>
            <a:ext cx="2209800" cy="609600"/>
          </a:xfrm>
          <a:prstGeom prst="wedgeRectCallout">
            <a:avLst>
              <a:gd name="adj1" fmla="val -92912"/>
              <a:gd name="adj2" fmla="val 73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כלומר אין צורך לבדוק מהו טיפוס האובייקט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5257800"/>
            <a:ext cx="3352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Cloneable</a:t>
            </a:r>
            <a:r>
              <a:rPr lang="en-US" dirty="0" smtClean="0"/>
              <a:t>: Marking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במחלקה </a:t>
            </a:r>
            <a:r>
              <a:rPr lang="en-US" dirty="0" smtClean="0"/>
              <a:t>Object</a:t>
            </a:r>
            <a:r>
              <a:rPr lang="he-IL" dirty="0" smtClean="0"/>
              <a:t> ישנה המתודה </a:t>
            </a:r>
            <a:r>
              <a:rPr lang="en-US" dirty="0" smtClean="0"/>
              <a:t>clone</a:t>
            </a:r>
            <a:r>
              <a:rPr lang="he-IL" dirty="0" smtClean="0"/>
              <a:t> אשר יודעת לשכפל את נתוני האובייקט </a:t>
            </a:r>
          </a:p>
          <a:p>
            <a:r>
              <a:rPr lang="he-IL" dirty="0" smtClean="0"/>
              <a:t>מתודה זו הינה </a:t>
            </a:r>
            <a:r>
              <a:rPr lang="en-US" dirty="0" smtClean="0"/>
              <a:t>private</a:t>
            </a:r>
            <a:r>
              <a:rPr lang="he-IL" dirty="0" smtClean="0"/>
              <a:t> ולכן עלינו לדרוס אותה כדי שתהייה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6782062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5410200"/>
            <a:ext cx="6096000" cy="914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3581400" y="2743200"/>
            <a:ext cx="2438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58674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6096000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התוספת ל-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990600"/>
            <a:ext cx="8673981" cy="5334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971800" y="52578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8400" y="4419600"/>
            <a:ext cx="2438400" cy="609600"/>
          </a:xfrm>
          <a:prstGeom prst="wedgeRectCallout">
            <a:avLst>
              <a:gd name="adj1" fmla="val -155039"/>
              <a:gd name="adj2" fmla="val 57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בגלל שהמתודה </a:t>
            </a:r>
            <a:r>
              <a:rPr lang="en-US" b="1" dirty="0" smtClean="0">
                <a:solidFill>
                  <a:schemeClr val="bg1"/>
                </a:solidFill>
              </a:rPr>
              <a:t>clone</a:t>
            </a:r>
            <a:r>
              <a:rPr lang="he-IL" b="1" dirty="0" smtClean="0">
                <a:solidFill>
                  <a:schemeClr val="bg1"/>
                </a:solidFill>
              </a:rPr>
              <a:t> מחזירה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715000"/>
            <a:ext cx="3657600" cy="9525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על מנת לחסוך את ה- </a:t>
            </a:r>
            <a:r>
              <a:rPr lang="en-US" dirty="0" smtClean="0"/>
              <a:t>casting</a:t>
            </a:r>
            <a:r>
              <a:rPr lang="he-IL" dirty="0" smtClean="0"/>
              <a:t> ב- </a:t>
            </a:r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344165" cy="46482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743200" y="52578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6400" y="5410200"/>
            <a:ext cx="3352800" cy="609600"/>
          </a:xfrm>
          <a:prstGeom prst="wedgeRectCallout">
            <a:avLst>
              <a:gd name="adj1" fmla="val -105378"/>
              <a:gd name="adj2" fmla="val -80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בשפת </a:t>
            </a:r>
            <a:r>
              <a:rPr lang="en-US" b="1" dirty="0" smtClean="0">
                <a:solidFill>
                  <a:schemeClr val="bg1"/>
                </a:solidFill>
              </a:rPr>
              <a:t>JAVA </a:t>
            </a:r>
            <a:r>
              <a:rPr lang="he-IL" b="1" dirty="0" smtClean="0">
                <a:solidFill>
                  <a:schemeClr val="bg1"/>
                </a:solidFill>
              </a:rPr>
              <a:t> מותר לשנות את הערך המוחזר של מתודה נדרסת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49530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סיכום: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השיטה </a:t>
            </a:r>
            <a:r>
              <a:rPr lang="en-US" dirty="0" smtClean="0">
                <a:latin typeface="Arial" charset="0"/>
                <a:cs typeface="Arial" charset="0"/>
              </a:rPr>
              <a:t>clone</a:t>
            </a:r>
            <a:r>
              <a:rPr lang="he-IL" dirty="0" smtClean="0">
                <a:latin typeface="Arial" charset="0"/>
                <a:cs typeface="Arial" charset="0"/>
              </a:rPr>
              <a:t> והממשק</a:t>
            </a:r>
            <a:r>
              <a:rPr lang="en-US" dirty="0" err="1" smtClean="0">
                <a:latin typeface="Arial" charset="0"/>
                <a:cs typeface="Arial" charset="0"/>
              </a:rPr>
              <a:t>Cloneable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המימוש של </a:t>
            </a:r>
            <a:r>
              <a:rPr lang="en-US" dirty="0" smtClean="0">
                <a:latin typeface="Arial" charset="0"/>
                <a:cs typeface="Arial" charset="0"/>
              </a:rPr>
              <a:t>clone</a:t>
            </a:r>
            <a:r>
              <a:rPr lang="he-IL" dirty="0" smtClean="0">
                <a:latin typeface="Arial" charset="0"/>
                <a:cs typeface="Arial" charset="0"/>
              </a:rPr>
              <a:t> בשפת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קצת שונה ממה שאנחנו רגילים:</a:t>
            </a:r>
          </a:p>
          <a:p>
            <a:pPr lvl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יש לממש את הממשק </a:t>
            </a:r>
            <a:r>
              <a:rPr lang="en-US" dirty="0" err="1" smtClean="0">
                <a:latin typeface="Arial" charset="0"/>
                <a:cs typeface="Arial" charset="0"/>
              </a:rPr>
              <a:t>Cloneable</a:t>
            </a:r>
            <a:r>
              <a:rPr lang="he-IL" dirty="0" smtClean="0">
                <a:latin typeface="Arial" charset="0"/>
                <a:cs typeface="Arial" charset="0"/>
              </a:rPr>
              <a:t>, שהוא למעשה ממשק ללא שיטות (</a:t>
            </a:r>
            <a:r>
              <a:rPr lang="en-US" dirty="0" smtClean="0">
                <a:latin typeface="Arial" charset="0"/>
                <a:cs typeface="Arial" charset="0"/>
              </a:rPr>
              <a:t>marking interface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יש לדרוס את השיטה </a:t>
            </a:r>
            <a:r>
              <a:rPr lang="en-US" dirty="0" smtClean="0">
                <a:latin typeface="Arial" charset="0"/>
                <a:cs typeface="Arial" charset="0"/>
              </a:rPr>
              <a:t>clone</a:t>
            </a:r>
            <a:r>
              <a:rPr lang="he-IL" dirty="0" smtClean="0">
                <a:latin typeface="Arial" charset="0"/>
                <a:cs typeface="Arial" charset="0"/>
              </a:rPr>
              <a:t> המוגדרת ב-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 כ- </a:t>
            </a:r>
            <a:r>
              <a:rPr lang="en-US" dirty="0" smtClean="0">
                <a:latin typeface="Arial" charset="0"/>
                <a:cs typeface="Arial" charset="0"/>
              </a:rPr>
              <a:t>private</a:t>
            </a:r>
            <a:r>
              <a:rPr lang="he-IL" dirty="0" smtClean="0">
                <a:latin typeface="Arial" charset="0"/>
                <a:cs typeface="Arial" charset="0"/>
              </a:rPr>
              <a:t> ולשנות את הרשאת השיטה להיות </a:t>
            </a:r>
            <a:r>
              <a:rPr lang="en-US" dirty="0" smtClean="0">
                <a:latin typeface="Arial" charset="0"/>
                <a:cs typeface="Arial" charset="0"/>
              </a:rPr>
              <a:t>public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מימוש ברירת המחדל של </a:t>
            </a:r>
            <a:r>
              <a:rPr lang="en-US" dirty="0" smtClean="0">
                <a:latin typeface="Arial" charset="0"/>
                <a:cs typeface="Arial" charset="0"/>
              </a:rPr>
              <a:t>clone</a:t>
            </a:r>
            <a:r>
              <a:rPr lang="he-IL" dirty="0" smtClean="0">
                <a:latin typeface="Arial" charset="0"/>
                <a:cs typeface="Arial" charset="0"/>
              </a:rPr>
              <a:t> הוא לבצע העתקה רדודה של שדות האובייקט וכן לבדוק שהקריאה נעשתה תוך מימוש הממשק </a:t>
            </a:r>
            <a:r>
              <a:rPr lang="en-US" dirty="0" err="1" smtClean="0">
                <a:latin typeface="Arial" charset="0"/>
                <a:cs typeface="Arial" charset="0"/>
              </a:rPr>
              <a:t>Cloneable</a:t>
            </a:r>
            <a:r>
              <a:rPr lang="he-IL" dirty="0" smtClean="0">
                <a:latin typeface="Arial" charset="0"/>
                <a:cs typeface="Arial" charset="0"/>
              </a:rPr>
              <a:t>, אחרת תזרק חריגה</a:t>
            </a:r>
          </a:p>
          <a:p>
            <a:pPr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חתימת השיטה:</a:t>
            </a:r>
          </a:p>
          <a:p>
            <a:pPr>
              <a:spcBef>
                <a:spcPts val="1200"/>
              </a:spcBef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השיטה מחזירה </a:t>
            </a:r>
            <a:r>
              <a:rPr lang="en-US" dirty="0" smtClean="0">
                <a:latin typeface="Arial" charset="0"/>
                <a:cs typeface="Arial" charset="0"/>
              </a:rPr>
              <a:t>Object</a:t>
            </a:r>
            <a:r>
              <a:rPr lang="he-IL" dirty="0" smtClean="0">
                <a:latin typeface="Arial" charset="0"/>
                <a:cs typeface="Arial" charset="0"/>
              </a:rPr>
              <a:t> כי לא יכלו לצפות מה יהיה הערך המוחזר</a:t>
            </a:r>
          </a:p>
          <a:p>
            <a:pPr>
              <a:spcBef>
                <a:spcPts val="1200"/>
              </a:spcBef>
            </a:pPr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2EFF0-9812-4BDD-BC74-E4A3A1124A5D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2413"/>
            <a:ext cx="8458200" cy="3825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347023" cy="4953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דוגמא נוספת: המחלקה </a:t>
            </a:r>
            <a:r>
              <a:rPr lang="en-US" dirty="0" smtClean="0">
                <a:latin typeface="Arial" charset="0"/>
                <a:cs typeface="Arial" charset="0"/>
              </a:rPr>
              <a:t>Point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4CFB2-F7C8-46BB-B6AB-D5A33AA3A08A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2438400"/>
            <a:ext cx="838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048000" y="990600"/>
            <a:ext cx="27432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362200"/>
            <a:ext cx="6934200" cy="10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3276600" y="3200400"/>
            <a:ext cx="5791200" cy="609600"/>
          </a:xfrm>
          <a:prstGeom prst="wedgeRectCallout">
            <a:avLst>
              <a:gd name="adj1" fmla="val -57311"/>
              <a:gd name="adj2" fmla="val -49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קריאה למימוש ברירת המחדל מהאב שמממש העתקה רדודה של השדות ובודק שאכן מוגדר מימוש לממשק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Cloneable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2590800"/>
            <a:ext cx="40386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990600" y="2590800"/>
            <a:ext cx="25146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828800"/>
            <a:ext cx="8466667" cy="2667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שימוש ב- </a:t>
            </a:r>
            <a:r>
              <a:rPr lang="en-US" dirty="0" smtClean="0">
                <a:latin typeface="Arial" charset="0"/>
                <a:cs typeface="Arial" charset="0"/>
              </a:rPr>
              <a:t>main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051514-2FD3-432A-B323-B82D6936DEB1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00600"/>
            <a:ext cx="8610600" cy="129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6088529" cy="3810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 קורה אם לא מציינים שמממשים את </a:t>
            </a:r>
            <a:r>
              <a:rPr lang="en-US" smtClean="0">
                <a:latin typeface="Arial" charset="0"/>
                <a:cs typeface="Arial" charset="0"/>
              </a:rPr>
              <a:t>Cloneable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C91F36-5636-4548-92F6-5DC9ACB7B76F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914400"/>
            <a:ext cx="2438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657600" y="4191000"/>
            <a:ext cx="5257800" cy="685800"/>
          </a:xfrm>
          <a:prstGeom prst="wedgeRectCallout">
            <a:avLst>
              <a:gd name="adj1" fmla="val -44565"/>
              <a:gd name="adj2" fmla="val 82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קריאה לשיטה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clone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תייצר תעופה, בגלל שהמימוש של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super.clone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בודק את השימוש בממשק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5552643" cy="954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128" y="3052762"/>
            <a:ext cx="8377672" cy="2357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הפתרון: הגדרת ממשק </a:t>
            </a:r>
            <a:r>
              <a:rPr lang="en-US" dirty="0" smtClean="0"/>
              <a:t>(Interface)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05000" y="2438400"/>
            <a:ext cx="152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39624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09800" y="48006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2895600" y="5410200"/>
            <a:ext cx="5334000" cy="762000"/>
          </a:xfrm>
          <a:prstGeom prst="wedgeRectCallout">
            <a:avLst>
              <a:gd name="adj1" fmla="val 743"/>
              <a:gd name="adj2" fmla="val -94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latin typeface="Arial" pitchFamily="34" charset="0"/>
                <a:cs typeface="Arial" pitchFamily="34" charset="0"/>
              </a:rPr>
              <a:t>במקרה זה לא מעניין אותנו מי הישות המועברת, אלא רק שיש לה את יכולת השאלת ספר מהספרייה</a:t>
            </a:r>
            <a:endParaRPr lang="he-IL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28852"/>
            <a:ext cx="5943600" cy="573864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r>
              <a:rPr lang="he-IL" dirty="0" smtClean="0"/>
              <a:t> והכלה: המחלקה </a:t>
            </a:r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362200"/>
            <a:ext cx="525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latin typeface="Arial" pitchFamily="34" charset="0"/>
                <a:cs typeface="Arial" pitchFamily="34" charset="0"/>
              </a:rPr>
              <a:t>מימוש ברירת המחדל של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Clone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עושה העתקה רדודה, ובמקרה של שדה שהוא אובייקט תיווצר הפניה כפולה.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962400"/>
            <a:ext cx="56388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533400" y="1295400"/>
            <a:ext cx="2209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533400" y="5638800"/>
            <a:ext cx="43434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</a:t>
            </a:r>
            <a:r>
              <a:rPr lang="en-US" smtClean="0">
                <a:latin typeface="Arial" charset="0"/>
                <a:cs typeface="Arial" charset="0"/>
              </a:rPr>
              <a:t>-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clone</a:t>
            </a:r>
            <a:r>
              <a:rPr lang="he-IL" smtClean="0">
                <a:latin typeface="Arial" charset="0"/>
                <a:cs typeface="Arial" charset="0"/>
              </a:rPr>
              <a:t> רדוד: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0C6F35-E0DB-4880-9C8E-9BAF2367B9A5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086600" cy="43164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43800" y="18288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x=4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y=3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53200" y="270033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001000" y="30480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x=4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y=3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77000" y="2667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radius=5</a:t>
            </a:r>
          </a:p>
          <a:p>
            <a:pPr algn="l"/>
            <a:r>
              <a:rPr lang="en-US" b="1"/>
              <a:t>point=</a:t>
            </a:r>
            <a:endParaRPr lang="he-IL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590800"/>
            <a:ext cx="12954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2667000"/>
            <a:ext cx="18288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543800" y="18288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x=2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y=2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53000" y="1905000"/>
            <a:ext cx="2667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3581400"/>
            <a:ext cx="32004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6705600" y="399573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29400" y="39624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radius=5</a:t>
            </a:r>
          </a:p>
          <a:p>
            <a:pPr algn="l"/>
            <a:r>
              <a:rPr lang="en-US" b="1"/>
              <a:t>point=</a:t>
            </a:r>
            <a:endParaRPr lang="he-IL" b="1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4572000" y="3733800"/>
            <a:ext cx="21336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71600" y="3810000"/>
            <a:ext cx="35814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001000" y="30480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x=6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y=7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7315200" y="3048000"/>
            <a:ext cx="7620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086600" y="3505200"/>
            <a:ext cx="12954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10213"/>
            <a:ext cx="6248400" cy="1119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 animBg="1"/>
      <p:bldP spid="15" grpId="1" animBg="1"/>
      <p:bldP spid="17" grpId="0" animBg="1"/>
      <p:bldP spid="17" grpId="1" animBg="1"/>
      <p:bldP spid="18" grpId="0" animBg="1"/>
      <p:bldP spid="20" grpId="0"/>
      <p:bldP spid="23" grpId="0" animBg="1"/>
      <p:bldP spid="2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AA7D3-63D4-44C8-AEC8-7944AABE7801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7338"/>
            <a:ext cx="6781800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4038600" cy="1066800"/>
          </a:xfrm>
          <a:solidFill>
            <a:schemeClr val="bg1"/>
          </a:solidFill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 לשכפול עמוק: המחלקה </a:t>
            </a:r>
            <a:r>
              <a:rPr lang="en-US" sz="3600" smtClean="0">
                <a:latin typeface="Arial" charset="0"/>
                <a:cs typeface="Arial" charset="0"/>
              </a:rPr>
              <a:t>Circle</a:t>
            </a:r>
            <a:endParaRPr lang="he-IL" sz="3600" smtClean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28600"/>
            <a:ext cx="2133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66800" y="6096000"/>
            <a:ext cx="3200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638800" y="5257800"/>
            <a:ext cx="3276600" cy="533400"/>
          </a:xfrm>
          <a:prstGeom prst="wedgeRectCallout">
            <a:avLst>
              <a:gd name="adj1" fmla="val -91362"/>
              <a:gd name="adj2" fmla="val 119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דואגים שהנקודה תהיה יחודית למעגל, ולכן יוצרים העתק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3581400"/>
            <a:ext cx="3200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029200" y="3733800"/>
            <a:ext cx="3886200" cy="609600"/>
          </a:xfrm>
          <a:prstGeom prst="wedgeRectCallout">
            <a:avLst>
              <a:gd name="adj1" fmla="val -70642"/>
              <a:gd name="adj2" fmla="val -66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clone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דורסים את המימוש המעתיק את ההפניות שהתקבל כברירת המחדל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7" y="3124200"/>
            <a:ext cx="1014683" cy="234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ל- </a:t>
            </a:r>
            <a:r>
              <a:rPr lang="en-US" smtClean="0">
                <a:latin typeface="Arial" charset="0"/>
                <a:cs typeface="Arial" charset="0"/>
              </a:rPr>
              <a:t>clone</a:t>
            </a:r>
            <a:r>
              <a:rPr lang="he-IL" smtClean="0">
                <a:latin typeface="Arial" charset="0"/>
                <a:cs typeface="Arial" charset="0"/>
              </a:rPr>
              <a:t> עמוק: 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D48E50-0420-42BA-8791-51ADB43B0BFE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086600" cy="43164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410200"/>
            <a:ext cx="6742113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43800" y="18288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x=4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y=3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53200" y="270033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001000" y="30480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x=4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y=3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77000" y="26670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radius=5</a:t>
            </a:r>
          </a:p>
          <a:p>
            <a:pPr algn="l"/>
            <a:r>
              <a:rPr lang="en-US" b="1"/>
              <a:t>point=</a:t>
            </a:r>
            <a:endParaRPr lang="he-IL" b="1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590800"/>
            <a:ext cx="12954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71600" y="2667000"/>
            <a:ext cx="18288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543800" y="18288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x=2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y=2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53000" y="1905000"/>
            <a:ext cx="2667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71600" y="3581400"/>
            <a:ext cx="32004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6705600" y="399573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153400" y="44196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x=4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y=3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29400" y="39624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radius=5</a:t>
            </a:r>
          </a:p>
          <a:p>
            <a:pPr algn="l"/>
            <a:r>
              <a:rPr lang="en-US" b="1"/>
              <a:t>point=</a:t>
            </a:r>
            <a:endParaRPr lang="he-IL" b="1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4572000" y="3733800"/>
            <a:ext cx="2057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71600" y="3810000"/>
            <a:ext cx="3581400" cy="3048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shade val="50000"/>
                <a:alpha val="9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001000" y="3048000"/>
          <a:ext cx="609600" cy="731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x=6</a:t>
                      </a:r>
                      <a:endParaRPr lang="he-IL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y=7</a:t>
                      </a:r>
                      <a:endParaRPr lang="he-IL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V="1">
            <a:off x="7315200" y="3048000"/>
            <a:ext cx="7620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67600" y="4419600"/>
            <a:ext cx="762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5" grpId="0" animBg="1"/>
      <p:bldP spid="15" grpId="1" animBg="1"/>
      <p:bldP spid="17" grpId="0" animBg="1"/>
      <p:bldP spid="17" grpId="1" animBg="1"/>
      <p:bldP spid="18" grpId="0" animBg="1"/>
      <p:bldP spid="20" grpId="0"/>
      <p:bldP spid="23" grpId="0" animBg="1"/>
      <p:bldP spid="2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מהו ממשק</a:t>
            </a:r>
          </a:p>
          <a:p>
            <a:r>
              <a:rPr lang="he-IL" dirty="0" smtClean="0"/>
              <a:t>שימושים בממשקים</a:t>
            </a:r>
          </a:p>
          <a:p>
            <a:r>
              <a:rPr lang="he-IL" dirty="0" smtClean="0"/>
              <a:t>הפרדה בין "מה" ל"איך"</a:t>
            </a:r>
          </a:p>
          <a:p>
            <a:r>
              <a:rPr lang="he-IL" dirty="0" smtClean="0"/>
              <a:t>ממשקים שימושיים:</a:t>
            </a:r>
          </a:p>
          <a:p>
            <a:pPr lvl="1"/>
            <a:r>
              <a:rPr lang="en-US" dirty="0" smtClean="0"/>
              <a:t>Comparable</a:t>
            </a:r>
          </a:p>
          <a:p>
            <a:pPr lvl="1"/>
            <a:r>
              <a:rPr lang="en-US" dirty="0" smtClean="0"/>
              <a:t>Comparator</a:t>
            </a:r>
          </a:p>
          <a:p>
            <a:pPr lvl="1"/>
            <a:r>
              <a:rPr lang="en-US" dirty="0" err="1" smtClean="0"/>
              <a:t>Cloneable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3D5724C-CB41-44B9-96F5-9EB03C630EF2}" type="slidenum">
              <a:rPr lang="he-IL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 (1/2)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000" dirty="0"/>
              <a:t>עבור כל אחת מהמחלקות הבאות יש לדרוס את השיטות </a:t>
            </a:r>
            <a:r>
              <a:rPr lang="en-US" sz="2000" dirty="0" err="1"/>
              <a:t>toString</a:t>
            </a:r>
            <a:r>
              <a:rPr lang="en-US" sz="2000" dirty="0"/>
              <a:t> </a:t>
            </a:r>
            <a:r>
              <a:rPr lang="he-IL" sz="2000" dirty="0"/>
              <a:t>המדפיסה את טיפוס האובייקט בנוסף לנתוניו, ואת השיטה </a:t>
            </a:r>
            <a:r>
              <a:rPr lang="en-US" sz="2000" dirty="0"/>
              <a:t>equals</a:t>
            </a:r>
            <a:r>
              <a:rPr lang="he-IL" sz="2000" dirty="0"/>
              <a:t>, לספק </a:t>
            </a:r>
            <a:r>
              <a:rPr lang="en-US" sz="2000" dirty="0" err="1"/>
              <a:t>c’tor</a:t>
            </a:r>
            <a:r>
              <a:rPr lang="he-IL" sz="2000" dirty="0"/>
              <a:t> המאתחל את כל נתוני המחלקה, שיטות </a:t>
            </a:r>
            <a:r>
              <a:rPr lang="en-US" sz="2000" dirty="0"/>
              <a:t>get</a:t>
            </a:r>
            <a:r>
              <a:rPr lang="he-IL" sz="2000" dirty="0"/>
              <a:t> ולספק שיטות </a:t>
            </a:r>
            <a:r>
              <a:rPr lang="en-US" sz="2000" dirty="0"/>
              <a:t>set</a:t>
            </a:r>
            <a:r>
              <a:rPr lang="he-IL" sz="2000" dirty="0"/>
              <a:t> רק למה שהגיוני</a:t>
            </a:r>
            <a:r>
              <a:rPr lang="he-IL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he-IL" sz="2000" dirty="0" smtClean="0"/>
              <a:t>לכל  </a:t>
            </a:r>
            <a:r>
              <a:rPr lang="en-US" sz="2000" dirty="0" err="1"/>
              <a:t>LivingThing</a:t>
            </a:r>
            <a:r>
              <a:rPr lang="he-IL" sz="2000" dirty="0"/>
              <a:t> נשמור את שמו ואת גובהו.</a:t>
            </a:r>
            <a:endParaRPr lang="en-US" sz="2000" dirty="0"/>
          </a:p>
          <a:p>
            <a:pPr lvl="0"/>
            <a:r>
              <a:rPr lang="he-IL" sz="2000" dirty="0" smtClean="0"/>
              <a:t>לכל </a:t>
            </a:r>
            <a:r>
              <a:rPr lang="he-IL" sz="2000" dirty="0"/>
              <a:t>גנב נשמור את שמו, גובהו, מספר הפעמים שנעצר ונספק לו את השיטות </a:t>
            </a:r>
            <a:r>
              <a:rPr lang="en-US" sz="2000" dirty="0"/>
              <a:t>steal</a:t>
            </a:r>
            <a:r>
              <a:rPr lang="he-IL" sz="2000" dirty="0"/>
              <a:t> (שתדפיס למסך מהו מיקום הגניבות החביב עליו) ו- </a:t>
            </a:r>
            <a:r>
              <a:rPr lang="en-US" sz="2000" dirty="0"/>
              <a:t>run</a:t>
            </a:r>
            <a:r>
              <a:rPr lang="he-IL" sz="2000" dirty="0"/>
              <a:t> (מימושן יהיה הדפסה למסך).</a:t>
            </a:r>
            <a:endParaRPr lang="en-US" sz="2000" dirty="0"/>
          </a:p>
          <a:p>
            <a:pPr lvl="0"/>
            <a:r>
              <a:rPr lang="he-IL" sz="2000" dirty="0" smtClean="0"/>
              <a:t>לכל </a:t>
            </a:r>
            <a:r>
              <a:rPr lang="he-IL" sz="2000" dirty="0"/>
              <a:t>צ'יטה נשמור את שמה, גובהה, כמות החיות שטרפה, ונספק לה את השיטה </a:t>
            </a:r>
            <a:r>
              <a:rPr lang="en-US" sz="2000" dirty="0"/>
              <a:t>run</a:t>
            </a:r>
            <a:r>
              <a:rPr lang="he-IL" sz="2000" dirty="0"/>
              <a:t>.</a:t>
            </a:r>
            <a:endParaRPr lang="en-US" sz="2000" dirty="0"/>
          </a:p>
          <a:p>
            <a:pPr lvl="0"/>
            <a:r>
              <a:rPr lang="he-IL" sz="2000" dirty="0" smtClean="0"/>
              <a:t>לכל </a:t>
            </a:r>
            <a:r>
              <a:rPr lang="he-IL" sz="2000" dirty="0"/>
              <a:t>תלמיד-תיכון נשמור את שמו, גובהו ונספק לו את השיטות </a:t>
            </a:r>
            <a:r>
              <a:rPr lang="en-US" sz="2000" dirty="0"/>
              <a:t>study</a:t>
            </a:r>
            <a:r>
              <a:rPr lang="he-IL" sz="2000" dirty="0"/>
              <a:t> ו- </a:t>
            </a:r>
            <a:r>
              <a:rPr lang="en-US" sz="2000" dirty="0"/>
              <a:t>steal</a:t>
            </a:r>
            <a:r>
              <a:rPr lang="he-IL" sz="2000" dirty="0"/>
              <a:t> (שתדפיס מה היה מבחן הבגרות האחרון שגנב).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lvl="0"/>
            <a:r>
              <a:rPr lang="he-IL" sz="2000" dirty="0"/>
              <a:t>יש לאפשר לשכפל כל אחד מן האובייקטים.</a:t>
            </a:r>
            <a:endParaRPr lang="en-US" sz="2000" dirty="0"/>
          </a:p>
          <a:p>
            <a:pPr lvl="0"/>
            <a:r>
              <a:rPr lang="he-IL" sz="2000" dirty="0" smtClean="0"/>
              <a:t>יש </a:t>
            </a:r>
            <a:r>
              <a:rPr lang="he-IL" sz="2000" dirty="0"/>
              <a:t>לאפשר למיין את התלמידים עפ"י שמם.</a:t>
            </a:r>
            <a:endParaRPr lang="en-US" sz="2000" dirty="0"/>
          </a:p>
          <a:p>
            <a:pPr lvl="0"/>
            <a:r>
              <a:rPr lang="he-IL" sz="2000" dirty="0" smtClean="0"/>
              <a:t>יש </a:t>
            </a:r>
            <a:r>
              <a:rPr lang="he-IL" sz="2000" dirty="0"/>
              <a:t>לאפשר למיין את הגנבים עפ"י מספר הפעמים שנעצרו, או לפי הגובה שלהם.</a:t>
            </a:r>
            <a:endParaRPr lang="en-US" sz="2000" dirty="0"/>
          </a:p>
          <a:p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2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 (2/2)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sz="2000" dirty="0" smtClean="0"/>
              <a:t>כתוב </a:t>
            </a:r>
            <a:r>
              <a:rPr lang="en-US" sz="2000" dirty="0"/>
              <a:t>main </a:t>
            </a:r>
            <a:r>
              <a:rPr lang="he-IL" sz="2000" dirty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lvl="1"/>
            <a:r>
              <a:rPr lang="he-IL" sz="1800" dirty="0"/>
              <a:t>שאל את המשתמש כמה אובייקטים ברצונו לייצר במערך.</a:t>
            </a:r>
            <a:endParaRPr lang="en-US" sz="1800" dirty="0"/>
          </a:p>
          <a:p>
            <a:pPr lvl="1"/>
            <a:r>
              <a:rPr lang="he-IL" sz="1800" dirty="0"/>
              <a:t>עבור כל אובייקט שאל את המשתמש מאיזה טיפוס האובייקט.</a:t>
            </a:r>
            <a:endParaRPr lang="en-US" sz="1800" dirty="0"/>
          </a:p>
          <a:p>
            <a:pPr lvl="1"/>
            <a:r>
              <a:rPr lang="he-IL" sz="1800" dirty="0"/>
              <a:t>הדפס את כל איברי המערך, ועבור כל אובייקט שיכול, הפעל עבורו את השיטה </a:t>
            </a:r>
            <a:r>
              <a:rPr lang="en-US" sz="1800" dirty="0"/>
              <a:t>steal</a:t>
            </a:r>
            <a:r>
              <a:rPr lang="he-IL" sz="1800" dirty="0"/>
              <a:t> ועבור כל אובייקט שיכול הפעל את השיטה </a:t>
            </a:r>
            <a:r>
              <a:rPr lang="en-US" sz="1800" dirty="0"/>
              <a:t>run</a:t>
            </a:r>
            <a:r>
              <a:rPr lang="he-IL" sz="1800" dirty="0"/>
              <a:t>.</a:t>
            </a:r>
            <a:endParaRPr lang="en-US" sz="1800" dirty="0"/>
          </a:p>
          <a:p>
            <a:pPr lvl="1"/>
            <a:r>
              <a:rPr lang="he-IL" sz="1800" dirty="0"/>
              <a:t>שכפל את כל איברי המערך לתוך מערך אחר.</a:t>
            </a:r>
            <a:endParaRPr lang="en-US" sz="1800" dirty="0"/>
          </a:p>
          <a:p>
            <a:pPr lvl="1"/>
            <a:r>
              <a:rPr lang="he-IL" sz="1800" dirty="0"/>
              <a:t>הגדר מערך של תלמידים והצג אותם </a:t>
            </a:r>
            <a:r>
              <a:rPr lang="he-IL" sz="1800" dirty="0" err="1"/>
              <a:t>ממויינים</a:t>
            </a:r>
            <a:r>
              <a:rPr lang="he-IL" sz="1800" dirty="0"/>
              <a:t> לפי שמם.</a:t>
            </a:r>
            <a:endParaRPr lang="en-US" sz="1800" dirty="0"/>
          </a:p>
          <a:p>
            <a:pPr lvl="1"/>
            <a:r>
              <a:rPr lang="he-IL" sz="1800" dirty="0"/>
              <a:t>הגדר מערך של גנבים ומיין אותם לפי גובהם. עבור המיון יש להשתמש ב- </a:t>
            </a:r>
            <a:r>
              <a:rPr lang="en-US" sz="1800" dirty="0" err="1"/>
              <a:t>Arrays.sort</a:t>
            </a:r>
            <a:r>
              <a:rPr lang="he-IL" sz="1800" dirty="0"/>
              <a:t>. הצג את המערך הממוין.</a:t>
            </a:r>
            <a:endParaRPr lang="en-US" sz="1800" dirty="0"/>
          </a:p>
          <a:p>
            <a:pPr lvl="1"/>
            <a:r>
              <a:rPr lang="he-IL" sz="1800" dirty="0"/>
              <a:t>מיין את מערך הגנבים לפי מספר הפעמים שנעצרו. עבור המיון יש להשתמש ב- </a:t>
            </a:r>
            <a:r>
              <a:rPr lang="en-US" sz="1800" dirty="0" err="1"/>
              <a:t>Arrays.sort</a:t>
            </a:r>
            <a:r>
              <a:rPr lang="he-IL" sz="1800" dirty="0"/>
              <a:t>. הצג את המערך הממוין.</a:t>
            </a:r>
            <a:endParaRPr lang="en-US" sz="1800" dirty="0"/>
          </a:p>
          <a:p>
            <a:pPr marL="0" indent="0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הממשק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885904" cy="3209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622" y="3200400"/>
            <a:ext cx="5212578" cy="33945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590800" y="381000"/>
            <a:ext cx="2286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2286000"/>
            <a:ext cx="41910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4343400" y="3429000"/>
            <a:ext cx="2286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3200" y="5562600"/>
            <a:ext cx="41910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מהו ממשק </a:t>
            </a:r>
            <a:r>
              <a:rPr lang="en-US" smtClean="0">
                <a:latin typeface="Arial" charset="0"/>
                <a:cs typeface="Arial" charset="0"/>
              </a:rPr>
              <a:t>(Interface)</a:t>
            </a:r>
            <a:r>
              <a:rPr lang="he-IL" smtClean="0">
                <a:latin typeface="Arial" charset="0"/>
                <a:cs typeface="Arial" charset="0"/>
              </a:rPr>
              <a:t>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15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ממשק הוא </a:t>
            </a:r>
            <a:r>
              <a:rPr lang="he-IL" u="sng" dirty="0" smtClean="0">
                <a:latin typeface="Arial" charset="0"/>
                <a:cs typeface="Arial" charset="0"/>
              </a:rPr>
              <a:t>מחלקה אבסטרקטית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u="sng" dirty="0" smtClean="0">
                <a:latin typeface="Arial" charset="0"/>
                <a:cs typeface="Arial" charset="0"/>
              </a:rPr>
              <a:t>ללא תכונות</a:t>
            </a:r>
            <a:r>
              <a:rPr lang="he-IL" dirty="0" smtClean="0">
                <a:latin typeface="Arial" charset="0"/>
                <a:cs typeface="Arial" charset="0"/>
              </a:rPr>
              <a:t>, וכל </a:t>
            </a:r>
            <a:r>
              <a:rPr lang="he-IL" u="sng" dirty="0" smtClean="0">
                <a:latin typeface="Arial" charset="0"/>
                <a:cs typeface="Arial" charset="0"/>
              </a:rPr>
              <a:t>השיטות אבסטרקטיות</a:t>
            </a:r>
            <a:r>
              <a:rPr lang="he-IL" dirty="0" smtClean="0">
                <a:latin typeface="Arial" charset="0"/>
                <a:cs typeface="Arial" charset="0"/>
              </a:rPr>
              <a:t>, כלומר רק חתימות, ללא מימושים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שם ממשק נהוג שיסתיים ב-  </a:t>
            </a:r>
            <a:r>
              <a:rPr lang="en-US" dirty="0" smtClean="0">
                <a:latin typeface="Arial" charset="0"/>
                <a:cs typeface="Arial" charset="0"/>
              </a:rPr>
              <a:t>able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למשל:  </a:t>
            </a:r>
            <a:r>
              <a:rPr lang="en-US" dirty="0" smtClean="0">
                <a:latin typeface="Arial" charset="0"/>
                <a:cs typeface="Arial" charset="0"/>
              </a:rPr>
              <a:t>Comparable, </a:t>
            </a:r>
            <a:r>
              <a:rPr lang="en-US" dirty="0" err="1" smtClean="0">
                <a:latin typeface="Arial" charset="0"/>
                <a:cs typeface="Arial" charset="0"/>
              </a:rPr>
              <a:t>Clonable</a:t>
            </a:r>
            <a:r>
              <a:rPr lang="en-US" dirty="0" smtClean="0">
                <a:latin typeface="Arial" charset="0"/>
                <a:cs typeface="Arial" charset="0"/>
              </a:rPr>
              <a:t>, Printable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ממשק מכיל אוסף התנהגויות בעלי מכנה משותף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 smtClean="0">
                <a:latin typeface="Arial" charset="0"/>
                <a:cs typeface="Arial" charset="0"/>
              </a:rPr>
              <a:t>למשל גם </a:t>
            </a:r>
            <a:r>
              <a:rPr lang="en-US" dirty="0" smtClean="0">
                <a:latin typeface="Arial" charset="0"/>
                <a:cs typeface="Arial" charset="0"/>
              </a:rPr>
              <a:t>Person</a:t>
            </a:r>
            <a:r>
              <a:rPr lang="he-IL" dirty="0" smtClean="0">
                <a:latin typeface="Arial" charset="0"/>
                <a:cs typeface="Arial" charset="0"/>
              </a:rPr>
              <a:t> וגם </a:t>
            </a:r>
            <a:r>
              <a:rPr lang="en-US" dirty="0" smtClean="0">
                <a:latin typeface="Arial" charset="0"/>
                <a:cs typeface="Arial" charset="0"/>
              </a:rPr>
              <a:t>Circle</a:t>
            </a:r>
            <a:r>
              <a:rPr lang="he-IL" dirty="0" smtClean="0">
                <a:latin typeface="Arial" charset="0"/>
                <a:cs typeface="Arial" charset="0"/>
              </a:rPr>
              <a:t> יודעים להדפיס את עצמם, כלומר שניהם ניתנים להצגה, כלומר </a:t>
            </a:r>
            <a:r>
              <a:rPr lang="en-US" dirty="0" smtClean="0">
                <a:latin typeface="Arial" charset="0"/>
                <a:cs typeface="Arial" charset="0"/>
              </a:rPr>
              <a:t>Printable</a:t>
            </a:r>
            <a:r>
              <a:rPr lang="he-IL" dirty="0" smtClean="0">
                <a:latin typeface="Arial" charset="0"/>
                <a:cs typeface="Arial" charset="0"/>
              </a:rPr>
              <a:t>. האם זה נכון להגיד שאדם הוא סוג </a:t>
            </a:r>
            <a:r>
              <a:rPr lang="en-US" dirty="0" smtClean="0">
                <a:latin typeface="Arial" charset="0"/>
                <a:cs typeface="Arial" charset="0"/>
              </a:rPr>
              <a:t>Printable</a:t>
            </a:r>
            <a:r>
              <a:rPr lang="he-IL" dirty="0" smtClean="0">
                <a:latin typeface="Arial" charset="0"/>
                <a:cs typeface="Arial" charset="0"/>
              </a:rPr>
              <a:t>? לא, וכנ"ל גם </a:t>
            </a:r>
            <a:r>
              <a:rPr lang="en-US" dirty="0" smtClean="0">
                <a:latin typeface="Arial" charset="0"/>
                <a:cs typeface="Arial" charset="0"/>
              </a:rPr>
              <a:t>Circle</a:t>
            </a:r>
            <a:r>
              <a:rPr lang="he-IL" dirty="0" smtClean="0">
                <a:latin typeface="Arial" charset="0"/>
                <a:cs typeface="Arial" charset="0"/>
              </a:rPr>
              <a:t> ולכן אין זו ירושה.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FC93882-006E-4DA4-B3B4-2522C13FB370}" type="slidenum">
              <a:rPr lang="he-IL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6172200" cy="45840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דוגמא: הממשק </a:t>
            </a:r>
            <a:r>
              <a:rPr lang="en-US" dirty="0" smtClean="0">
                <a:latin typeface="Arial" charset="0"/>
                <a:cs typeface="Arial" charset="0"/>
              </a:rPr>
              <a:t>Printable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1EA37A-D8F6-479D-A45B-87D48B8A8419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05600" y="1828800"/>
            <a:ext cx="2133600" cy="381000"/>
          </a:xfrm>
          <a:prstGeom prst="wedgeRectCallout">
            <a:avLst>
              <a:gd name="adj1" fmla="val -68594"/>
              <a:gd name="adj2" fmla="val 4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ציון מימוש הממשק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858000" y="4191000"/>
            <a:ext cx="1905000" cy="533400"/>
          </a:xfrm>
          <a:prstGeom prst="wedgeRectCallout">
            <a:avLst>
              <a:gd name="adj1" fmla="val -224966"/>
              <a:gd name="adj2" fmla="val -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מימוש השיטה המוגדרת בממשק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981200"/>
            <a:ext cx="26670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4006516" cy="86627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4876800" y="990600"/>
            <a:ext cx="3200400" cy="609600"/>
          </a:xfrm>
          <a:prstGeom prst="wedgeRectCallout">
            <a:avLst>
              <a:gd name="adj1" fmla="val -89063"/>
              <a:gd name="adj2" fmla="val 2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המחלקה מוגדרת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ואין ציון הרשאה ליד השיטות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דוגמא: הממשק </a:t>
            </a:r>
            <a:r>
              <a:rPr lang="en-US" dirty="0" smtClean="0">
                <a:latin typeface="Arial" charset="0"/>
                <a:cs typeface="Arial" charset="0"/>
              </a:rPr>
              <a:t>Printable</a:t>
            </a:r>
            <a:r>
              <a:rPr lang="he-IL" dirty="0" smtClean="0">
                <a:latin typeface="Arial" charset="0"/>
                <a:cs typeface="Arial" charset="0"/>
              </a:rPr>
              <a:t> (2)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4981E8E-FA1E-4D79-978E-1F2800DC5746}" type="slidenum">
              <a:rPr lang="he-IL"/>
              <a:pPr>
                <a:defRPr/>
              </a:pPr>
              <a:t>9</a:t>
            </a:fld>
            <a:endParaRPr lang="en-US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295400"/>
            <a:ext cx="6615112" cy="4852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1295400"/>
            <a:ext cx="3200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676400" y="4191000"/>
            <a:ext cx="3505200" cy="685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13716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14026</TotalTime>
  <Words>1407</Words>
  <Application>Microsoft Office PowerPoint</Application>
  <PresentationFormat>‫הצגה על המסך (4:3)</PresentationFormat>
  <Paragraphs>267</Paragraphs>
  <Slides>56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56</vt:i4>
      </vt:variant>
    </vt:vector>
  </HeadingPairs>
  <TitlesOfParts>
    <vt:vector size="64" baseType="lpstr">
      <vt:lpstr>Aharoni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תכנות מכוון עצמים בשפת JAVA</vt:lpstr>
      <vt:lpstr>ביחידה זו נלמד:</vt:lpstr>
      <vt:lpstr>דוגמה</vt:lpstr>
      <vt:lpstr>הקוד (2)</vt:lpstr>
      <vt:lpstr>הפתרון: הגדרת ממשק (Interface)</vt:lpstr>
      <vt:lpstr>מימוש הממשק</vt:lpstr>
      <vt:lpstr>מהו ממשק (Interface)?</vt:lpstr>
      <vt:lpstr>דוגמא: הממשק Printable</vt:lpstr>
      <vt:lpstr>דוגמא: הממשק Printable (2)</vt:lpstr>
      <vt:lpstr>דוגמא: הממשק Printable (3)</vt:lpstr>
      <vt:lpstr>ה- main</vt:lpstr>
      <vt:lpstr>תחביר</vt:lpstr>
      <vt:lpstr>דוגמא: המחלקה Animal והממשק Noiseable</vt:lpstr>
      <vt:lpstr>המחלקה Animal</vt:lpstr>
      <vt:lpstr>המחלקה Horse</vt:lpstr>
      <vt:lpstr>המחלקה Cat</vt:lpstr>
      <vt:lpstr>המחלקה Fish</vt:lpstr>
      <vt:lpstr>ה- main</vt:lpstr>
      <vt:lpstr>ירושת ממשקים</vt:lpstr>
      <vt:lpstr>סיכום ביניים לממשקים</vt:lpstr>
      <vt:lpstr>שימוש בממשקים כהפרדה בין "מה" ל"איך"</vt:lpstr>
      <vt:lpstr>שימוש בממשקים כהפרדה בין "מה" ל"איך"</vt:lpstr>
      <vt:lpstr>שימוש בממשקים כהפרדה בין "מה" ל"איך"</vt:lpstr>
      <vt:lpstr>שימוש בממשקים כהפרדה בין "מה" ל"איך"</vt:lpstr>
      <vt:lpstr>השיטה Arrays.sort</vt:lpstr>
      <vt:lpstr>השיטה Arrays.sort עבור מערך אובייקטים</vt:lpstr>
      <vt:lpstr>כיצד עובדת השיטה sort?</vt:lpstr>
      <vt:lpstr>השיטה sort מתבססת על הממשק Comparable</vt:lpstr>
      <vt:lpstr>הממשק Comparable</vt:lpstr>
      <vt:lpstr>התיקון: מימוש Comparable</vt:lpstr>
      <vt:lpstr>התיקון: מימוש Comparable (2)</vt:lpstr>
      <vt:lpstr>השוואה לפי שדה ה- name</vt:lpstr>
      <vt:lpstr>דוגמא נוספת  למימוש  Comparable</vt:lpstr>
      <vt:lpstr>דוגמא לשימוש ב- Comparable</vt:lpstr>
      <vt:lpstr>השיטה Array.binarySearch</vt:lpstr>
      <vt:lpstr>תמיכה במיונים לפי קריטריונים שונים</vt:lpstr>
      <vt:lpstr>דוגמא</vt:lpstr>
      <vt:lpstr>דוגמא:  השימוש</vt:lpstr>
      <vt:lpstr>שיכפול מערך הטרוגני</vt:lpstr>
      <vt:lpstr>שכפול מערך</vt:lpstr>
      <vt:lpstr>הפלט</vt:lpstr>
      <vt:lpstr>היינו שמחים לו ה- main נראה כך...</vt:lpstr>
      <vt:lpstr>Cloneable: Marking Interface</vt:lpstr>
      <vt:lpstr>התוספת ל- main</vt:lpstr>
      <vt:lpstr>על מנת לחסוך את ה- casting ב- main</vt:lpstr>
      <vt:lpstr>סיכום: השיטה clone והממשקCloneable  </vt:lpstr>
      <vt:lpstr>דוגמא נוספת: המחלקה Point</vt:lpstr>
      <vt:lpstr>שימוש ב- main</vt:lpstr>
      <vt:lpstr>מה קורה אם לא מציינים שמממשים את Cloneable?</vt:lpstr>
      <vt:lpstr>Clone והכלה: המחלקה Circle</vt:lpstr>
      <vt:lpstr>דוגמא ל- clone רדוד: ה- main</vt:lpstr>
      <vt:lpstr>דוגמא לשכפול עמוק: המחלקה Circle</vt:lpstr>
      <vt:lpstr>דוגמא ל- clone עמוק: ה- main</vt:lpstr>
      <vt:lpstr>ביחידה זו למדנו:</vt:lpstr>
      <vt:lpstr>תרגול (1/2)</vt:lpstr>
      <vt:lpstr>תרגול (2/2)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05- interfaces</dc:title>
  <dc:creator>Keren Kalif</dc:creator>
  <cp:lastModifiedBy>user</cp:lastModifiedBy>
  <cp:revision>360</cp:revision>
  <dcterms:created xsi:type="dcterms:W3CDTF">2008-09-23T13:40:33Z</dcterms:created>
  <dcterms:modified xsi:type="dcterms:W3CDTF">2017-04-03T14:26:07Z</dcterms:modified>
</cp:coreProperties>
</file>