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71A77764-DE19-445C-A31F-2373560235A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0" name="Google Shape;45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9" name="Google Shape;5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u="sng"/>
              <a:t>שיקולים לבחירת התרגיל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iw-IL"/>
              <a:t>התרגיל מרכז את נושא מחלקה.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iw-IL"/>
              <a:t>התרגיל הוא תרגיל פשוט ומדגיש את ההבנה של התלמידים לגבי מהן תכונות ואיך בוחרים אילו תכונות יהיו במחלקה.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u="sng"/>
              <a:t>אופן העברת התרגיל</a:t>
            </a:r>
            <a:r>
              <a:rPr lang="iw-IL"/>
              <a:t>: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נבנה היחד על הלוח את תרשים ה-UML ואח"כ התלמידים יפתרו באופן עצמאי את התרגיל עצמו.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אציג לתלמידים על הלוח את מחלקת Car, על מנת שיוכלו לפתור את התרגיל הזה על בסיס מחלקה שכבר דיברנו עליה.</a:t>
            </a:r>
            <a:endParaRPr b="1" u="sng"/>
          </a:p>
        </p:txBody>
      </p:sp>
      <p:sp>
        <p:nvSpPr>
          <p:cNvPr id="550" name="Google Shape;550;p32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3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6" name="Google Shape;5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u="sng"/>
              <a:t>שיקולים לבחירת התרגיל</a:t>
            </a:r>
            <a:r>
              <a:rPr lang="iw-IL"/>
              <a:t>: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iw-IL"/>
              <a:t>תרגיל זה מתרכז ב-constructor ויצירת עצמים.</a:t>
            </a:r>
            <a:endParaRPr/>
          </a:p>
          <a:p>
            <a:pPr indent="-228600" lvl="0" marL="228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iw-IL"/>
              <a:t>התרגיל הוא המשך של התרגיל הקודם שעשינו בכיתה ובכך מאפשר להתמקד רק בחלק שבו אנו מעוניינים להתמקד.</a:t>
            </a:r>
            <a:endParaRPr b="1" u="sng"/>
          </a:p>
        </p:txBody>
      </p:sp>
      <p:sp>
        <p:nvSpPr>
          <p:cNvPr id="577" name="Google Shape;577;p35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בשלב זה אדגיש לתלמידים את המיקום שבו שמים את ה-constructor בתוך המחלקה ואת המיקום שבו מגדירים עצמים</a:t>
            </a:r>
            <a:endParaRPr/>
          </a:p>
        </p:txBody>
      </p:sp>
      <p:sp>
        <p:nvSpPr>
          <p:cNvPr id="586" name="Google Shape;586;p36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בתרגיל זה התלמידים יבנו פעם אחת מחלקה באופן מלא ולא בשלבים.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לפני תחילת התרגיל אנחנו נבנה על הלוח ביחד תרשים UML כדי שכל התלמידים יראו מה צריך לבנות ויבינו את השאלה.</a:t>
            </a:r>
            <a:endParaRPr/>
          </a:p>
        </p:txBody>
      </p:sp>
      <p:sp>
        <p:nvSpPr>
          <p:cNvPr id="593" name="Google Shape;593;p3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1" name="Google Shape;6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אסביר למה התכונות הן לרוב private והפעולות public.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אסביר את המבנה של מחלקה בקוד ובתרשים UML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אסביר מדוע צריך תרשים UML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אפרט את הקונבנציה של כתיבת שם המחלקה, ואזכיר את הקונבנציות של משתנים ופעולות.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iw-IL"/>
              <a:t>אדגיש את החשיבות בשמות משמעותיים.</a:t>
            </a:r>
            <a:endParaRPr/>
          </a:p>
          <a:p>
            <a:pPr indent="0" lvl="0" marL="0" rtl="1" algn="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1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w-IL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iw-IL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ריק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כיתוב">
  <p:cSld name="כותרת וכיתוב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ציטוט עם כיתוב">
  <p:cSld name="ציטוט עם כיתוב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2" name="Google Shape;102;p12"/>
          <p:cNvSpPr txBox="1"/>
          <p:nvPr/>
        </p:nvSpPr>
        <p:spPr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">
  <p:cSld name="כרטיס שם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רטיס שם עם ציטוט">
  <p:cSld name="כרטיס שם עם ציטוט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או False">
  <p:cSld name="True או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טקסט אנכי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1843088" y="927100"/>
            <a:ext cx="3881437" cy="6348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אנכית וטקסט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ותוכן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בלבד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-36513" y="6448425"/>
            <a:ext cx="462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קופית כותרת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7938" y="-7938"/>
            <a:ext cx="9170988" cy="6873876"/>
            <a:chOff x="-8466" y="-8468"/>
            <a:chExt cx="9171316" cy="6874935"/>
          </a:xfrm>
        </p:grpSpPr>
        <p:cxnSp>
          <p:nvCxnSpPr>
            <p:cNvPr id="43" name="Google Shape;43;p5"/>
            <p:cNvCxnSpPr/>
            <p:nvPr/>
          </p:nvCxnSpPr>
          <p:spPr>
            <a:xfrm flipH="1" rot="10800000">
              <a:off x="5130456" y="4175239"/>
              <a:ext cx="4022869" cy="2683288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5"/>
            <p:cNvCxnSpPr/>
            <p:nvPr/>
          </p:nvCxnSpPr>
          <p:spPr>
            <a:xfrm>
              <a:off x="7043462" y="-529"/>
              <a:ext cx="1217656" cy="685905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" name="Google Shape;45;p5"/>
            <p:cNvSpPr/>
            <p:nvPr/>
          </p:nvSpPr>
          <p:spPr>
            <a:xfrm>
              <a:off x="6892644" y="-529"/>
              <a:ext cx="2268619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5393" y="-8468"/>
              <a:ext cx="1947932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638635" y="3919613"/>
              <a:ext cx="2513103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7010123" y="-8468"/>
              <a:ext cx="2143202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49" name="Google Shape;49;p5"/>
            <p:cNvSpPr/>
            <p:nvPr/>
          </p:nvSpPr>
          <p:spPr>
            <a:xfrm>
              <a:off x="8296044" y="-8468"/>
              <a:ext cx="857281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094425" y="-8468"/>
              <a:ext cx="1066838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8069024" y="4894488"/>
              <a:ext cx="1093826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-8466" y="-8468"/>
              <a:ext cx="863632" cy="5698416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53" name="Google Shape;53;p5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כותרת מקטע עליונה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שני תכנים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7" name="Google Shape;67;p7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השוואה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8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8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וכן עם כיתוב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תמונה עם כיתוב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sz="9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7938" y="-7938"/>
            <a:ext cx="9170988" cy="6873876"/>
            <a:chOff x="-8467" y="-8468"/>
            <a:chExt cx="9171317" cy="6874935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290"/>
              <a:ext cx="457217" cy="285317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 rot="10800000">
              <a:off x="5130455" y="4175239"/>
              <a:ext cx="4022869" cy="2683288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462" y="-529"/>
              <a:ext cx="1217656" cy="685905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2644" y="-529"/>
              <a:ext cx="2268619" cy="686699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5393" y="-8468"/>
              <a:ext cx="1947932" cy="6866996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634" y="3919613"/>
              <a:ext cx="2513103" cy="2938915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123" y="-8468"/>
              <a:ext cx="2143202" cy="6866996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96044" y="-8468"/>
              <a:ext cx="857281" cy="6866996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425" y="-8468"/>
              <a:ext cx="1066838" cy="6866996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9024" y="4894488"/>
              <a:ext cx="1093826" cy="196404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1" algn="r">
              <a:spcBef>
                <a:spcPts val="0"/>
              </a:spcBef>
              <a:spcAft>
                <a:spcPts val="0"/>
              </a:spcAft>
              <a:buNone/>
              <a:defRPr b="1" i="0" sz="9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gif"/><Relationship Id="rId5" Type="http://schemas.openxmlformats.org/officeDocument/2006/relationships/image" Target="../media/image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1857375" y="1428750"/>
            <a:ext cx="5929313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None/>
            </a:pPr>
            <a:r>
              <a:rPr b="1" i="0" lang="iw-IL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תכנות </a:t>
            </a:r>
            <a:r>
              <a:rPr b="1" i="0" lang="iw-IL" sz="5400" u="none" cap="none" strike="noStrike">
                <a:solidFill>
                  <a:schemeClr val="dk1"/>
                </a:solidFill>
                <a:latin typeface="Ruge Boogie"/>
                <a:ea typeface="Ruge Boogie"/>
                <a:cs typeface="Ruge Boogie"/>
                <a:sym typeface="Ruge Boogie"/>
              </a:rPr>
              <a:t>מונחה</a:t>
            </a:r>
            <a:r>
              <a:rPr b="1" i="0" lang="iw-IL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עצמים OOP</a:t>
            </a:r>
            <a:endParaRPr b="1" i="0" sz="5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500313" y="4357688"/>
            <a:ext cx="450056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עצמים וטיפוסים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28575" y="6332538"/>
            <a:ext cx="250190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3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g.mako.co.il/2009/08/06/55345.jpg"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8" y="4816475"/>
            <a:ext cx="2214562" cy="1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68020">
            <a:off x="257175" y="2620963"/>
            <a:ext cx="5653088" cy="2595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>
            <p:ph type="title"/>
          </p:nvPr>
        </p:nvSpPr>
        <p:spPr>
          <a:xfrm>
            <a:off x="107504" y="225255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מהם הטיפוסים במערכת שעות?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-323850" y="1055688"/>
            <a:ext cx="867568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מערכת שעות - עורכת התאמה בין תלמידים, מורים ושיעורים.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2987824" y="3284984"/>
            <a:ext cx="5508476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הטיפוסים הם:</a:t>
            </a:r>
            <a:endParaRPr b="1" i="0" sz="2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1" i="0" lang="iw-IL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תלמיד</a:t>
            </a:r>
            <a:endParaRPr/>
          </a:p>
          <a:p>
            <a:pPr indent="-457200" lvl="1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1" i="0" lang="iw-IL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שיעור</a:t>
            </a:r>
            <a:endParaRPr/>
          </a:p>
          <a:p>
            <a:pPr indent="-457200" lvl="1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1" i="0" lang="iw-IL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רצועת זמן</a:t>
            </a:r>
            <a:endParaRPr/>
          </a:p>
          <a:p>
            <a:pPr indent="-457200" lvl="1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1" i="0" lang="iw-IL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חדר</a:t>
            </a:r>
            <a:endParaRPr/>
          </a:p>
          <a:p>
            <a:pPr indent="-457200" lvl="1" marL="9144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1" i="0" lang="iw-IL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מורה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7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107504" y="116632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עצמים לדוגמא במערכת שעות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124075" y="1196975"/>
            <a:ext cx="5867400" cy="495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93713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תלמיד בעל ת.ז. 124546899</a:t>
            </a:r>
            <a:endParaRPr/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תלמיד בעל ת.ז. 055667788	</a:t>
            </a:r>
            <a:endParaRPr/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שיעור היסטוריה #1</a:t>
            </a:r>
            <a:endParaRPr/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שיעור מדמ"ח #13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רצועת הזמן	08:30-10:00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חדר מספר 3 בקומה 1  </a:t>
            </a:r>
            <a:endParaRPr/>
          </a:p>
          <a:p>
            <a:pPr indent="-387350" lvl="0" marL="493713" marR="0" rtl="1" algn="r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−"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מעבדה 126</a:t>
            </a:r>
            <a:endParaRPr/>
          </a:p>
          <a:p>
            <a:pPr indent="-387350" lvl="0" marL="493713" marR="0" rtl="1" algn="r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1908175"/>
            <a:ext cx="3168650" cy="28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/>
        </p:nvSpPr>
        <p:spPr>
          <a:xfrm>
            <a:off x="684213" y="404813"/>
            <a:ext cx="79565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93713" marR="0" rtl="1" algn="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Times New Roman"/>
              <a:buChar char="•"/>
            </a:pPr>
            <a:r>
              <a:rPr b="1" i="0" lang="iw-IL" sz="3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לדוגמה </a:t>
            </a:r>
            <a:r>
              <a:rPr b="1" i="0" lang="iw-IL" sz="3600" u="sng" cap="none" strike="noStrike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אדם1</a:t>
            </a:r>
            <a:r>
              <a:rPr b="1" i="0" lang="iw-IL" sz="3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ו </a:t>
            </a:r>
            <a:r>
              <a:rPr b="1" i="0" lang="iw-IL" sz="3600" u="sng" cap="none" strike="noStrike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אדם2</a:t>
            </a:r>
            <a:r>
              <a:rPr b="1" i="0" lang="iw-IL" sz="3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הם </a:t>
            </a:r>
            <a:r>
              <a:rPr b="1" i="0" lang="iw-IL" sz="36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מופעים</a:t>
            </a:r>
            <a:r>
              <a:rPr b="1" i="0" lang="iw-IL" sz="36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של הטיפוס אדם.</a:t>
            </a:r>
            <a:endParaRPr b="1" i="0" sz="3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5715000" y="1989138"/>
            <a:ext cx="3178175" cy="3097212"/>
          </a:xfrm>
          <a:prstGeom prst="verticalScroll">
            <a:avLst>
              <a:gd fmla="val 7542" name="adj"/>
            </a:avLst>
          </a:prstGeom>
          <a:solidFill>
            <a:srgbClr val="9DB7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הטיפוס אדם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תכונות: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גיל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גובה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משקל</a:t>
            </a:r>
            <a:endParaRPr/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נמצא במקום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פעולות: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4787" lvl="0" marL="38735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עבור-ל(_מקום)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9"/>
          <p:cNvCxnSpPr/>
          <p:nvPr/>
        </p:nvCxnSpPr>
        <p:spPr>
          <a:xfrm flipH="1" rot="10800000">
            <a:off x="5072063" y="2781300"/>
            <a:ext cx="1731962" cy="1433513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9"/>
          <p:cNvSpPr/>
          <p:nvPr/>
        </p:nvSpPr>
        <p:spPr>
          <a:xfrm>
            <a:off x="2843213" y="3716338"/>
            <a:ext cx="2376487" cy="2447925"/>
          </a:xfrm>
          <a:prstGeom prst="verticalScroll">
            <a:avLst>
              <a:gd fmla="val 10222" name="adj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אדם1 מטיפוס אדם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תכונות: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גיל: 15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גובה: 185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משקל: 70</a:t>
            </a:r>
            <a:endParaRPr/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נמצא במקום: בית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29"/>
          <p:cNvCxnSpPr/>
          <p:nvPr/>
        </p:nvCxnSpPr>
        <p:spPr>
          <a:xfrm flipH="1" rot="10800000">
            <a:off x="2500313" y="2643188"/>
            <a:ext cx="3714750" cy="2873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9"/>
          <p:cNvSpPr/>
          <p:nvPr/>
        </p:nvSpPr>
        <p:spPr>
          <a:xfrm>
            <a:off x="323850" y="2276475"/>
            <a:ext cx="2376488" cy="2447925"/>
          </a:xfrm>
          <a:prstGeom prst="verticalScroll">
            <a:avLst>
              <a:gd fmla="val 10222" name="adj"/>
            </a:avLst>
          </a:prstGeom>
          <a:solidFill>
            <a:srgbClr val="FF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אדם2 מטיפוס אדם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תכונות: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גיל: 7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גובה: 120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משקל: 20</a:t>
            </a:r>
            <a:endParaRPr/>
          </a:p>
          <a:p>
            <a:pPr indent="-387350" lvl="0" marL="38735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נמצא במקום: חצר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/>
          <p:nvPr/>
        </p:nvSpPr>
        <p:spPr>
          <a:xfrm>
            <a:off x="2051720" y="76200"/>
            <a:ext cx="6460131" cy="851297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4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דיאגרמה לתיאור טיפוס</a:t>
            </a:r>
            <a:endParaRPr b="1" i="0" sz="44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0" name="Google Shape;330;p30"/>
          <p:cNvGrpSpPr/>
          <p:nvPr/>
        </p:nvGrpSpPr>
        <p:grpSpPr>
          <a:xfrm>
            <a:off x="-11113" y="906463"/>
            <a:ext cx="9144001" cy="6019800"/>
            <a:chOff x="345" y="569"/>
            <a:chExt cx="5393" cy="3648"/>
          </a:xfrm>
        </p:grpSpPr>
        <p:sp>
          <p:nvSpPr>
            <p:cNvPr id="331" name="Google Shape;331;p30"/>
            <p:cNvSpPr/>
            <p:nvPr/>
          </p:nvSpPr>
          <p:spPr>
            <a:xfrm>
              <a:off x="345" y="569"/>
              <a:ext cx="5393" cy="3648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2" name="Google Shape;332;p30"/>
            <p:cNvGrpSpPr/>
            <p:nvPr/>
          </p:nvGrpSpPr>
          <p:grpSpPr>
            <a:xfrm>
              <a:off x="432" y="624"/>
              <a:ext cx="4464" cy="3459"/>
              <a:chOff x="4680" y="5760"/>
              <a:chExt cx="5580" cy="4144"/>
            </a:xfrm>
          </p:grpSpPr>
          <p:sp>
            <p:nvSpPr>
              <p:cNvPr id="333" name="Google Shape;333;p30"/>
              <p:cNvSpPr txBox="1"/>
              <p:nvPr/>
            </p:nvSpPr>
            <p:spPr>
              <a:xfrm>
                <a:off x="8100" y="5760"/>
                <a:ext cx="2160" cy="36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Noto Sans Symbols"/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שם הטיפוס</a:t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0"/>
              <p:cNvSpPr txBox="1"/>
              <p:nvPr/>
            </p:nvSpPr>
            <p:spPr>
              <a:xfrm>
                <a:off x="8100" y="6119"/>
                <a:ext cx="2160" cy="901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0" lang="iw-IL" sz="2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תכונות</a:t>
                </a:r>
                <a:endParaRPr b="1" i="0" sz="2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0"/>
              <p:cNvSpPr txBox="1"/>
              <p:nvPr/>
            </p:nvSpPr>
            <p:spPr>
              <a:xfrm>
                <a:off x="4680" y="5760"/>
                <a:ext cx="3420" cy="36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Person</a:t>
                </a:r>
                <a:endParaRPr b="0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0"/>
              <p:cNvSpPr txBox="1"/>
              <p:nvPr/>
            </p:nvSpPr>
            <p:spPr>
              <a:xfrm>
                <a:off x="4680" y="6119"/>
                <a:ext cx="3420" cy="901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name: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age:</a:t>
                </a:r>
                <a:endParaRPr/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address: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0"/>
              <p:cNvSpPr txBox="1"/>
              <p:nvPr/>
            </p:nvSpPr>
            <p:spPr>
              <a:xfrm>
                <a:off x="4680" y="7021"/>
                <a:ext cx="3420" cy="539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b="0" i="0" lang="iw-IL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צור אדם–            </a:t>
                </a:r>
                <a:br>
                  <a:rPr b="0" i="0" lang="iw-IL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iw-IL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0" lang="iw-IL" sz="15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Person(string name,int id,int age,string address</a:t>
                </a:r>
                <a:r>
                  <a:rPr b="0" i="0" lang="iw-IL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)</a:t>
                </a:r>
                <a:endParaRPr/>
              </a:p>
            </p:txBody>
          </p:sp>
          <p:sp>
            <p:nvSpPr>
              <p:cNvPr id="338" name="Google Shape;338;p30"/>
              <p:cNvSpPr txBox="1"/>
              <p:nvPr/>
            </p:nvSpPr>
            <p:spPr>
              <a:xfrm>
                <a:off x="4680" y="7560"/>
                <a:ext cx="3420" cy="9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קבע – SetName(string newName)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קבע – SetID(int newID)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קבע – SetAge(int newAge)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קבע – SetAddress(string newAddress)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0"/>
              <p:cNvSpPr txBox="1"/>
              <p:nvPr/>
            </p:nvSpPr>
            <p:spPr>
              <a:xfrm>
                <a:off x="8100" y="7021"/>
                <a:ext cx="1080" cy="539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פעולה</a:t>
                </a:r>
                <a:endParaRPr/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בונה</a:t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0"/>
              <p:cNvSpPr txBox="1"/>
              <p:nvPr/>
            </p:nvSpPr>
            <p:spPr>
              <a:xfrm>
                <a:off x="8100" y="7560"/>
                <a:ext cx="1080" cy="9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פעולות</a:t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קובעות</a:t>
                </a:r>
                <a:endParaRPr/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(Set)</a:t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" name="Google Shape;341;p30"/>
              <p:cNvGrpSpPr/>
              <p:nvPr/>
            </p:nvGrpSpPr>
            <p:grpSpPr>
              <a:xfrm>
                <a:off x="4680" y="8460"/>
                <a:ext cx="4500" cy="900"/>
                <a:chOff x="4680" y="8640"/>
                <a:chExt cx="4500" cy="900"/>
              </a:xfrm>
            </p:grpSpPr>
            <p:sp>
              <p:nvSpPr>
                <p:cNvPr id="342" name="Google Shape;342;p30"/>
                <p:cNvSpPr txBox="1"/>
                <p:nvPr/>
              </p:nvSpPr>
              <p:spPr>
                <a:xfrm>
                  <a:off x="4680" y="8640"/>
                  <a:ext cx="3420" cy="90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200"/>
                    <a:buFont typeface="Noto Sans Symbols"/>
                    <a:buNone/>
                  </a:pPr>
                  <a:r>
                    <a:rPr b="0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b="0" i="0" lang="iw-IL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אחזר – GetName()</a:t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Noto Sans Symbols"/>
                    <a:buNone/>
                  </a:pPr>
                  <a:r>
                    <a:rPr b="0" i="0" lang="iw-IL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אחזר – GetID()</a:t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Noto Sans Symbols"/>
                    <a:buNone/>
                  </a:pPr>
                  <a:r>
                    <a:rPr b="0" i="0" lang="iw-IL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אחזר – GetAge()</a:t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Noto Sans Symbols"/>
                    <a:buNone/>
                  </a:pPr>
                  <a:r>
                    <a:rPr b="0" i="0" lang="iw-IL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אחזר – GetAddress()</a:t>
                  </a:r>
                  <a:endParaRPr/>
                </a:p>
              </p:txBody>
            </p:sp>
            <p:sp>
              <p:nvSpPr>
                <p:cNvPr id="343" name="Google Shape;343;p30"/>
                <p:cNvSpPr txBox="1"/>
                <p:nvPr/>
              </p:nvSpPr>
              <p:spPr>
                <a:xfrm>
                  <a:off x="8100" y="8640"/>
                  <a:ext cx="1080" cy="90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פעולות</a:t>
                  </a:r>
                  <a:endParaRPr b="1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מאחזרות</a:t>
                  </a:r>
                  <a:endParaRPr b="1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(Get)</a:t>
                  </a:r>
                  <a:endParaRPr b="1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" name="Google Shape;344;p30"/>
              <p:cNvGrpSpPr/>
              <p:nvPr/>
            </p:nvGrpSpPr>
            <p:grpSpPr>
              <a:xfrm>
                <a:off x="4680" y="9360"/>
                <a:ext cx="4500" cy="540"/>
                <a:chOff x="4680" y="9540"/>
                <a:chExt cx="4500" cy="540"/>
              </a:xfrm>
            </p:grpSpPr>
            <p:sp>
              <p:nvSpPr>
                <p:cNvPr id="345" name="Google Shape;345;p30"/>
                <p:cNvSpPr txBox="1"/>
                <p:nvPr/>
              </p:nvSpPr>
              <p:spPr>
                <a:xfrm>
                  <a:off x="4680" y="9540"/>
                  <a:ext cx="3420" cy="54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200"/>
                    <a:buFont typeface="Noto Sans Symbols"/>
                    <a:buNone/>
                  </a:pPr>
                  <a:r>
                    <a:rPr b="0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PrintPerson() – מדפיס את כל התכונות של האדם</a:t>
                  </a:r>
                  <a:endParaRPr b="0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30"/>
                <p:cNvSpPr txBox="1"/>
                <p:nvPr/>
              </p:nvSpPr>
              <p:spPr>
                <a:xfrm>
                  <a:off x="8100" y="9540"/>
                  <a:ext cx="1080" cy="540"/>
                </a:xfrm>
                <a:prstGeom prst="rect">
                  <a:avLst/>
                </a:prstGeom>
                <a:solidFill>
                  <a:schemeClr val="lt1"/>
                </a:solidFill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פעולות</a:t>
                  </a:r>
                  <a:endParaRPr b="1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1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iw-IL" sz="22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אחרות</a:t>
                  </a:r>
                  <a:endParaRPr b="1" i="0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7" name="Google Shape;347;p30"/>
              <p:cNvSpPr txBox="1"/>
              <p:nvPr/>
            </p:nvSpPr>
            <p:spPr>
              <a:xfrm>
                <a:off x="9180" y="7021"/>
                <a:ext cx="1080" cy="2883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b="1" i="0" lang="iw-IL" sz="2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פעולות</a:t>
                </a:r>
                <a:endParaRPr b="1" i="0" sz="2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30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Administrator\AppData\Local\Microsoft\Windows\INetCache\IE\O2SK5ZYG\bw-people[1].jpg" id="349" name="Google Shape;3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18039">
            <a:off x="344711" y="703052"/>
            <a:ext cx="2421160" cy="15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>
            <a:off x="381000" y="152400"/>
            <a:ext cx="8382000" cy="78319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0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דיאגרמה לתיאור עצם מטיפוס Person</a:t>
            </a:r>
            <a:endParaRPr/>
          </a:p>
        </p:txBody>
      </p:sp>
      <p:grpSp>
        <p:nvGrpSpPr>
          <p:cNvPr id="355" name="Google Shape;355;p31"/>
          <p:cNvGrpSpPr/>
          <p:nvPr/>
        </p:nvGrpSpPr>
        <p:grpSpPr>
          <a:xfrm>
            <a:off x="1143000" y="990600"/>
            <a:ext cx="6248400" cy="5257800"/>
            <a:chOff x="720" y="624"/>
            <a:chExt cx="3936" cy="3312"/>
          </a:xfrm>
        </p:grpSpPr>
        <p:sp>
          <p:nvSpPr>
            <p:cNvPr id="356" name="Google Shape;356;p31"/>
            <p:cNvSpPr/>
            <p:nvPr/>
          </p:nvSpPr>
          <p:spPr>
            <a:xfrm>
              <a:off x="720" y="624"/>
              <a:ext cx="3936" cy="3312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7" name="Google Shape;357;p31"/>
            <p:cNvGrpSpPr/>
            <p:nvPr/>
          </p:nvGrpSpPr>
          <p:grpSpPr>
            <a:xfrm>
              <a:off x="1968" y="720"/>
              <a:ext cx="2592" cy="1488"/>
              <a:chOff x="6021" y="5764"/>
              <a:chExt cx="3960" cy="1980"/>
            </a:xfrm>
          </p:grpSpPr>
          <p:sp>
            <p:nvSpPr>
              <p:cNvPr id="358" name="Google Shape;358;p31"/>
              <p:cNvSpPr/>
              <p:nvPr/>
            </p:nvSpPr>
            <p:spPr>
              <a:xfrm>
                <a:off x="8898" y="5764"/>
                <a:ext cx="1083" cy="72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העצם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6021" y="5764"/>
                <a:ext cx="2877" cy="72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קרן הרדי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מטיפוס person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8898" y="6484"/>
                <a:ext cx="1083" cy="126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תכונות וערכיהן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6021" y="6484"/>
                <a:ext cx="2877" cy="126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שם: 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קרן הרדי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מין: 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נקבה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גיל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 39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כתובת: בילינסון 36</a:t>
                </a:r>
                <a:endParaRPr/>
              </a:p>
            </p:txBody>
          </p:sp>
        </p:grpSp>
        <p:grpSp>
          <p:nvGrpSpPr>
            <p:cNvPr id="362" name="Google Shape;362;p31"/>
            <p:cNvGrpSpPr/>
            <p:nvPr/>
          </p:nvGrpSpPr>
          <p:grpSpPr>
            <a:xfrm>
              <a:off x="816" y="2304"/>
              <a:ext cx="2592" cy="1536"/>
              <a:chOff x="1881" y="5764"/>
              <a:chExt cx="3960" cy="1980"/>
            </a:xfrm>
          </p:grpSpPr>
          <p:sp>
            <p:nvSpPr>
              <p:cNvPr id="363" name="Google Shape;363;p31"/>
              <p:cNvSpPr/>
              <p:nvPr/>
            </p:nvSpPr>
            <p:spPr>
              <a:xfrm>
                <a:off x="4758" y="5764"/>
                <a:ext cx="1083" cy="721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העצם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1881" y="5764"/>
                <a:ext cx="2877" cy="721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ירדן הרדי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4758" y="6485"/>
                <a:ext cx="1083" cy="1259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תכונות וערכיהן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1881" y="6485"/>
                <a:ext cx="2877" cy="1259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שם: 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ירדן הרדי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מין: 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זכר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1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גיל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: 11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Noto Sans Symbols"/>
                  <a:buNone/>
                </a:pP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כתובת: בילינסון 36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000"/>
                  <a:buFont typeface="Noto Sans Symbols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7" name="Google Shape;367;p31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969620">
            <a:off x="842963" y="1366838"/>
            <a:ext cx="2022475" cy="23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1330227" y="116632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דיון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2"/>
          <p:cNvSpPr txBox="1"/>
          <p:nvPr>
            <p:ph idx="1" type="body"/>
          </p:nvPr>
        </p:nvSpPr>
        <p:spPr>
          <a:xfrm>
            <a:off x="468313" y="947738"/>
            <a:ext cx="7704137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36"/>
              <a:buFont typeface="Noto Sans Symbols"/>
              <a:buChar char="►"/>
            </a:pPr>
            <a:r>
              <a:rPr lang="iw-IL" sz="2170">
                <a:solidFill>
                  <a:srgbClr val="3F3F3F"/>
                </a:solidFill>
              </a:rPr>
              <a:t>איך פותרים בעיות בפרדיגמה מונחית עצמים?</a:t>
            </a:r>
            <a:endParaRPr/>
          </a:p>
          <a:p>
            <a:pPr indent="-285750" lvl="1" marL="74295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12"/>
              <a:buFont typeface="Noto Sans Symbols"/>
              <a:buChar char="►"/>
            </a:pPr>
            <a:r>
              <a:rPr lang="iw-IL" sz="2015">
                <a:solidFill>
                  <a:srgbClr val="3F3F3F"/>
                </a:solidFill>
              </a:rPr>
              <a:t>יש לנתח תחילה מהם הרכיבים/ישויות/טיפוסים בהם המערכת צריכה להשתמש על מנת לפתור את הבעיה.</a:t>
            </a:r>
            <a:br>
              <a:rPr lang="iw-IL" sz="2015">
                <a:solidFill>
                  <a:srgbClr val="3F3F3F"/>
                </a:solidFill>
              </a:rPr>
            </a:br>
            <a:endParaRPr sz="2015">
              <a:solidFill>
                <a:srgbClr val="3F3F3F"/>
              </a:solidFill>
            </a:endParaRPr>
          </a:p>
          <a:p>
            <a:pPr indent="-342900" lvl="0" marL="3429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36"/>
              <a:buFont typeface="Noto Sans Symbols"/>
              <a:buChar char="►"/>
            </a:pPr>
            <a:r>
              <a:rPr lang="iw-IL" sz="2170">
                <a:solidFill>
                  <a:srgbClr val="3F3F3F"/>
                </a:solidFill>
              </a:rPr>
              <a:t>מה הם הטיפוסים/רכיבים בספרייה </a:t>
            </a:r>
            <a:endParaRPr sz="2170">
              <a:solidFill>
                <a:srgbClr val="3F3F3F"/>
              </a:solidFill>
            </a:endParaRPr>
          </a:p>
          <a:p>
            <a:pPr indent="-285750" lvl="1" marL="74295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12"/>
              <a:buFont typeface="Noto Sans Symbols"/>
              <a:buChar char="►"/>
            </a:pPr>
            <a:r>
              <a:rPr lang="iw-IL" sz="2015">
                <a:solidFill>
                  <a:srgbClr val="3F3F3F"/>
                </a:solidFill>
              </a:rPr>
              <a:t>ספר , שואל , ספרנית , מדפים , זמן , כרטיס שואל</a:t>
            </a:r>
            <a:endParaRPr/>
          </a:p>
          <a:p>
            <a:pPr indent="-232664" lvl="0" marL="34290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36"/>
              <a:buFont typeface="Noto Sans Symbols"/>
              <a:buNone/>
            </a:pPr>
            <a:r>
              <a:t/>
            </a:r>
            <a:endParaRPr sz="2170">
              <a:solidFill>
                <a:srgbClr val="3F3F3F"/>
              </a:solidFill>
            </a:endParaRPr>
          </a:p>
          <a:p>
            <a:pPr indent="0" lvl="1" marL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36"/>
              <a:buFont typeface="Noto Sans Symbols"/>
              <a:buNone/>
            </a:pPr>
            <a:r>
              <a:rPr lang="iw-IL" sz="2170" u="sng">
                <a:solidFill>
                  <a:srgbClr val="3F3F3F"/>
                </a:solidFill>
              </a:rPr>
              <a:t>פרדיגמה מונחית עצמים: </a:t>
            </a:r>
            <a:endParaRPr sz="2170">
              <a:solidFill>
                <a:srgbClr val="3F3F3F"/>
              </a:solidFill>
            </a:endParaRPr>
          </a:p>
          <a:p>
            <a:pPr indent="-342900" lvl="1" marL="34290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36"/>
              <a:buFont typeface="Noto Sans Symbols"/>
              <a:buChar char="►"/>
            </a:pPr>
            <a:r>
              <a:rPr lang="iw-IL" sz="2170">
                <a:solidFill>
                  <a:srgbClr val="3F3F3F"/>
                </a:solidFill>
              </a:rPr>
              <a:t>בהינתן בעיה המגדירה מערכת כלשהי, המערכת מפורקת לישויות המשתתפות בתהליך.</a:t>
            </a:r>
            <a:br>
              <a:rPr lang="iw-IL" sz="2170">
                <a:solidFill>
                  <a:srgbClr val="3F3F3F"/>
                </a:solidFill>
              </a:rPr>
            </a:br>
            <a:r>
              <a:rPr lang="iw-IL" sz="2170">
                <a:solidFill>
                  <a:srgbClr val="3F3F3F"/>
                </a:solidFill>
              </a:rPr>
              <a:t>לכל ישות יש מבנה פנימי ודרך מוגדרת לתקשר עם סביבתה וכך ניתן לבנות מודל שבאמצעותו ניתן לפתור את הבעיה.    </a:t>
            </a:r>
            <a:endParaRPr sz="2170">
              <a:solidFill>
                <a:srgbClr val="3F3F3F"/>
              </a:solidFill>
            </a:endParaRPr>
          </a:p>
        </p:txBody>
      </p:sp>
      <p:sp>
        <p:nvSpPr>
          <p:cNvPr id="375" name="Google Shape;375;p32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utitamar\Downloads\MP900438719.JPG" id="380" name="Google Shape;3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01573"/>
            <a:ext cx="1642152" cy="1642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3"/>
          <p:cNvSpPr txBox="1"/>
          <p:nvPr>
            <p:ph type="title"/>
          </p:nvPr>
        </p:nvSpPr>
        <p:spPr>
          <a:xfrm>
            <a:off x="899592" y="260648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השימוש בעצם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0" y="1268413"/>
            <a:ext cx="8686800" cy="489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76"/>
              <a:buFont typeface="Noto Sans Symbols"/>
              <a:buChar char="►"/>
            </a:pPr>
            <a:r>
              <a:rPr b="1" lang="iw-IL" sz="2220" u="sng">
                <a:solidFill>
                  <a:schemeClr val="dk1"/>
                </a:solidFill>
              </a:rPr>
              <a:t>השימוש בעצם </a:t>
            </a:r>
            <a:r>
              <a:rPr lang="iw-IL" sz="2220">
                <a:solidFill>
                  <a:schemeClr val="dk1"/>
                </a:solidFill>
              </a:rPr>
              <a:t>מזכיר את השימוש היומיומי במכונית: </a:t>
            </a:r>
            <a:endParaRPr sz="2220">
              <a:solidFill>
                <a:schemeClr val="dk1"/>
              </a:solidFill>
            </a:endParaRPr>
          </a:p>
          <a:p>
            <a:pPr indent="-285750" lvl="1" marL="742950" rtl="1" algn="r">
              <a:lnSpc>
                <a:spcPct val="115000"/>
              </a:lnSpc>
              <a:spcBef>
                <a:spcPts val="574"/>
              </a:spcBef>
              <a:spcAft>
                <a:spcPts val="0"/>
              </a:spcAft>
              <a:buClr>
                <a:srgbClr val="7030A0"/>
              </a:buClr>
              <a:buSzPts val="1480"/>
              <a:buFont typeface="Noto Sans Symbols"/>
              <a:buChar char="►"/>
            </a:pPr>
            <a:r>
              <a:rPr lang="iw-IL" sz="1850">
                <a:solidFill>
                  <a:srgbClr val="3F3F3F"/>
                </a:solidFill>
              </a:rPr>
              <a:t>אנו מעוניינים לנהוג אבל לא במבנה הפנימי של המכונית ואיך זה קורה...מעוניינים במטרה (מה) ולא באיך. </a:t>
            </a:r>
            <a:endParaRPr sz="1850">
              <a:solidFill>
                <a:srgbClr val="3F3F3F"/>
              </a:solidFill>
            </a:endParaRPr>
          </a:p>
          <a:p>
            <a:pPr indent="-285750" lvl="1" marL="742950" rtl="1" algn="r">
              <a:lnSpc>
                <a:spcPct val="115000"/>
              </a:lnSpc>
              <a:spcBef>
                <a:spcPts val="555"/>
              </a:spcBef>
              <a:spcAft>
                <a:spcPts val="0"/>
              </a:spcAft>
              <a:buClr>
                <a:srgbClr val="7030A0"/>
              </a:buClr>
              <a:buSzPts val="1480"/>
              <a:buFont typeface="Noto Sans Symbols"/>
              <a:buChar char="►"/>
            </a:pPr>
            <a:r>
              <a:rPr lang="iw-IL" sz="1850">
                <a:solidFill>
                  <a:srgbClr val="3F3F3F"/>
                </a:solidFill>
              </a:rPr>
              <a:t>אנו יודעים כי יש מנוע, ודלק ופלגים ופלטינות ובוכנות ו.... אבל לא יודעים איך ומדוע הם מסודרים במבנה מסוים. לכן:</a:t>
            </a:r>
            <a:endParaRPr/>
          </a:p>
          <a:p>
            <a:pPr indent="-228600" lvl="2" marL="1143000" rtl="1" algn="r">
              <a:lnSpc>
                <a:spcPct val="115000"/>
              </a:lnSpc>
              <a:spcBef>
                <a:spcPts val="509"/>
              </a:spcBef>
              <a:spcAft>
                <a:spcPts val="0"/>
              </a:spcAft>
              <a:buClr>
                <a:srgbClr val="7030A0"/>
              </a:buClr>
              <a:buSzPts val="1332"/>
              <a:buFont typeface="Noto Sans Symbols"/>
              <a:buChar char="►"/>
            </a:pPr>
            <a:r>
              <a:rPr lang="iw-IL" sz="1665">
                <a:solidFill>
                  <a:srgbClr val="3F3F3F"/>
                </a:solidFill>
              </a:rPr>
              <a:t>אין אנו רשאים לגשת למנגנון הפנימי של המכונית על מנת לא לגרום נזק מכוון או לא במכוון. </a:t>
            </a:r>
            <a:endParaRPr/>
          </a:p>
          <a:p>
            <a:pPr indent="-228600" lvl="2" marL="1143000" rtl="1" algn="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332"/>
              <a:buFont typeface="Noto Sans Symbols"/>
              <a:buChar char="►"/>
            </a:pPr>
            <a:r>
              <a:rPr lang="iw-IL" sz="1665">
                <a:solidFill>
                  <a:srgbClr val="3F3F3F"/>
                </a:solidFill>
              </a:rPr>
              <a:t>מנגנון זה נסתר מעינינו ואין לנו גישה ישירה אליו.</a:t>
            </a:r>
            <a:endParaRPr/>
          </a:p>
          <a:p>
            <a:pPr indent="-228600" lvl="2" marL="1143000" rtl="1" algn="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332"/>
              <a:buFont typeface="Noto Sans Symbols"/>
              <a:buChar char="►"/>
            </a:pPr>
            <a:r>
              <a:rPr lang="iw-IL" sz="1665">
                <a:solidFill>
                  <a:srgbClr val="3F3F3F"/>
                </a:solidFill>
              </a:rPr>
              <a:t>המנוע מוגן ועובד טוב יותר מאשר לו המנגנון שלו היו חשוף וניתן לנגיעה לכל. </a:t>
            </a:r>
            <a:endParaRPr sz="1665">
              <a:solidFill>
                <a:srgbClr val="3F3F3F"/>
              </a:solidFill>
            </a:endParaRPr>
          </a:p>
          <a:p>
            <a:pPr indent="-342900" lvl="0" marL="342900" rtl="1" algn="r">
              <a:lnSpc>
                <a:spcPct val="115000"/>
              </a:lnSpc>
              <a:spcBef>
                <a:spcPts val="638"/>
              </a:spcBef>
              <a:spcAft>
                <a:spcPts val="0"/>
              </a:spcAft>
              <a:buClr>
                <a:srgbClr val="7030A0"/>
              </a:buClr>
              <a:buSzPts val="1776"/>
              <a:buFont typeface="Noto Sans Symbols"/>
              <a:buChar char="►"/>
            </a:pPr>
            <a:r>
              <a:rPr b="1" lang="iw-IL" sz="2220">
                <a:solidFill>
                  <a:schemeClr val="dk1"/>
                </a:solidFill>
              </a:rPr>
              <a:t>אובייקט הוא כמו "קופסה שחורה":</a:t>
            </a:r>
            <a:endParaRPr b="1" sz="2220">
              <a:solidFill>
                <a:schemeClr val="dk1"/>
              </a:solidFill>
            </a:endParaRPr>
          </a:p>
          <a:p>
            <a:pPr indent="-285750" lvl="1" marL="742950" rtl="1" algn="r">
              <a:lnSpc>
                <a:spcPct val="115000"/>
              </a:lnSpc>
              <a:spcBef>
                <a:spcPts val="574"/>
              </a:spcBef>
              <a:spcAft>
                <a:spcPts val="0"/>
              </a:spcAft>
              <a:buClr>
                <a:srgbClr val="7030A0"/>
              </a:buClr>
              <a:buSzPts val="1480"/>
              <a:buFont typeface="Noto Sans Symbols"/>
              <a:buChar char="►"/>
            </a:pPr>
            <a:r>
              <a:rPr lang="iw-IL" sz="1850">
                <a:solidFill>
                  <a:srgbClr val="3F3F3F"/>
                </a:solidFill>
              </a:rPr>
              <a:t>התנהגותו מוגדרת היטב ואנו משתמשים בו היות ואנו יודעים מה הוא מבצע, ולא בגלל עצם הידיעה כיצד הוא מבצע את פעולתו. </a:t>
            </a:r>
            <a:endParaRPr/>
          </a:p>
        </p:txBody>
      </p:sp>
      <p:sp>
        <p:nvSpPr>
          <p:cNvPr id="383" name="Google Shape;383;p33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4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457200" y="274638"/>
            <a:ext cx="822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0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עקרונות מרכזיים בתכנות מונחה עצמים</a:t>
            </a:r>
            <a:endParaRPr b="1" sz="40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0" y="1052513"/>
            <a:ext cx="8686800" cy="580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►"/>
            </a:pPr>
            <a:r>
              <a:rPr b="1" lang="iw-IL" sz="2400">
                <a:solidFill>
                  <a:srgbClr val="0F7597"/>
                </a:solidFill>
              </a:rPr>
              <a:t>1. כימוס</a:t>
            </a:r>
            <a:r>
              <a:rPr lang="iw-IL" sz="2400">
                <a:solidFill>
                  <a:srgbClr val="FF0000"/>
                </a:solidFill>
              </a:rPr>
              <a:t>  </a:t>
            </a:r>
            <a:r>
              <a:rPr lang="iw-IL" sz="2400">
                <a:solidFill>
                  <a:srgbClr val="3F3F3F"/>
                </a:solidFill>
              </a:rPr>
              <a:t>encapsulation</a:t>
            </a:r>
            <a:endParaRPr sz="2400">
              <a:solidFill>
                <a:srgbClr val="3F3F3F"/>
              </a:solidFill>
            </a:endParaRPr>
          </a:p>
          <a:p>
            <a:pPr indent="-285750" lvl="1" marL="742950" rtl="1" algn="r">
              <a:lnSpc>
                <a:spcPct val="125000"/>
              </a:lnSpc>
              <a:spcBef>
                <a:spcPts val="6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iw-IL" sz="2000">
                <a:solidFill>
                  <a:srgbClr val="3F3F3F"/>
                </a:solidFill>
              </a:rPr>
              <a:t>בשעון – חוסר הרלוונטיות או ההסתרה של מימוש המנגנון הפנימי </a:t>
            </a:r>
            <a:endParaRPr/>
          </a:p>
          <a:p>
            <a:pPr indent="-342900" lvl="0" marL="342900" rtl="1" algn="r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1920"/>
              <a:buFont typeface="Noto Sans Symbols"/>
              <a:buChar char="►"/>
            </a:pPr>
            <a:r>
              <a:rPr b="1" lang="iw-IL" sz="2400">
                <a:solidFill>
                  <a:srgbClr val="0F7597"/>
                </a:solidFill>
              </a:rPr>
              <a:t>2. הורשה </a:t>
            </a:r>
            <a:endParaRPr/>
          </a:p>
          <a:p>
            <a:pPr indent="-285750" lvl="1" marL="742950" rtl="1" algn="r">
              <a:lnSpc>
                <a:spcPct val="125000"/>
              </a:lnSpc>
              <a:spcBef>
                <a:spcPts val="6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iw-IL" sz="2000">
                <a:solidFill>
                  <a:srgbClr val="3F3F3F"/>
                </a:solidFill>
              </a:rPr>
              <a:t>בשעון – שעון דיגיטלי היורש משעון מחוגים.</a:t>
            </a:r>
            <a:endParaRPr/>
          </a:p>
          <a:p>
            <a:pPr indent="-342900" lvl="0" marL="342900" rtl="1" algn="r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1920"/>
              <a:buFont typeface="Noto Sans Symbols"/>
              <a:buChar char="►"/>
            </a:pPr>
            <a:r>
              <a:rPr b="1" lang="iw-IL" sz="2400">
                <a:solidFill>
                  <a:srgbClr val="0F7597"/>
                </a:solidFill>
              </a:rPr>
              <a:t>3. רב צורתיות </a:t>
            </a:r>
            <a:r>
              <a:rPr lang="iw-IL" sz="2400">
                <a:solidFill>
                  <a:srgbClr val="3F3F3F"/>
                </a:solidFill>
              </a:rPr>
              <a:t>(קיימת רק כשיש הורשה) </a:t>
            </a:r>
            <a:endParaRPr b="1" sz="2400">
              <a:solidFill>
                <a:srgbClr val="0F7597"/>
              </a:solidFill>
            </a:endParaRPr>
          </a:p>
          <a:p>
            <a:pPr indent="-285750" lvl="1" marL="742950" rtl="1" algn="r">
              <a:lnSpc>
                <a:spcPct val="125000"/>
              </a:lnSpc>
              <a:spcBef>
                <a:spcPts val="62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iw-IL" sz="2000">
                <a:solidFill>
                  <a:srgbClr val="3F3F3F"/>
                </a:solidFill>
              </a:rPr>
              <a:t>בשעון –פעולת "הצג שעה" הינה רב צורתית, לשעון וליורשים מהשעון.</a:t>
            </a:r>
            <a:r>
              <a:rPr lang="iw-IL" sz="2000">
                <a:solidFill>
                  <a:srgbClr val="FF0000"/>
                </a:solidFill>
              </a:rPr>
              <a:t> </a:t>
            </a:r>
            <a:endParaRPr/>
          </a:p>
          <a:p>
            <a:pPr indent="-342900" lvl="0" marL="342900" rtl="1" algn="r">
              <a:lnSpc>
                <a:spcPct val="125000"/>
              </a:lnSpc>
              <a:spcBef>
                <a:spcPts val="700"/>
              </a:spcBef>
              <a:spcAft>
                <a:spcPts val="0"/>
              </a:spcAft>
              <a:buSzPts val="1920"/>
              <a:buFont typeface="Noto Sans Symbols"/>
              <a:buChar char="►"/>
            </a:pPr>
            <a:r>
              <a:rPr b="1" lang="iw-IL" sz="2400">
                <a:solidFill>
                  <a:srgbClr val="0F7597"/>
                </a:solidFill>
              </a:rPr>
              <a:t>מושגים נוספים:</a:t>
            </a:r>
            <a:endParaRPr/>
          </a:p>
          <a:p>
            <a:pPr indent="-342900" lvl="0" marL="342900" rtl="1" algn="r">
              <a:lnSpc>
                <a:spcPct val="125000"/>
              </a:lnSpc>
              <a:spcBef>
                <a:spcPts val="720"/>
              </a:spcBef>
              <a:spcAft>
                <a:spcPts val="0"/>
              </a:spcAft>
              <a:buSzPts val="1920"/>
              <a:buFont typeface="Noto Sans Symbols"/>
              <a:buChar char="►"/>
            </a:pPr>
            <a:r>
              <a:rPr b="1" lang="iw-IL" sz="2400">
                <a:solidFill>
                  <a:srgbClr val="0F7597"/>
                </a:solidFill>
              </a:rPr>
              <a:t>ממשק</a:t>
            </a:r>
            <a:r>
              <a:rPr lang="iw-IL" sz="2000">
                <a:solidFill>
                  <a:srgbClr val="3F3F3F"/>
                </a:solidFill>
              </a:rPr>
              <a:t>  </a:t>
            </a:r>
            <a:r>
              <a:rPr lang="iw-IL" sz="2400">
                <a:solidFill>
                  <a:srgbClr val="3F3F3F"/>
                </a:solidFill>
              </a:rPr>
              <a:t>interface (ממשק) </a:t>
            </a:r>
            <a:r>
              <a:rPr lang="iw-IL" sz="2000">
                <a:solidFill>
                  <a:srgbClr val="3F3F3F"/>
                </a:solidFill>
              </a:rPr>
              <a:t>  API – פעולות המוגדרות במחלקה. הן יוצרות את הקשרים עם העצמים אחרים.</a:t>
            </a:r>
            <a:endParaRPr/>
          </a:p>
          <a:p>
            <a:pPr indent="-342900" lvl="0" marL="342900" rtl="1" algn="r">
              <a:lnSpc>
                <a:spcPct val="125000"/>
              </a:lnSpc>
              <a:spcBef>
                <a:spcPts val="720"/>
              </a:spcBef>
              <a:spcAft>
                <a:spcPts val="0"/>
              </a:spcAft>
              <a:buSzPts val="1600"/>
              <a:buFont typeface="Noto Sans Symbols"/>
              <a:buChar char="►"/>
            </a:pPr>
            <a:r>
              <a:rPr lang="iw-IL" sz="2000">
                <a:solidFill>
                  <a:srgbClr val="3F3F3F"/>
                </a:solidFill>
              </a:rPr>
              <a:t> - </a:t>
            </a:r>
            <a:r>
              <a:rPr b="1" lang="iw-IL" sz="2400">
                <a:solidFill>
                  <a:srgbClr val="0F7597"/>
                </a:solidFill>
              </a:rPr>
              <a:t>Class </a:t>
            </a:r>
            <a:r>
              <a:rPr lang="iw-IL" sz="2000">
                <a:solidFill>
                  <a:srgbClr val="3F3F3F"/>
                </a:solidFill>
              </a:rPr>
              <a:t>ב c#  מחלקה מיישמת את רעיון הטיפוס. מתוך תבנית המחלקה ניצור את האובייקטים .</a:t>
            </a:r>
            <a:endParaRPr sz="2400">
              <a:solidFill>
                <a:srgbClr val="3F3F3F"/>
              </a:solidFill>
            </a:endParaRPr>
          </a:p>
        </p:txBody>
      </p:sp>
      <p:sp>
        <p:nvSpPr>
          <p:cNvPr id="390" name="Google Shape;390;p34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/>
        </p:nvSpPr>
        <p:spPr>
          <a:xfrm>
            <a:off x="746856" y="980728"/>
            <a:ext cx="753516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6000"/>
              <a:buFont typeface="Times New Roman"/>
              <a:buNone/>
            </a:pPr>
            <a:r>
              <a:rPr b="1" i="0" lang="iw-IL" sz="60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מימוש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6000"/>
              <a:buFont typeface="Times New Roman"/>
              <a:buNone/>
            </a:pPr>
            <a:r>
              <a:rPr b="1" i="0" lang="iw-IL" sz="60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המחלקה ב c # </a:t>
            </a:r>
            <a:endParaRPr b="1" i="0" sz="60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35"/>
          <p:cNvSpPr txBox="1"/>
          <p:nvPr/>
        </p:nvSpPr>
        <p:spPr>
          <a:xfrm>
            <a:off x="432656" y="3429000"/>
            <a:ext cx="784936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6000"/>
              <a:buFont typeface="Times New Roman"/>
              <a:buNone/>
            </a:pPr>
            <a:r>
              <a:rPr b="1" i="0" lang="iw-IL" sz="60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4800"/>
              <a:buFont typeface="Times New Roman"/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 ופעולות</a:t>
            </a:r>
            <a:endParaRPr/>
          </a:p>
        </p:txBody>
      </p:sp>
      <p:sp>
        <p:nvSpPr>
          <p:cNvPr id="397" name="Google Shape;397;p35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/>
          <p:nvPr/>
        </p:nvSpPr>
        <p:spPr>
          <a:xfrm>
            <a:off x="642938" y="1214438"/>
            <a:ext cx="7772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string name 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double age;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string address;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539750" y="4005263"/>
            <a:ext cx="7929563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בדוגמה התכונות הינן מסוגים פשוטים  preemptive 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iw-IL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ניתן להגדיר טיפוסים אחרים כתכונות לטיפוס</a:t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611188" y="188913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6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39552" y="188640"/>
            <a:ext cx="72747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הקדמה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79388" y="3573463"/>
            <a:ext cx="8424862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20"/>
              <a:buChar char="►"/>
            </a:pPr>
            <a:r>
              <a:rPr lang="iw-IL" sz="2400"/>
              <a:t>פיתוח מונחה עצמים מהווה שלב בהתפתחותן של שפות תכנות.</a:t>
            </a:r>
            <a:endParaRPr/>
          </a:p>
          <a:p>
            <a:pPr indent="-342900" lvl="0" marL="34290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920"/>
              <a:buChar char="►"/>
            </a:pPr>
            <a:r>
              <a:rPr lang="iw-IL" sz="2400"/>
              <a:t>השאיפה היא להתקרב לשפות תכנות הקרובות יותר:</a:t>
            </a:r>
            <a:endParaRPr/>
          </a:p>
          <a:p>
            <a:pPr indent="-285750" lvl="1" marL="74295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Char char="►"/>
            </a:pPr>
            <a:r>
              <a:rPr lang="iw-IL" sz="2000"/>
              <a:t>לשיח האנושי</a:t>
            </a:r>
            <a:endParaRPr/>
          </a:p>
          <a:p>
            <a:pPr indent="-285750" lvl="1" marL="74295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Char char="►"/>
            </a:pPr>
            <a:r>
              <a:rPr lang="iw-IL" sz="2000"/>
              <a:t>למציאות האמיתית ולא הוירטואלית</a:t>
            </a:r>
            <a:endParaRPr/>
          </a:p>
          <a:p>
            <a:pPr indent="-285750" lvl="1" marL="74295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600"/>
              <a:buChar char="►"/>
            </a:pPr>
            <a:r>
              <a:rPr lang="iw-IL" sz="2000"/>
              <a:t>לעולם המושגים של הבעיה הנפתרת (problem space).  </a:t>
            </a:r>
            <a:endParaRPr sz="2000"/>
          </a:p>
        </p:txBody>
      </p:sp>
      <p:sp>
        <p:nvSpPr>
          <p:cNvPr id="156" name="Google Shape;156;p19"/>
          <p:cNvSpPr txBox="1"/>
          <p:nvPr/>
        </p:nvSpPr>
        <p:spPr>
          <a:xfrm>
            <a:off x="-107950" y="992188"/>
            <a:ext cx="8826500" cy="250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568"/>
              <a:buFont typeface="Noto Sans Symbols"/>
              <a:buChar char="►"/>
            </a:pPr>
            <a:r>
              <a:rPr b="0" i="0" lang="iw-IL" sz="19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אל תשאלו מה קרה לי היום, ניגש אלי ילד בוכה וביקש שאתן לו שיחה מהפלאפון שלי שיתקשר לאמא שלו</a:t>
            </a:r>
            <a:endParaRPr/>
          </a:p>
          <a:p>
            <a:pPr indent="-342900" lvl="0" marL="342900" marR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568"/>
              <a:buFont typeface="Noto Sans Symbols"/>
              <a:buChar char="►"/>
            </a:pPr>
            <a:r>
              <a:rPr b="0" i="0" lang="iw-IL" sz="19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מישהו מוכן לצייר לי ילד? אמא? טלפון? לא נתתי לכם פרטים עליהם, איך אתם יודעים?</a:t>
            </a:r>
            <a:endParaRPr/>
          </a:p>
          <a:p>
            <a:pPr indent="-342900" lvl="0" marL="342900" marR="0" rtl="1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568"/>
              <a:buFont typeface="Noto Sans Symbols"/>
              <a:buChar char="►"/>
            </a:pPr>
            <a:r>
              <a:rPr b="0" i="0" lang="iw-IL" sz="196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כך עובד המוח האנושי בתבניות! תבנית של בן אדם/ילד/אמא פלאפון... בלי הנ"ל לא הייתה תקשורת אנושית</a:t>
            </a:r>
            <a:endParaRPr b="0" i="0" sz="1679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/>
          <p:nvPr/>
        </p:nvSpPr>
        <p:spPr>
          <a:xfrm>
            <a:off x="179388" y="2997200"/>
            <a:ext cx="4176712" cy="230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double MyDiv(int a, int b)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if  (b != 0)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  ( (double) a) / b;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else</a:t>
            </a:r>
            <a:b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…….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539750" y="981075"/>
            <a:ext cx="8074025" cy="6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marR="0" rtl="1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הינה קטע קוד בעל שם שניתן לזמנו להרצה כמעט בכל שלב בתוכנית ע"י כתיבת שם</a:t>
            </a:r>
            <a:b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הפעולה  וסוגריים ( ).</a:t>
            </a:r>
            <a:endParaRPr/>
          </a:p>
          <a:p>
            <a:pPr indent="-361950" lvl="0" marL="361950" marR="0" rtl="1" algn="r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נכתוב פעולה כאשר:</a:t>
            </a:r>
            <a:b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נרצה לכתוב קטע קוד ייחודי המבצע סדרת הוראות הקשורות יחדיו.</a:t>
            </a:r>
            <a:b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נרצה לבצע את אותם ההוראות שוב ושוב באותו הקשר או בהקשר דומה.</a:t>
            </a:r>
            <a:b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במחלקה נכתוב פעולה כדי שתגדיר התנהגות מסויימת של הטיפוס.</a:t>
            </a:r>
            <a:endParaRPr/>
          </a:p>
          <a:p>
            <a:pPr indent="-361950" lvl="0" marL="361950" marR="0" rtl="1" algn="r">
              <a:lnSpc>
                <a:spcPct val="111111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יכולה לקבל ערכי כניסה (קלט) ויכולה אף להחזיר ערך אחד בסיומה (פלט)</a:t>
            </a:r>
            <a:endParaRPr/>
          </a:p>
          <a:p>
            <a:pPr indent="-361950" lvl="0" marL="361950" marR="0" rtl="1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מזוהה ע"י:</a:t>
            </a:r>
            <a:br>
              <a:rPr b="1" i="0" lang="iw-IL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שם הפעולה</a:t>
            </a:r>
            <a:br>
              <a:rPr b="1" i="0" lang="iw-IL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מספר וסדר הטיפוסים שבכניסה </a:t>
            </a:r>
            <a:br>
              <a:rPr b="1" i="0" lang="iw-IL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 (טיפוס הערך המוחזר) </a:t>
            </a:r>
            <a:endParaRPr/>
          </a:p>
          <a:p>
            <a:pPr indent="361950" lvl="0" marL="0" marR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לפעולה כינויים רבים: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תת תוכנית, שגרה, תת שגרה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רוטינה 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מתודה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פרוצדורה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פונקציה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1641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שיטה  </a:t>
            </a:r>
            <a:r>
              <a:rPr b="1" i="0" lang="iw-IL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main( ) הינה הפעולה הראשית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שחייבת להיות בכל תכנית</a:t>
            </a:r>
            <a:endParaRPr/>
          </a:p>
          <a:p>
            <a:pPr indent="36195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23850" y="5229225"/>
            <a:ext cx="77724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x = 5;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 y = 2;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 d = MyDiv(x,y); </a:t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393700" y="18864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מהי פעולה </a:t>
            </a:r>
            <a:r>
              <a:rPr b="1" i="0" lang="iw-IL" sz="24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(הסבר כללי שלא קשור דווקא למחלקות)</a:t>
            </a:r>
            <a:endParaRPr b="1" i="0" sz="24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37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/>
          <p:nvPr/>
        </p:nvSpPr>
        <p:spPr>
          <a:xfrm>
            <a:off x="395288" y="908050"/>
            <a:ext cx="8213725" cy="244951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בונה 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הקיימת בכל טיפוס .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בלעדיה לא ניתן לבנות עצם מהטיפוס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(ניתן לכתוב כמה פעולות בונות באותה המחלקה)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0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היא נאמנה לשמה ולמעשה בונה את העצם, מקצה לו מקום בזיכרון ומאתחלת את התכונות העיקריות בו.</a:t>
            </a:r>
            <a:endParaRPr b="1" i="0" sz="3600" u="none" cap="none" strike="noStrik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684213" y="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פעולות במחלקה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2" name="Google Shape;422;p38"/>
          <p:cNvGrpSpPr/>
          <p:nvPr/>
        </p:nvGrpSpPr>
        <p:grpSpPr>
          <a:xfrm>
            <a:off x="1117600" y="3573463"/>
            <a:ext cx="7058025" cy="3167062"/>
            <a:chOff x="683568" y="3048000"/>
            <a:chExt cx="7275512" cy="3405188"/>
          </a:xfrm>
        </p:grpSpPr>
        <p:sp>
          <p:nvSpPr>
            <p:cNvPr id="423" name="Google Shape;423;p38"/>
            <p:cNvSpPr/>
            <p:nvPr/>
          </p:nvSpPr>
          <p:spPr>
            <a:xfrm>
              <a:off x="5072440" y="4266699"/>
              <a:ext cx="2886640" cy="914878"/>
            </a:xfrm>
            <a:prstGeom prst="foldedCorner">
              <a:avLst>
                <a:gd fmla="val 12500" name="adj"/>
              </a:avLst>
            </a:prstGeom>
            <a:solidFill>
              <a:srgbClr val="9DB7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פעולות נוספות</a:t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83568" y="3048000"/>
              <a:ext cx="3608301" cy="914878"/>
            </a:xfrm>
            <a:prstGeom prst="foldedCorner">
              <a:avLst>
                <a:gd fmla="val 12500" name="adj"/>
              </a:avLst>
            </a:prstGeom>
            <a:solidFill>
              <a:srgbClr val="9DB7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פעולות קובעות  Set</a:t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83568" y="4266699"/>
              <a:ext cx="3608301" cy="914878"/>
            </a:xfrm>
            <a:prstGeom prst="foldedCorner">
              <a:avLst>
                <a:gd fmla="val 12500" name="adj"/>
              </a:avLst>
            </a:prstGeom>
            <a:solidFill>
              <a:srgbClr val="9DB7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פעולות מאחזרות Get</a:t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2773274" y="5487104"/>
              <a:ext cx="1518595" cy="913171"/>
            </a:xfrm>
            <a:prstGeom prst="foldedCorner">
              <a:avLst>
                <a:gd fmla="val 12500" name="adj"/>
              </a:avLst>
            </a:prstGeom>
            <a:solidFill>
              <a:srgbClr val="7BB4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פעולות </a:t>
              </a:r>
              <a:b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אחרות</a:t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27" name="Google Shape;427;p38"/>
            <p:cNvGrpSpPr/>
            <p:nvPr/>
          </p:nvGrpSpPr>
          <p:grpSpPr>
            <a:xfrm>
              <a:off x="4291246" y="3505200"/>
              <a:ext cx="780390" cy="2438400"/>
              <a:chOff x="3120" y="1920"/>
              <a:chExt cx="480" cy="1536"/>
            </a:xfrm>
          </p:grpSpPr>
          <p:cxnSp>
            <p:nvCxnSpPr>
              <p:cNvPr id="428" name="Google Shape;428;p38"/>
              <p:cNvCxnSpPr/>
              <p:nvPr/>
            </p:nvCxnSpPr>
            <p:spPr>
              <a:xfrm>
                <a:off x="3408" y="1920"/>
                <a:ext cx="0" cy="1536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38"/>
              <p:cNvCxnSpPr/>
              <p:nvPr/>
            </p:nvCxnSpPr>
            <p:spPr>
              <a:xfrm rot="10800000">
                <a:off x="3120" y="1920"/>
                <a:ext cx="288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0" name="Google Shape;430;p38"/>
              <p:cNvCxnSpPr/>
              <p:nvPr/>
            </p:nvCxnSpPr>
            <p:spPr>
              <a:xfrm rot="10800000">
                <a:off x="3120" y="2688"/>
                <a:ext cx="288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31" name="Google Shape;431;p38"/>
              <p:cNvCxnSpPr/>
              <p:nvPr/>
            </p:nvCxnSpPr>
            <p:spPr>
              <a:xfrm>
                <a:off x="3408" y="2688"/>
                <a:ext cx="192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38"/>
              <p:cNvCxnSpPr/>
              <p:nvPr/>
            </p:nvCxnSpPr>
            <p:spPr>
              <a:xfrm rot="10800000">
                <a:off x="3120" y="3456"/>
                <a:ext cx="288" cy="0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33" name="Google Shape;433;p38"/>
            <p:cNvSpPr/>
            <p:nvPr/>
          </p:nvSpPr>
          <p:spPr>
            <a:xfrm>
              <a:off x="683568" y="6021353"/>
              <a:ext cx="1873699" cy="431835"/>
            </a:xfrm>
            <a:prstGeom prst="foldedCorner">
              <a:avLst>
                <a:gd fmla="val 12500" name="adj"/>
              </a:avLst>
            </a:prstGeom>
            <a:solidFill>
              <a:srgbClr val="7BB4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חדשות</a:t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83568" y="5444433"/>
              <a:ext cx="1873699" cy="431835"/>
            </a:xfrm>
            <a:prstGeom prst="foldedCorner">
              <a:avLst>
                <a:gd fmla="val 12500" name="adj"/>
              </a:avLst>
            </a:prstGeom>
            <a:solidFill>
              <a:srgbClr val="7BB4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iw-IL" sz="3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קיימות</a:t>
              </a:r>
              <a:r>
                <a:rPr b="1" i="0" lang="iw-IL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(בסיסיות)</a:t>
              </a:r>
              <a:endParaRPr b="1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5" name="Google Shape;435;p38"/>
            <p:cNvCxnSpPr/>
            <p:nvPr/>
          </p:nvCxnSpPr>
          <p:spPr>
            <a:xfrm rot="10800000">
              <a:off x="2556818" y="5661025"/>
              <a:ext cx="28733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38"/>
            <p:cNvCxnSpPr/>
            <p:nvPr/>
          </p:nvCxnSpPr>
          <p:spPr>
            <a:xfrm rot="10800000">
              <a:off x="2556818" y="6237288"/>
              <a:ext cx="28733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7" name="Google Shape;437;p38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/>
          <p:nvPr/>
        </p:nvSpPr>
        <p:spPr>
          <a:xfrm>
            <a:off x="571500" y="28575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הפעולה </a:t>
            </a:r>
            <a:r>
              <a:rPr b="1" i="0" lang="iw-IL" sz="4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הבונה</a:t>
            </a: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685800" y="1752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1" algn="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0" y="1285875"/>
            <a:ext cx="8415338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Noto Sans Symbols"/>
              <a:buChar char="►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הפעולה הבונה תקבל תמיד את שם המחלקה (באות גדולה) </a:t>
            </a:r>
            <a:endParaRPr/>
          </a:p>
          <a:p>
            <a:pPr indent="-342900" lvl="0" marL="34290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Noto Sans Symbols"/>
              <a:buChar char="►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הפעולה מופעלת ע"י new</a:t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Noto Sans Symbols"/>
              <a:buChar char="►"/>
            </a:pPr>
            <a:r>
              <a:rPr b="0" i="0" lang="iw-IL" sz="2590" u="sng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לפעולה הבונה 4 שלבים:  </a:t>
            </a:r>
            <a:endParaRPr/>
          </a:p>
          <a:p>
            <a:pPr indent="-514350" lvl="0" marL="51435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Trebuchet MS"/>
              <a:buAutoNum type="arabicPeriod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יוצרת עצם חדש (הקצאת זיכרון)</a:t>
            </a:r>
            <a:endParaRPr/>
          </a:p>
          <a:p>
            <a:pPr indent="-514350" lvl="0" marL="51435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Trebuchet MS"/>
              <a:buAutoNum type="arabicPeriod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מאתחלת את מצב העצם – מציבה ערכי default  לכל התכונות של העצם החדש</a:t>
            </a:r>
            <a:endParaRPr/>
          </a:p>
          <a:p>
            <a:pPr indent="-514350" lvl="0" marL="51435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Trebuchet MS"/>
              <a:buAutoNum type="arabicPeriod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מבצעת את גוף פעולת הבונה. </a:t>
            </a:r>
            <a:endParaRPr/>
          </a:p>
          <a:p>
            <a:pPr indent="-514350" lvl="0" marL="514350" marR="0" rtl="1" algn="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72"/>
              <a:buFont typeface="Trebuchet MS"/>
              <a:buAutoNum type="arabicPeriod"/>
            </a:pPr>
            <a:r>
              <a:rPr b="0" i="0" lang="iw-IL" sz="259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מחזירה ערך השונה מ null למשתנה החדש שמייצג את העצם. </a:t>
            </a:r>
            <a:endParaRPr b="0" i="0" sz="259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6" name="Google Shape;446;p39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4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/>
          <p:nvPr/>
        </p:nvSpPr>
        <p:spPr>
          <a:xfrm>
            <a:off x="609600" y="38100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דוגמה למחלקה  Person עם בונה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685800" y="1500188"/>
            <a:ext cx="7772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b="1" i="0" lang="iw-IL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string name 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double age;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string address;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public Person(string  name, double age, string address)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this.name = name;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this.age = age;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this.addreess = address;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בתוכנית המזמנת </a:t>
            </a:r>
            <a:endParaRPr/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p1 = new Person(“Keren” , 39, “my address”);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40"/>
          <p:cNvSpPr txBox="1"/>
          <p:nvPr/>
        </p:nvSpPr>
        <p:spPr>
          <a:xfrm>
            <a:off x="4572000" y="1577975"/>
            <a:ext cx="33575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שם מחלקה תמיד מתחיל באות גדולה</a:t>
            </a:r>
            <a:endParaRPr/>
          </a:p>
        </p:txBody>
      </p:sp>
      <p:cxnSp>
        <p:nvCxnSpPr>
          <p:cNvPr id="455" name="Google Shape;455;p40"/>
          <p:cNvCxnSpPr/>
          <p:nvPr/>
        </p:nvCxnSpPr>
        <p:spPr>
          <a:xfrm rot="10800000">
            <a:off x="2357438" y="1714500"/>
            <a:ext cx="2357437" cy="1588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6" name="Google Shape;456;p40"/>
          <p:cNvSpPr txBox="1"/>
          <p:nvPr/>
        </p:nvSpPr>
        <p:spPr>
          <a:xfrm>
            <a:off x="4403725" y="4365625"/>
            <a:ext cx="35718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שם הפעולה הבונה תמיד זהה לשם המחלקה</a:t>
            </a:r>
            <a:endParaRPr/>
          </a:p>
        </p:txBody>
      </p:sp>
      <p:sp>
        <p:nvSpPr>
          <p:cNvPr id="457" name="Google Shape;457;p40"/>
          <p:cNvSpPr txBox="1"/>
          <p:nvPr/>
        </p:nvSpPr>
        <p:spPr>
          <a:xfrm>
            <a:off x="4714875" y="4786313"/>
            <a:ext cx="428625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האם המחלקה תקינה? </a:t>
            </a:r>
            <a:br>
              <a:rPr b="1" i="0" lang="iw-IL" sz="3200" u="none" cap="none" strike="noStrike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3200" u="none" cap="none" strike="noStrike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 חסר בה?</a:t>
            </a:r>
            <a:endParaRPr/>
          </a:p>
        </p:txBody>
      </p:sp>
      <p:sp>
        <p:nvSpPr>
          <p:cNvPr id="458" name="Google Shape;458;p40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0"/>
          <p:cNvSpPr/>
          <p:nvPr/>
        </p:nvSpPr>
        <p:spPr>
          <a:xfrm>
            <a:off x="3535363" y="2205038"/>
            <a:ext cx="315912" cy="10096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3708400" y="2540000"/>
            <a:ext cx="16557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 המחלקה</a:t>
            </a:r>
            <a:endParaRPr/>
          </a:p>
        </p:txBody>
      </p:sp>
      <p:cxnSp>
        <p:nvCxnSpPr>
          <p:cNvPr id="461" name="Google Shape;461;p40"/>
          <p:cNvCxnSpPr/>
          <p:nvPr/>
        </p:nvCxnSpPr>
        <p:spPr>
          <a:xfrm flipH="1">
            <a:off x="2357568" y="3886100"/>
            <a:ext cx="2307300" cy="479100"/>
          </a:xfrm>
          <a:prstGeom prst="bentConnector3">
            <a:avLst>
              <a:gd fmla="val 50003" name="adj1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/>
          <p:nvPr/>
        </p:nvSpPr>
        <p:spPr>
          <a:xfrm>
            <a:off x="967409" y="-99392"/>
            <a:ext cx="7489204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Person  עם פעולות נוספות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684213" y="620713"/>
            <a:ext cx="777240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private  string   name ;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 double  age;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 string   address;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Person(string  NewName, double NewAge)</a:t>
            </a:r>
            <a:endParaRPr/>
          </a:p>
          <a:p>
            <a:pPr indent="-342900" lvl="1" marL="8001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  this.name = NewName;</a:t>
            </a:r>
            <a:endParaRPr/>
          </a:p>
          <a:p>
            <a:pPr indent="-342900" lvl="1" marL="8001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this.age = NewAge;</a:t>
            </a:r>
            <a:endParaRPr/>
          </a:p>
          <a:p>
            <a:pPr indent="-342900" lvl="1" marL="8001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this.addreess = ””;</a:t>
            </a:r>
            <a:endParaRPr/>
          </a:p>
          <a:p>
            <a:pPr indent="-342900" lvl="1" marL="800100" marR="0" rtl="0" algn="l">
              <a:lnSpc>
                <a:spcPct val="107142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public void SetAge(int NewAge)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{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this.age = NewAge;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}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public int GetAge(int NewAge)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{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age;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}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public PrintPerson ()   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{ 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Console.WriteLine(“Person: “ + name + “ Age: “ + age +                        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“Address:” + address)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/>
          </a:p>
          <a:p>
            <a:pPr indent="-342900" lvl="0" marL="342900" marR="0" rtl="0" algn="l">
              <a:lnSpc>
                <a:spcPct val="83333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41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41"/>
          <p:cNvSpPr/>
          <p:nvPr/>
        </p:nvSpPr>
        <p:spPr>
          <a:xfrm>
            <a:off x="3176588" y="895350"/>
            <a:ext cx="315912" cy="833438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3333750" y="1143000"/>
            <a:ext cx="165576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 המחלקה</a:t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4957763" y="1905000"/>
            <a:ext cx="314325" cy="10096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5148263" y="1989138"/>
            <a:ext cx="16557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בונה</a:t>
            </a:r>
            <a:b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הקצאה ומאתחלת תכונות</a:t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 flipH="1">
            <a:off x="684213" y="3151188"/>
            <a:ext cx="444500" cy="10096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-144463" y="3397250"/>
            <a:ext cx="1273176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מעדכנת</a:t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 flipH="1">
            <a:off x="755650" y="4318000"/>
            <a:ext cx="444500" cy="10096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41"/>
          <p:cNvSpPr txBox="1"/>
          <p:nvPr/>
        </p:nvSpPr>
        <p:spPr>
          <a:xfrm>
            <a:off x="-180975" y="4564063"/>
            <a:ext cx="127317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מאחזרת</a:t>
            </a:r>
            <a:endParaRPr/>
          </a:p>
        </p:txBody>
      </p:sp>
      <p:sp>
        <p:nvSpPr>
          <p:cNvPr id="478" name="Google Shape;478;p41"/>
          <p:cNvSpPr/>
          <p:nvPr/>
        </p:nvSpPr>
        <p:spPr>
          <a:xfrm flipH="1">
            <a:off x="792163" y="5524500"/>
            <a:ext cx="444500" cy="10096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41"/>
          <p:cNvSpPr txBox="1"/>
          <p:nvPr/>
        </p:nvSpPr>
        <p:spPr>
          <a:xfrm>
            <a:off x="-144463" y="5768975"/>
            <a:ext cx="1273176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1600"/>
              <a:buFont typeface="Noto Sans Symbols"/>
              <a:buNone/>
            </a:pPr>
            <a:r>
              <a:rPr b="1" i="0" lang="iw-IL" sz="160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"אחרת"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"/>
          <p:cNvSpPr/>
          <p:nvPr/>
        </p:nvSpPr>
        <p:spPr>
          <a:xfrm>
            <a:off x="609600" y="38100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פעולות נוספות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5505450" y="4324350"/>
            <a:ext cx="23431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04800" y="4143375"/>
            <a:ext cx="8229600" cy="216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None/>
            </a:pPr>
            <a:r>
              <a:rPr b="1" lang="iw-IL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b1 = new Box(2,2,2);</a:t>
            </a:r>
            <a:endParaRPr/>
          </a:p>
          <a:p>
            <a:pPr indent="-342900" lvl="0" marL="342900" marR="0" rtl="1" algn="ctr"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None/>
            </a:pPr>
            <a:r>
              <a:rPr b="1" lang="iw-IL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b1.SetLocation(50,20);</a:t>
            </a:r>
            <a:endParaRPr/>
          </a:p>
        </p:txBody>
      </p:sp>
      <p:sp>
        <p:nvSpPr>
          <p:cNvPr id="488" name="Google Shape;488;p42"/>
          <p:cNvSpPr/>
          <p:nvPr/>
        </p:nvSpPr>
        <p:spPr>
          <a:xfrm>
            <a:off x="304800" y="5097463"/>
            <a:ext cx="1371600" cy="533400"/>
          </a:xfrm>
          <a:prstGeom prst="wedgeRoundRectCallout">
            <a:avLst>
              <a:gd fmla="val 85069" name="adj1"/>
              <a:gd fmla="val -46130" name="adj2"/>
              <a:gd fmla="val 16667" name="adj3"/>
            </a:avLst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שם העצם</a:t>
            </a:r>
            <a:endParaRPr b="1" sz="2000" u="none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2195513" y="5853113"/>
            <a:ext cx="990600" cy="457200"/>
          </a:xfrm>
          <a:prstGeom prst="wedgeRoundRectCallout">
            <a:avLst>
              <a:gd fmla="val 10417" name="adj1"/>
              <a:gd fmla="val -173611" name="adj2"/>
              <a:gd fmla="val 16667" name="adj3"/>
            </a:avLst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נקודה </a:t>
            </a:r>
            <a:endParaRPr b="1" sz="2000" u="none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3886200" y="5767388"/>
            <a:ext cx="1371600" cy="533400"/>
          </a:xfrm>
          <a:prstGeom prst="wedgeRoundRectCallout">
            <a:avLst>
              <a:gd fmla="val -52778" name="adj1"/>
              <a:gd fmla="val -125296" name="adj2"/>
              <a:gd fmla="val 16667" name="adj3"/>
            </a:avLst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הפעולה</a:t>
            </a:r>
            <a:endParaRPr b="1" sz="2000" u="none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6786563" y="5710238"/>
            <a:ext cx="1371600" cy="533400"/>
          </a:xfrm>
          <a:prstGeom prst="wedgeRoundRectCallout">
            <a:avLst>
              <a:gd fmla="val -111921" name="adj1"/>
              <a:gd fmla="val -105356" name="adj2"/>
              <a:gd fmla="val 16667" name="adj3"/>
            </a:avLst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פרמטרים</a:t>
            </a:r>
            <a:endParaRPr b="1" sz="2000" u="none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7010400" y="4454525"/>
            <a:ext cx="1524000" cy="533400"/>
          </a:xfrm>
          <a:prstGeom prst="wedgeRoundRectCallout">
            <a:avLst>
              <a:gd fmla="val -68856" name="adj1"/>
              <a:gd fmla="val 91968" name="adj2"/>
              <a:gd fmla="val 16667" name="adj3"/>
            </a:avLst>
          </a:prstGeom>
          <a:solidFill>
            <a:schemeClr val="lt1"/>
          </a:solidFill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נקודה פסיק</a:t>
            </a:r>
            <a:endParaRPr b="1" sz="2000" u="none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304800" y="1341438"/>
            <a:ext cx="7723188" cy="202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0" lang="iw-IL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פעולות המחזירות את מצב העצם </a:t>
            </a:r>
            <a:r>
              <a:rPr b="0" lang="iw-IL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endParaRPr b="0"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25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0" lang="iw-IL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פעולות המשנות את מצב העצם </a:t>
            </a:r>
            <a:r>
              <a:rPr b="0" lang="iw-IL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Set</a:t>
            </a:r>
            <a:endParaRPr b="0"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25000"/>
              </a:lnSpc>
              <a:spcBef>
                <a:spcPts val="72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0" lang="iw-IL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זימון פעולה ע"י סימון-הנקודה (dot notation)</a:t>
            </a:r>
            <a:endParaRPr b="0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p42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230188" y="3311525"/>
            <a:ext cx="8683625" cy="95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b="1" lang="iw-IL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למשל</a:t>
            </a:r>
            <a:r>
              <a:rPr b="0" lang="iw-IL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אובייקט קופסא אשר בעל 4 תכונות</a:t>
            </a:r>
            <a:r>
              <a:rPr b="1" lang="iw-IL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(אורך, רוחב, גובה, מיקום)</a:t>
            </a:r>
            <a:endParaRPr/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r>
              <a:rPr b="1" lang="iw-IL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להלן אופן יצירת קופסא ושינוי מיקומה: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/>
          <p:nvPr/>
        </p:nvSpPr>
        <p:spPr>
          <a:xfrm>
            <a:off x="642938" y="142875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C#    Set     Get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827088" y="692150"/>
            <a:ext cx="777240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private  string   name 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private  double  age;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public string Name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{                    get { return name;}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set { name = value;}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}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iw-IL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int Score { get; set; 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 בתוכנית היוצרת --------------------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p1 = new Person(“Yossi” ,20); 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p1.Name = “Avi”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(p1.Name.StartsWith(”Y”)  )</a:t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Console.WriteLine(“ Yes”);            </a:t>
            </a:r>
            <a:endParaRPr/>
          </a:p>
          <a:p>
            <a:pPr indent="-285750" lvl="0" marL="28575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p1. Score = p1. Score ++;</a:t>
            </a:r>
            <a:endParaRPr/>
          </a:p>
          <a:p>
            <a:pPr indent="-285750" lvl="1" marL="74295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1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755650" y="765175"/>
            <a:ext cx="75009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 c#  ישנו מנגנון מיוחד ל  Set  Get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43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/>
          <p:nvPr/>
        </p:nvSpPr>
        <p:spPr>
          <a:xfrm>
            <a:off x="604838" y="260648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זימון פעולות נוספות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5500688" y="4286250"/>
            <a:ext cx="23431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596900" y="1484313"/>
            <a:ext cx="78486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 (string[] args)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Box b1 = new Box (2, 4, 2);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Box b2 = new Box (1, 1,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b1.SetLength(3);    </a:t>
            </a:r>
            <a:r>
              <a:rPr b="1" lang="iw-IL" sz="24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מתאים setאם יש  b1.Length = 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b2.SetWidth(b1.GetHeight());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double x1 = b1.GetVolume();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 str = b2.ToString();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Console.WriteLine (x1);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Console.WriteLine (str);</a:t>
            </a:r>
            <a:endParaRPr b="1" sz="2400">
              <a:solidFill>
                <a:srgbClr val="FF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1" lang="iw-IL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44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5"/>
          <p:cNvSpPr/>
          <p:nvPr/>
        </p:nvSpPr>
        <p:spPr>
          <a:xfrm>
            <a:off x="609600" y="38100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אתחול משתנים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5505450" y="4114800"/>
            <a:ext cx="234315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304800" y="1676400"/>
            <a:ext cx="8153400" cy="42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None/>
            </a:pPr>
            <a:r>
              <a:rPr b="1" lang="iw-IL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b1;</a:t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Noto Sans Symbols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oto Sans Symbols"/>
              <a:buNone/>
            </a:pPr>
            <a:r>
              <a:rPr b="1" lang="iw-IL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b1.SetWidth(5); </a:t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Noto Sans Symbols"/>
              <a:buNone/>
            </a:pPr>
            <a:r>
              <a:t/>
            </a:r>
            <a:endParaRPr b="1" sz="3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Noto Sans Symbols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>
            <a:off x="4248150" y="1454150"/>
            <a:ext cx="42862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 לא תקין כאן?</a:t>
            </a:r>
            <a:endParaRPr/>
          </a:p>
        </p:txBody>
      </p:sp>
      <p:sp>
        <p:nvSpPr>
          <p:cNvPr id="523" name="Google Shape;523;p45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6"/>
          <p:cNvSpPr/>
          <p:nvPr/>
        </p:nvSpPr>
        <p:spPr>
          <a:xfrm>
            <a:off x="609600" y="38100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העמסת שיטות - overloading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827088" y="1628775"/>
            <a:ext cx="5959475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53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Person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iw-IL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private  string   name 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iw-IL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 double  age;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iw-IL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private  string   address;</a:t>
            </a:r>
            <a:endParaRPr/>
          </a:p>
          <a:p>
            <a:pPr indent="-342900" lvl="0" marL="3429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Person(string  NewName, double NewAge)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  this.name = NewName;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this.age = NewAge;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this.addreess = ””;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Person(string  NewName)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    this.name = NewName;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this.age = 0;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this.addreess = ””;</a:t>
            </a:r>
            <a:endParaRPr/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7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iw-IL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530" name="Google Shape;530;p46"/>
          <p:cNvSpPr txBox="1"/>
          <p:nvPr/>
        </p:nvSpPr>
        <p:spPr>
          <a:xfrm>
            <a:off x="3995738" y="1484313"/>
            <a:ext cx="42862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האם חוקי?</a:t>
            </a:r>
            <a:endParaRPr b="1" sz="3200">
              <a:solidFill>
                <a:srgbClr val="226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04" y="1918497"/>
            <a:ext cx="2584663" cy="16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type="title"/>
          </p:nvPr>
        </p:nvSpPr>
        <p:spPr>
          <a:xfrm>
            <a:off x="152400" y="197768"/>
            <a:ext cx="84548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העולם בנוי מעצמים  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50825" y="908050"/>
            <a:ext cx="8069263" cy="4964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המרכיבים הבסיסיים של העולם הם עצמים.</a:t>
            </a:r>
            <a:endParaRPr/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כל עצם ניתן לתאר על ידי 2 מרכיבים:</a:t>
            </a:r>
            <a:endParaRPr/>
          </a:p>
          <a:p>
            <a:pPr indent="-285750" lvl="1" marL="742950" marR="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60"/>
              <a:buFont typeface="Noto Sans Symbols"/>
              <a:buChar char="►"/>
            </a:pPr>
            <a:r>
              <a:rPr b="1" i="0" lang="iw-IL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תכונות </a:t>
            </a:r>
            <a:r>
              <a:rPr b="0" i="0" lang="iw-IL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(מאפיינים) </a:t>
            </a:r>
            <a:endParaRPr/>
          </a:p>
          <a:p>
            <a:pPr indent="-285750" lvl="1" marL="742950" marR="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760"/>
              <a:buFont typeface="Noto Sans Symbols"/>
              <a:buChar char="►"/>
            </a:pPr>
            <a:r>
              <a:rPr b="1" i="0" lang="iw-IL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פעולות </a:t>
            </a:r>
            <a:r>
              <a:rPr b="0" i="0" lang="iw-IL" sz="22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שניתן לבצע עליו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28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:\Program Files (x86)\Microsoft Office\MEDIA\CAGCAT10\j0300520.gif" id="166" name="Google Shape;16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75" y="303213"/>
            <a:ext cx="952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488" y="3533775"/>
            <a:ext cx="7562850" cy="312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454025" y="6583363"/>
            <a:ext cx="3109913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600" u="none" cap="none" strike="noStrike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מבט לחלונות יסודות עצמים תחילה </a:t>
            </a:r>
            <a:endParaRPr b="1" i="0" sz="1600" u="none" cap="none" strike="noStrike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/>
          <p:nvPr/>
        </p:nvSpPr>
        <p:spPr>
          <a:xfrm>
            <a:off x="609600" y="381000"/>
            <a:ext cx="7924800" cy="895290"/>
          </a:xfrm>
          <a:prstGeom prst="roundRect">
            <a:avLst>
              <a:gd fmla="val 1247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הייחוס this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6" name="Google Shape;5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1565275"/>
            <a:ext cx="8234363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025" y="2479675"/>
            <a:ext cx="8386763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7"/>
          <p:cNvSpPr txBox="1"/>
          <p:nvPr/>
        </p:nvSpPr>
        <p:spPr>
          <a:xfrm>
            <a:off x="1763713" y="5084763"/>
            <a:ext cx="5256212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מתי חייבים להשתמש ב this ?</a:t>
            </a:r>
            <a:endParaRPr b="1" sz="3200">
              <a:solidFill>
                <a:srgbClr val="226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2503488" y="3533775"/>
            <a:ext cx="4286250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איך?</a:t>
            </a:r>
            <a:endParaRPr b="1" sz="3200">
              <a:solidFill>
                <a:srgbClr val="226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/>
          <p:nvPr>
            <p:ph type="title"/>
          </p:nvPr>
        </p:nvSpPr>
        <p:spPr>
          <a:xfrm>
            <a:off x="204788" y="116632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סיכום מושגים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5" name="Google Shape;545;p48"/>
          <p:cNvSpPr txBox="1"/>
          <p:nvPr/>
        </p:nvSpPr>
        <p:spPr>
          <a:xfrm>
            <a:off x="206375" y="885825"/>
            <a:ext cx="8555038" cy="570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93713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טיפוס</a:t>
            </a:r>
            <a:r>
              <a:rPr b="1" lang="iw-IL" sz="2800">
                <a:solidFill>
                  <a:srgbClr val="205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iw-IL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תבנית לתיאור מאפיינים זהים של עצמים המאפיינים נחלקים לתכונות ופעולות.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עצם</a:t>
            </a:r>
            <a:r>
              <a:rPr b="1" lang="iw-IL" sz="2800">
                <a:solidFill>
                  <a:srgbClr val="205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iw-IL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פרט, דוגמא, מופע, דבר מסוים.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בניית</a:t>
            </a:r>
            <a:r>
              <a:rPr b="1" lang="iw-IL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עצם</a:t>
            </a:r>
            <a:r>
              <a:rPr b="1" lang="iw-IL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יצירת מופע (</a:t>
            </a:r>
            <a:r>
              <a:rPr b="1" lang="iw-IL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Instance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על פי טיפוס. </a:t>
            </a:r>
            <a:endParaRPr/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</a:t>
            </a:r>
            <a:r>
              <a:rPr b="1" lang="iw-IL" sz="2800">
                <a:solidFill>
                  <a:srgbClr val="205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iw-IL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Attributes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מאפיינות טיפוס – מאפיינות את כל העצמים מן הטיפוס.</a:t>
            </a:r>
            <a:endParaRPr/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ערכי</a:t>
            </a:r>
            <a:r>
              <a:rPr b="1" lang="iw-IL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</a:t>
            </a:r>
            <a:r>
              <a:rPr b="1" lang="iw-IL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ערכים הניתנים לתכונות עבור עצם מסוים. הערכים מתארים את העצם.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פעולות/שיטות</a:t>
            </a:r>
            <a:r>
              <a:rPr b="1" lang="iw-IL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iw-IL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Methods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פעולות שהעצם יכול לבצע.</a:t>
            </a:r>
            <a:endParaRPr/>
          </a:p>
          <a:p>
            <a:pPr indent="-387350" lvl="0" marL="493713" marR="0" rtl="1" algn="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1" lang="iw-IL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פעולה בונה </a:t>
            </a:r>
            <a:r>
              <a:rPr b="1" lang="iw-IL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פעולה היוצרת עצם חדש על פי הטיפוס. הקצאת מקום בזכרון לתכונות העצם.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6" name="Google Shape;546;p48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609599" y="609600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</a:t>
            </a:r>
            <a:endParaRPr/>
          </a:p>
        </p:txBody>
      </p:sp>
      <p:sp>
        <p:nvSpPr>
          <p:cNvPr id="553" name="Google Shape;553;p49"/>
          <p:cNvSpPr/>
          <p:nvPr/>
        </p:nvSpPr>
        <p:spPr>
          <a:xfrm>
            <a:off x="827088" y="2349500"/>
            <a:ext cx="3889375" cy="1655763"/>
          </a:xfrm>
          <a:prstGeom prst="rect">
            <a:avLst/>
          </a:prstGeom>
          <a:gradFill>
            <a:gsLst>
              <a:gs pos="0">
                <a:srgbClr val="C2EBDA"/>
              </a:gs>
              <a:gs pos="88000">
                <a:srgbClr val="6AD5AE"/>
              </a:gs>
              <a:gs pos="100000">
                <a:srgbClr val="6AD5AE"/>
              </a:gs>
            </a:gsLst>
            <a:lin ang="5400000" scaled="0"/>
          </a:gradFill>
          <a:ln cap="rnd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49"/>
          <p:cNvSpPr/>
          <p:nvPr/>
        </p:nvSpPr>
        <p:spPr>
          <a:xfrm>
            <a:off x="4716463" y="4221163"/>
            <a:ext cx="2151062" cy="584200"/>
          </a:xfrm>
          <a:prstGeom prst="rect">
            <a:avLst/>
          </a:prstGeom>
          <a:gradFill>
            <a:gsLst>
              <a:gs pos="0">
                <a:srgbClr val="BCCDE4"/>
              </a:gs>
              <a:gs pos="88000">
                <a:srgbClr val="6295CA"/>
              </a:gs>
              <a:gs pos="100000">
                <a:srgbClr val="6295CA"/>
              </a:gs>
            </a:gsLst>
            <a:lin ang="5400000" scaled="0"/>
          </a:gradFill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6372225" y="5300663"/>
            <a:ext cx="1223963" cy="1296987"/>
          </a:xfrm>
          <a:prstGeom prst="rect">
            <a:avLst/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1952625" y="4724400"/>
            <a:ext cx="1250950" cy="1692275"/>
          </a:xfrm>
          <a:prstGeom prst="rect">
            <a:avLst/>
          </a:prstGeom>
          <a:gradFill>
            <a:gsLst>
              <a:gs pos="0">
                <a:srgbClr val="ADADAD"/>
              </a:gs>
              <a:gs pos="88000">
                <a:srgbClr val="5A5A5A"/>
              </a:gs>
              <a:gs pos="100000">
                <a:srgbClr val="5A5A5A"/>
              </a:gs>
            </a:gsLst>
            <a:lin ang="5400000" scaled="0"/>
          </a:gradFill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9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49"/>
          <p:cNvSpPr txBox="1"/>
          <p:nvPr>
            <p:ph idx="1" type="body"/>
          </p:nvPr>
        </p:nvSpPr>
        <p:spPr>
          <a:xfrm>
            <a:off x="609600" y="1439863"/>
            <a:ext cx="7202488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20"/>
              <a:buChar char="►"/>
            </a:pPr>
            <a:r>
              <a:rPr lang="iw-IL" sz="2400"/>
              <a:t>בנו מחלקה עבור מלבן. המחלקה תוכל לחשב את היקף ושטח המלבן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920"/>
              <a:buChar char="►"/>
            </a:pPr>
            <a:r>
              <a:rPr lang="iw-IL" sz="2400"/>
              <a:t>כתבו תכנית אשר יוצרת מלבן במידות שתקבלו מהמשתמש וריבוע במידות שתקבלו מהמשתמש. על התכנית להדפיס למי מהם יש שטח גדול יותר ולמי היקף קטן יותר.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0"/>
          <p:cNvSpPr txBox="1"/>
          <p:nvPr>
            <p:ph idx="1" type="body"/>
          </p:nvPr>
        </p:nvSpPr>
        <p:spPr>
          <a:xfrm>
            <a:off x="457200" y="515938"/>
            <a:ext cx="8229600" cy="572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Public class Rectangle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private double length;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private double width;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public double Area 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	return (this.length * this.width);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public double Perimeter 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	return (this.length*2 + this.width*2);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iw-IL" sz="2800">
                <a:solidFill>
                  <a:srgbClr val="6D91A0"/>
                </a:solidFill>
              </a:rPr>
              <a:t>}</a:t>
            </a:r>
            <a:endParaRPr sz="2800">
              <a:solidFill>
                <a:srgbClr val="6D91A0"/>
              </a:solidFill>
            </a:endParaRPr>
          </a:p>
        </p:txBody>
      </p:sp>
      <p:graphicFrame>
        <p:nvGraphicFramePr>
          <p:cNvPr id="565" name="Google Shape;565;p50"/>
          <p:cNvGraphicFramePr/>
          <p:nvPr/>
        </p:nvGraphicFramePr>
        <p:xfrm>
          <a:off x="4572000" y="476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{71A77764-DE19-445C-A31F-2373560235A0}</a:tableStyleId>
              </a:tblPr>
              <a:tblGrid>
                <a:gridCol w="4032250"/>
              </a:tblGrid>
              <a:tr h="518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800" u="none" cap="none" strike="noStrike"/>
                        <a:t>Rectangle</a:t>
                      </a:r>
                      <a:endParaRPr sz="28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5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D91A0"/>
                        </a:buClr>
                        <a:buSzPts val="2800"/>
                        <a:buFont typeface="Trebuchet MS"/>
                        <a:buNone/>
                      </a:pPr>
                      <a:r>
                        <a:rPr lang="iw-IL" sz="2800" u="none" cap="none" strike="noStrike">
                          <a:solidFill>
                            <a:srgbClr val="6D91A0"/>
                          </a:solidFill>
                        </a:rPr>
                        <a:t>private double length;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D91A0"/>
                        </a:buClr>
                        <a:buSzPts val="2800"/>
                        <a:buFont typeface="Trebuchet MS"/>
                        <a:buNone/>
                      </a:pPr>
                      <a:r>
                        <a:rPr lang="iw-IL" sz="2800" u="none" cap="none" strike="noStrike">
                          <a:solidFill>
                            <a:srgbClr val="6D91A0"/>
                          </a:solidFill>
                        </a:rPr>
                        <a:t>private double width;</a:t>
                      </a:r>
                      <a:endParaRPr sz="2800" u="none" cap="none" strike="noStrike">
                        <a:solidFill>
                          <a:srgbClr val="6D91A0"/>
                        </a:solidFill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800" u="none" cap="none" strike="noStrike">
                          <a:solidFill>
                            <a:srgbClr val="6D91A0"/>
                          </a:solidFill>
                        </a:rPr>
                        <a:t>public double Area 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800" u="none" cap="none" strike="noStrike">
                          <a:solidFill>
                            <a:srgbClr val="6D91A0"/>
                          </a:solidFill>
                        </a:rPr>
                        <a:t>public double Perimeter ()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6" name="Google Shape;566;p50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"/>
          <p:cNvSpPr txBox="1"/>
          <p:nvPr>
            <p:ph type="title"/>
          </p:nvPr>
        </p:nvSpPr>
        <p:spPr>
          <a:xfrm>
            <a:off x="500063" y="28575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תרגילי כתה / בית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51"/>
          <p:cNvSpPr txBox="1"/>
          <p:nvPr>
            <p:ph idx="1" type="body"/>
          </p:nvPr>
        </p:nvSpPr>
        <p:spPr>
          <a:xfrm>
            <a:off x="684213" y="1557338"/>
            <a:ext cx="6624637" cy="409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iw-IL" sz="2400"/>
              <a:t>בחרו בעולם תוכן כלשהו.</a:t>
            </a:r>
            <a:endParaRPr/>
          </a:p>
          <a:p>
            <a:pPr indent="-342900" lvl="0" marL="34290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iw-IL" sz="2400"/>
              <a:t>אפיינו את העצמים/מחלקות שבו ע"י תכונות ומתודות.</a:t>
            </a:r>
            <a:endParaRPr/>
          </a:p>
          <a:p>
            <a:pPr indent="-285750" lvl="1" marL="74295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iw-IL" sz="2000"/>
              <a:t>בססו את האפיון כך שהצגת העולם בצורת מחלקות  תדגים את המושגים בהם דנו עד כה.    </a:t>
            </a:r>
            <a:endParaRPr/>
          </a:p>
          <a:p>
            <a:pPr indent="-285750" lvl="1" marL="74295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iw-IL" sz="2000"/>
              <a:t>לפחות 4 עצמים ולכל עצם לפחות 4 תכונות ו4 מתודות</a:t>
            </a:r>
            <a:endParaRPr sz="2000"/>
          </a:p>
        </p:txBody>
      </p:sp>
      <p:sp>
        <p:nvSpPr>
          <p:cNvPr id="573" name="Google Shape;573;p51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/>
          <p:nvPr>
            <p:ph type="title"/>
          </p:nvPr>
        </p:nvSpPr>
        <p:spPr>
          <a:xfrm>
            <a:off x="609599" y="609600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</a:t>
            </a:r>
            <a:endParaRPr/>
          </a:p>
        </p:txBody>
      </p:sp>
      <p:sp>
        <p:nvSpPr>
          <p:cNvPr id="580" name="Google Shape;580;p52"/>
          <p:cNvSpPr txBox="1"/>
          <p:nvPr>
            <p:ph idx="1" type="body"/>
          </p:nvPr>
        </p:nvSpPr>
        <p:spPr>
          <a:xfrm>
            <a:off x="107950" y="1557338"/>
            <a:ext cx="7354888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iw-IL" sz="2400"/>
              <a:t>עבור מחלקת מלבן שבנינו: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iw-IL" sz="2400"/>
              <a:t>	א. כתבו constructor המקבל את אורכי הצלעות 	ומאתחל לערכים שהתקבלו.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iw-IL" sz="2400"/>
              <a:t>	ב. צרו עצם חדש מסוג מלבן שאורכי צלעותיו 5 ו- 	8. </a:t>
            </a:r>
            <a:endParaRPr/>
          </a:p>
        </p:txBody>
      </p:sp>
      <p:sp>
        <p:nvSpPr>
          <p:cNvPr id="581" name="Google Shape;581;p52"/>
          <p:cNvSpPr/>
          <p:nvPr/>
        </p:nvSpPr>
        <p:spPr>
          <a:xfrm>
            <a:off x="1331913" y="4221163"/>
            <a:ext cx="3887787" cy="1655762"/>
          </a:xfrm>
          <a:prstGeom prst="rect">
            <a:avLst/>
          </a:prstGeom>
          <a:gradFill>
            <a:gsLst>
              <a:gs pos="0">
                <a:srgbClr val="BCCDE4"/>
              </a:gs>
              <a:gs pos="88000">
                <a:srgbClr val="6295CA"/>
              </a:gs>
              <a:gs pos="100000">
                <a:srgbClr val="6295CA"/>
              </a:gs>
            </a:gsLst>
            <a:lin ang="5400000" scaled="0"/>
          </a:gradFill>
          <a:ln cap="rnd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52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/>
          <p:nvPr>
            <p:ph idx="1" type="body"/>
          </p:nvPr>
        </p:nvSpPr>
        <p:spPr>
          <a:xfrm>
            <a:off x="457200" y="188913"/>
            <a:ext cx="8229600" cy="648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iw-IL">
                <a:solidFill>
                  <a:schemeClr val="lt1"/>
                </a:solidFill>
              </a:rPr>
              <a:t>א</a:t>
            </a:r>
            <a:r>
              <a:rPr lang="iw-IL">
                <a:solidFill>
                  <a:srgbClr val="3F3F3F"/>
                </a:solidFill>
              </a:rPr>
              <a:t>.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Public class Rectangle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private double length;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private double width;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</a:t>
            </a:r>
            <a:r>
              <a:rPr lang="iw-IL">
                <a:solidFill>
                  <a:srgbClr val="FF0000"/>
                </a:solidFill>
              </a:rPr>
              <a:t>public Rectangle (double length, double width)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FF000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FF0000"/>
                </a:solidFill>
              </a:rPr>
              <a:t>		this.length = length;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FF0000"/>
                </a:solidFill>
              </a:rPr>
              <a:t>		this.width = width;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FF0000"/>
                </a:solidFill>
              </a:rPr>
              <a:t>	}</a:t>
            </a:r>
            <a:endParaRPr>
              <a:solidFill>
                <a:srgbClr val="6D91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public double Area 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return (this.length * this.width);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public double Perimeter 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return (this.length*2 + this.width*2);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}</a:t>
            </a:r>
            <a:endParaRPr>
              <a:solidFill>
                <a:srgbClr val="6D91A0"/>
              </a:solidFill>
            </a:endParaRPr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b="1" lang="iw-IL">
                <a:solidFill>
                  <a:schemeClr val="lt1"/>
                </a:solidFill>
              </a:rPr>
              <a:t>ב</a:t>
            </a:r>
            <a:r>
              <a:rPr lang="iw-IL">
                <a:solidFill>
                  <a:srgbClr val="3F3F3F"/>
                </a:solidFill>
              </a:rPr>
              <a:t>.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3F3F3F"/>
                </a:solidFill>
              </a:rPr>
              <a:t>Rectangle r1 = new Rectangle (5, 8);</a:t>
            </a:r>
            <a:endParaRPr>
              <a:solidFill>
                <a:srgbClr val="3F3F3F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589" name="Google Shape;589;p53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4"/>
          <p:cNvSpPr txBox="1"/>
          <p:nvPr>
            <p:ph type="title"/>
          </p:nvPr>
        </p:nvSpPr>
        <p:spPr>
          <a:xfrm>
            <a:off x="609599" y="609600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</a:t>
            </a:r>
            <a:endParaRPr/>
          </a:p>
        </p:txBody>
      </p:sp>
      <p:sp>
        <p:nvSpPr>
          <p:cNvPr id="596" name="Google Shape;596;p54"/>
          <p:cNvSpPr txBox="1"/>
          <p:nvPr>
            <p:ph idx="1" type="body"/>
          </p:nvPr>
        </p:nvSpPr>
        <p:spPr>
          <a:xfrm>
            <a:off x="179388" y="1557338"/>
            <a:ext cx="7923212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lang="iw-IL" sz="2400"/>
              <a:t>בנו מחלקת </a:t>
            </a:r>
            <a:r>
              <a:rPr lang="iw-IL" sz="2400" u="sng"/>
              <a:t>ילד</a:t>
            </a:r>
            <a:r>
              <a:rPr lang="iw-IL" sz="2400"/>
              <a:t> באופן הבא: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iw-IL" sz="2400"/>
              <a:t>תכונות:</a:t>
            </a:r>
            <a:r>
              <a:rPr lang="iw-IL" sz="2400"/>
              <a:t> </a:t>
            </a:r>
            <a:endParaRPr/>
          </a:p>
          <a:p>
            <a:pPr indent="-514350" lvl="1" marL="971550" rtl="1" algn="r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iw-IL" sz="2000"/>
              <a:t>שם</a:t>
            </a:r>
            <a:endParaRPr/>
          </a:p>
          <a:p>
            <a:pPr indent="-514350" lvl="1" marL="971550" rtl="1" algn="r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iw-IL" sz="2000"/>
              <a:t>גיל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b="1" lang="iw-IL" sz="2400"/>
              <a:t>פעולות:</a:t>
            </a:r>
            <a:r>
              <a:rPr lang="iw-IL" sz="2400"/>
              <a:t> </a:t>
            </a:r>
            <a:endParaRPr/>
          </a:p>
          <a:p>
            <a:pPr indent="-514350" lvl="1" marL="971550" rtl="1" algn="r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iw-IL" sz="2000"/>
              <a:t>פעולה בונה המאתחלת את תכונות העצם</a:t>
            </a:r>
            <a:endParaRPr/>
          </a:p>
          <a:p>
            <a:pPr indent="-514350" lvl="1" marL="971550" rtl="1" algn="r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iw-IL" sz="2000"/>
              <a:t>בירור פרטים אישיים: הפעולה תחזיר את המחרוזת: שמי &lt;שם הילד&gt; וגילי הוא &lt;גיל הילד&gt;</a:t>
            </a:r>
            <a:endParaRPr/>
          </a:p>
          <a:p>
            <a:pPr indent="-514350" lvl="1" marL="971550" rtl="1" algn="r">
              <a:spcBef>
                <a:spcPts val="1000"/>
              </a:spcBef>
              <a:spcAft>
                <a:spcPts val="0"/>
              </a:spcAft>
              <a:buSzPts val="1600"/>
              <a:buFont typeface="Trebuchet MS"/>
              <a:buAutoNum type="arabicPeriod"/>
            </a:pPr>
            <a:r>
              <a:rPr lang="iw-IL" sz="2000"/>
              <a:t>יום הולדת: הפעולה תקדם את גיל הילד באחד.</a:t>
            </a:r>
            <a:endParaRPr b="1" sz="2000"/>
          </a:p>
        </p:txBody>
      </p:sp>
      <p:sp>
        <p:nvSpPr>
          <p:cNvPr id="597" name="Google Shape;597;p54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"/>
          <p:cNvSpPr txBox="1"/>
          <p:nvPr>
            <p:ph idx="1" type="body"/>
          </p:nvPr>
        </p:nvSpPr>
        <p:spPr>
          <a:xfrm>
            <a:off x="457200" y="115888"/>
            <a:ext cx="8229600" cy="662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public class Kid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private string name;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private int age;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t/>
            </a:r>
            <a:endParaRPr>
              <a:solidFill>
                <a:srgbClr val="6D91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public Kid (name, age)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this.name = name;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this.age = age;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public string GetDetails 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string str = “my name: ” + this.name + “my age: ” + 	this.age;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return str;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public void Bday()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{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	this.name++;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	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iw-IL">
                <a:solidFill>
                  <a:srgbClr val="6D91A0"/>
                </a:solidFill>
              </a:rPr>
              <a:t>}</a:t>
            </a:r>
            <a:endParaRPr>
              <a:solidFill>
                <a:srgbClr val="6D91A0"/>
              </a:solidFill>
            </a:endParaRPr>
          </a:p>
        </p:txBody>
      </p:sp>
      <p:sp>
        <p:nvSpPr>
          <p:cNvPr id="603" name="Google Shape;603;p55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6"/>
          <p:cNvSpPr txBox="1"/>
          <p:nvPr>
            <p:ph type="title"/>
          </p:nvPr>
        </p:nvSpPr>
        <p:spPr>
          <a:xfrm>
            <a:off x="1403648" y="476672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תרגילים בספר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56"/>
          <p:cNvSpPr txBox="1"/>
          <p:nvPr>
            <p:ph idx="1" type="body"/>
          </p:nvPr>
        </p:nvSpPr>
        <p:spPr>
          <a:xfrm>
            <a:off x="684213" y="1412875"/>
            <a:ext cx="7559675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4"/>
              <a:buFont typeface="Noto Sans Symbols"/>
              <a:buChar char="►"/>
            </a:pPr>
            <a:r>
              <a:rPr lang="iw-IL" sz="3330">
                <a:solidFill>
                  <a:srgbClr val="3F3F3F"/>
                </a:solidFill>
              </a:rPr>
              <a:t>תרגיל 1 עמ 17 - נקודה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64"/>
              <a:buFont typeface="Noto Sans Symbols"/>
              <a:buChar char="►"/>
            </a:pPr>
            <a:r>
              <a:rPr lang="iw-IL" sz="3330">
                <a:solidFill>
                  <a:srgbClr val="3F3F3F"/>
                </a:solidFill>
              </a:rPr>
              <a:t>תרגיל 4, עמ 18 - משפחה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64"/>
              <a:buFont typeface="Noto Sans Symbols"/>
              <a:buChar char="►"/>
            </a:pPr>
            <a:r>
              <a:rPr lang="iw-IL" sz="3330">
                <a:solidFill>
                  <a:srgbClr val="3F3F3F"/>
                </a:solidFill>
              </a:rPr>
              <a:t>בנה מחלקה BOX. לכל קופסא התכונות: צבע, גובה, רוחב, אורך ומיקום(X,Y). יש לכתוב פעולות מעדכנות ומאחזרות לכל התכונות. בנוסף יש לכתוב פעולה להזזת מיקום הקופסא מספר צעדים על ציר הX ו/או הY</a:t>
            </a:r>
            <a:endParaRPr sz="3330">
              <a:solidFill>
                <a:srgbClr val="3F3F3F"/>
              </a:solidFill>
            </a:endParaRPr>
          </a:p>
        </p:txBody>
      </p:sp>
      <p:sp>
        <p:nvSpPr>
          <p:cNvPr id="610" name="Google Shape;610;p56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4102100" y="1047750"/>
            <a:ext cx="4357688" cy="5257800"/>
            <a:chOff x="1485" y="579"/>
            <a:chExt cx="2745" cy="3312"/>
          </a:xfrm>
        </p:grpSpPr>
        <p:sp>
          <p:nvSpPr>
            <p:cNvPr id="174" name="Google Shape;174;p21"/>
            <p:cNvSpPr/>
            <p:nvPr/>
          </p:nvSpPr>
          <p:spPr>
            <a:xfrm>
              <a:off x="1485" y="579"/>
              <a:ext cx="2745" cy="3312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5" name="Google Shape;175;p21"/>
            <p:cNvGrpSpPr/>
            <p:nvPr/>
          </p:nvGrpSpPr>
          <p:grpSpPr>
            <a:xfrm>
              <a:off x="1665" y="819"/>
              <a:ext cx="2415" cy="2788"/>
              <a:chOff x="2437" y="3165"/>
              <a:chExt cx="2936" cy="3561"/>
            </a:xfrm>
          </p:grpSpPr>
          <p:sp>
            <p:nvSpPr>
              <p:cNvPr id="176" name="Google Shape;176;p21"/>
              <p:cNvSpPr/>
              <p:nvPr/>
            </p:nvSpPr>
            <p:spPr>
              <a:xfrm>
                <a:off x="4146" y="3165"/>
                <a:ext cx="1227" cy="465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העצם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1"/>
              <p:cNvSpPr/>
              <p:nvPr/>
            </p:nvSpPr>
            <p:spPr>
              <a:xfrm>
                <a:off x="2437" y="3165"/>
                <a:ext cx="1709" cy="465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המחשב של קרן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8" name="Google Shape;178;p21"/>
              <p:cNvSpPr/>
              <p:nvPr/>
            </p:nvSpPr>
            <p:spPr>
              <a:xfrm>
                <a:off x="4146" y="3630"/>
                <a:ext cx="1227" cy="176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תכונות</a:t>
                </a:r>
                <a:endParaRPr b="1" i="0" sz="24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  </a:t>
                </a:r>
                <a:r>
                  <a:rPr b="1" i="0" lang="iw-IL" sz="24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וערכיהן</a:t>
                </a:r>
                <a:r>
                  <a:rPr b="0" i="0" lang="iw-IL" sz="16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 </a:t>
                </a:r>
                <a:endParaRPr b="0" i="0" sz="16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>
                <a:off x="2437" y="3630"/>
                <a:ext cx="1709" cy="1764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Noto Sans Symbols"/>
                  <a:buNone/>
                </a:pPr>
                <a:r>
                  <a:rPr b="1" i="1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בעלים      </a:t>
                </a:r>
                <a:r>
                  <a:rPr b="1" i="0" lang="iw-IL" sz="18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קרן הרדי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מערכת הפעלה 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Win10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זיכרון      </a:t>
                </a:r>
                <a:r>
                  <a:rPr b="1" i="1" lang="iw-IL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8GB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האם דולק  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לא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דיסק קשיח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1Tera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מיקום    	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חדר עבודה</a:t>
                </a:r>
                <a:endParaRPr/>
              </a:p>
            </p:txBody>
          </p:sp>
          <p:sp>
            <p:nvSpPr>
              <p:cNvPr id="180" name="Google Shape;180;p21"/>
              <p:cNvSpPr/>
              <p:nvPr/>
            </p:nvSpPr>
            <p:spPr>
              <a:xfrm>
                <a:off x="4146" y="5453"/>
                <a:ext cx="1227" cy="1273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1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פעולות</a:t>
                </a:r>
                <a:endParaRPr b="1" i="0" sz="24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</p:txBody>
          </p:sp>
          <p:sp>
            <p:nvSpPr>
              <p:cNvPr id="181" name="Google Shape;181;p21"/>
              <p:cNvSpPr/>
              <p:nvPr/>
            </p:nvSpPr>
            <p:spPr>
              <a:xfrm>
                <a:off x="2437" y="5453"/>
                <a:ext cx="1709" cy="1273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הדלק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כבה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הגדל זיכרון ( _כמה)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1600"/>
                  <a:buFont typeface="Noto Sans Symbols"/>
                  <a:buNone/>
                </a:pPr>
                <a:r>
                  <a:t/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82" name="Google Shape;182;p21"/>
          <p:cNvSpPr/>
          <p:nvPr/>
        </p:nvSpPr>
        <p:spPr>
          <a:xfrm>
            <a:off x="755576" y="133335"/>
            <a:ext cx="6696744" cy="91940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ייצוג של עצם בתרשים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3813" y="2420938"/>
            <a:ext cx="3971925" cy="314007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iw-IL" sz="24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 ייצגו בתרשים את הפלאפון שלכם</a:t>
            </a:r>
            <a:br>
              <a:rPr b="0" i="0" lang="iw-IL" sz="24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</a:br>
            <a:endParaRPr b="0" i="0" sz="2400" u="none" cap="none" strike="noStrike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  <a:p>
            <a:pPr indent="-571500" lvl="0" marL="57150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AutoNum type="arabicPeriod"/>
            </a:pPr>
            <a:r>
              <a:rPr b="0" i="0" lang="iw-IL" sz="2400" u="none" cap="none" strike="noStrike">
                <a:solidFill>
                  <a:schemeClr val="dk1"/>
                </a:solidFill>
                <a:latin typeface="David"/>
                <a:ea typeface="David"/>
                <a:cs typeface="David"/>
                <a:sym typeface="David"/>
              </a:rPr>
              <a:t>בחרו עצם כל שהוא וייצגו אותו בתרשים. לפחות 5 תכונות ו5 פעולות</a:t>
            </a:r>
            <a:endParaRPr b="0" i="0" sz="2400" u="none" cap="none" strike="noStrike">
              <a:solidFill>
                <a:schemeClr val="dk1"/>
              </a:solidFill>
              <a:latin typeface="David"/>
              <a:ea typeface="David"/>
              <a:cs typeface="David"/>
              <a:sym typeface="David"/>
            </a:endParaRPr>
          </a:p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Administrator\AppData\Local\Microsoft\Windows\INetCache\IE\43OOXKEC\Computer-1[1].png" id="185" name="Google Shape;18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82002">
            <a:off x="204788" y="952500"/>
            <a:ext cx="1625600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istrator\AppData\Local\Microsoft\Windows\INetCache\IE\A1TJN33F\Mobile_phone_evolution[1].jpg" id="186" name="Google Shape;18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50" y="928688"/>
            <a:ext cx="1050925" cy="153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"/>
          <p:cNvSpPr txBox="1"/>
          <p:nvPr>
            <p:ph type="title"/>
          </p:nvPr>
        </p:nvSpPr>
        <p:spPr>
          <a:xfrm>
            <a:off x="1403648" y="476672"/>
            <a:ext cx="63477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תרגילים בספר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57"/>
          <p:cNvSpPr txBox="1"/>
          <p:nvPr>
            <p:ph idx="1" type="body"/>
          </p:nvPr>
        </p:nvSpPr>
        <p:spPr>
          <a:xfrm>
            <a:off x="684213" y="1412875"/>
            <a:ext cx="7559675" cy="4313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iw-IL" sz="3600"/>
              <a:t>להלן תרשים של המחלקה Car</a:t>
            </a:r>
            <a:endParaRPr sz="3600"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iw-IL" sz="3600"/>
              <a:t>ממש את המחלקה</a:t>
            </a:r>
            <a:endParaRPr/>
          </a:p>
          <a:p>
            <a:pPr indent="-160020" lvl="0" marL="342900" rtl="1" algn="r"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</p:txBody>
      </p:sp>
      <p:sp>
        <p:nvSpPr>
          <p:cNvPr id="617" name="Google Shape;617;p57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18" name="Google Shape;618;p57"/>
          <p:cNvGraphicFramePr/>
          <p:nvPr/>
        </p:nvGraphicFramePr>
        <p:xfrm>
          <a:off x="755650" y="2708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{71A77764-DE19-445C-A31F-2373560235A0}</a:tableStyleId>
              </a:tblPr>
              <a:tblGrid>
                <a:gridCol w="4464050"/>
              </a:tblGrid>
              <a:tr h="396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/>
                        <a:t>Car</a:t>
                      </a:r>
                      <a:endParaRPr sz="2000" u="none" cap="none" strike="noStrike"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private int model;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private int maxSpeed;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private int seats;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private double fuleConsumption;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private double km;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public int YearsDrive (int currentYear)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public int GetMaxSpeed()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public int SetSeats(int newSeats)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226292"/>
                          </a:solidFill>
                        </a:rPr>
                        <a:t>public double SetDrive(double dkm)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8"/>
          <p:cNvSpPr txBox="1"/>
          <p:nvPr>
            <p:ph type="title"/>
          </p:nvPr>
        </p:nvSpPr>
        <p:spPr>
          <a:xfrm>
            <a:off x="467544" y="44624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מחלקת Car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25" name="Google Shape;625;p58"/>
          <p:cNvGraphicFramePr/>
          <p:nvPr/>
        </p:nvGraphicFramePr>
        <p:xfrm>
          <a:off x="4500563" y="2328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{71A77764-DE19-445C-A31F-2373560235A0}</a:tableStyleId>
              </a:tblPr>
              <a:tblGrid>
                <a:gridCol w="4248150"/>
              </a:tblGrid>
              <a:tr h="40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/>
                        <a:t>Car</a:t>
                      </a:r>
                      <a:endParaRPr sz="2000" u="none" cap="none" strike="noStrike"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private int model;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private int maxSpeed;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private int seats;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private double fuleConsumption;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private double km;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public int YearsDrive (int currentYear)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public int GetMaxSpeed()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public int SetSeats(int newSeats)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2000" u="none" cap="none" strike="noStrike">
                          <a:solidFill>
                            <a:srgbClr val="6D91A0"/>
                          </a:solidFill>
                        </a:rPr>
                        <a:t>public double SetDrive(double dkm)</a:t>
                      </a:r>
                      <a:endParaRPr/>
                    </a:p>
                  </a:txBody>
                  <a:tcPr marT="45700" marB="4570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6" name="Google Shape;626;p58"/>
          <p:cNvSpPr txBox="1"/>
          <p:nvPr/>
        </p:nvSpPr>
        <p:spPr>
          <a:xfrm>
            <a:off x="250825" y="765175"/>
            <a:ext cx="4249738" cy="643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int model;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int maxSpeed;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int seats;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double fuleConsumption;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private double km;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6D91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int YearsDrive (int currentYear)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iw-IL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{// גוף הפעולה}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void GetMaxSpeed()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iw-IL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{// גוף הפעולה}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void SetSeats(int newSeats)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iw-IL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{// גוף הפעולה}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double SetDrive(double dkm)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iw-IL" sz="20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{// גוף הפעולה}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iw-IL" sz="2000">
                <a:solidFill>
                  <a:srgbClr val="6D91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000">
              <a:solidFill>
                <a:srgbClr val="6D91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reutitamar\Downloads\MP900438719.JPG" id="627" name="Google Shape;6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463" y="0"/>
            <a:ext cx="2017712" cy="20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"/>
          <p:cNvSpPr txBox="1"/>
          <p:nvPr>
            <p:ph type="title"/>
          </p:nvPr>
        </p:nvSpPr>
        <p:spPr>
          <a:xfrm>
            <a:off x="1259632" y="290770"/>
            <a:ext cx="63484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הרשאות גישה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59"/>
          <p:cNvSpPr txBox="1"/>
          <p:nvPr>
            <p:ph idx="1" type="body"/>
          </p:nvPr>
        </p:nvSpPr>
        <p:spPr>
          <a:xfrm>
            <a:off x="157163" y="4403725"/>
            <a:ext cx="80645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iw-IL" sz="2000"/>
              <a:t>לאיזה עקרון של תכנות מונחה עצמים קשורות הרשאות הגישה?</a:t>
            </a:r>
            <a:endParaRPr/>
          </a:p>
          <a:p>
            <a:pPr indent="-342900" lvl="0" marL="342900" rtl="1" algn="r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iw-IL" sz="2000"/>
              <a:t>מה הקשר בין הרשאות גישה וממשק הממחלקה?</a:t>
            </a:r>
            <a:endParaRPr b="1" sz="2000"/>
          </a:p>
        </p:txBody>
      </p:sp>
      <p:pic>
        <p:nvPicPr>
          <p:cNvPr id="634" name="Google Shape;634;p59"/>
          <p:cNvPicPr preferRelativeResize="0"/>
          <p:nvPr/>
        </p:nvPicPr>
        <p:blipFill rotWithShape="1">
          <a:blip r:embed="rId3">
            <a:alphaModFix/>
          </a:blip>
          <a:srcRect b="18671" l="0" r="0" t="30864"/>
          <a:stretch/>
        </p:blipFill>
        <p:spPr>
          <a:xfrm>
            <a:off x="395288" y="1122363"/>
            <a:ext cx="8286750" cy="28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9"/>
          <p:cNvSpPr/>
          <p:nvPr/>
        </p:nvSpPr>
        <p:spPr>
          <a:xfrm>
            <a:off x="414338" y="6481763"/>
            <a:ext cx="42068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  לקוח מחוברת יחידה חמישית של איריס צור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0"/>
          <p:cNvSpPr txBox="1"/>
          <p:nvPr>
            <p:ph type="title"/>
          </p:nvPr>
        </p:nvSpPr>
        <p:spPr>
          <a:xfrm>
            <a:off x="610897" y="277197"/>
            <a:ext cx="770681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משתנה סטטי – משתנה מחלקה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1" name="Google Shape;641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904" l="0" r="0" t="0"/>
          <a:stretch/>
        </p:blipFill>
        <p:spPr>
          <a:xfrm>
            <a:off x="20638" y="1412875"/>
            <a:ext cx="8756650" cy="172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0"/>
          <p:cNvPicPr preferRelativeResize="0"/>
          <p:nvPr/>
        </p:nvPicPr>
        <p:blipFill rotWithShape="1">
          <a:blip r:embed="rId3">
            <a:alphaModFix/>
          </a:blip>
          <a:srcRect b="0" l="0" r="0" t="38812"/>
          <a:stretch/>
        </p:blipFill>
        <p:spPr>
          <a:xfrm>
            <a:off x="115888" y="3860800"/>
            <a:ext cx="8696325" cy="27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0"/>
          <p:cNvSpPr/>
          <p:nvPr/>
        </p:nvSpPr>
        <p:spPr>
          <a:xfrm>
            <a:off x="414338" y="6481763"/>
            <a:ext cx="42068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  לקוח מחוברת יחידה חמישית של איריס צור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1"/>
          <p:cNvSpPr txBox="1"/>
          <p:nvPr>
            <p:ph type="title"/>
          </p:nvPr>
        </p:nvSpPr>
        <p:spPr>
          <a:xfrm>
            <a:off x="1219774" y="188640"/>
            <a:ext cx="634841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בנאי סטטי</a:t>
            </a:r>
            <a:b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9" name="Google Shape;6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125538"/>
            <a:ext cx="8140700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1"/>
          <p:cNvSpPr/>
          <p:nvPr/>
        </p:nvSpPr>
        <p:spPr>
          <a:xfrm>
            <a:off x="414338" y="6481763"/>
            <a:ext cx="42068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w-IL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   לקוח מחוברת יחידה חמישית של איריס צור</a:t>
            </a:r>
            <a:endParaRPr b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2"/>
          <p:cNvSpPr txBox="1"/>
          <p:nvPr/>
        </p:nvSpPr>
        <p:spPr>
          <a:xfrm>
            <a:off x="1259034" y="1916832"/>
            <a:ext cx="61012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תודה על ההקשבה!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62"/>
          <p:cNvSpPr txBox="1"/>
          <p:nvPr>
            <p:ph idx="11" type="ftr"/>
          </p:nvPr>
        </p:nvSpPr>
        <p:spPr>
          <a:xfrm>
            <a:off x="7938" y="6346825"/>
            <a:ext cx="25034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rgbClr val="22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sz="3200">
              <a:solidFill>
                <a:srgbClr val="2262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p62"/>
          <p:cNvSpPr txBox="1"/>
          <p:nvPr/>
        </p:nvSpPr>
        <p:spPr>
          <a:xfrm>
            <a:off x="250825" y="3500438"/>
            <a:ext cx="727392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Noto Sans Symbols"/>
              <a:buNone/>
            </a:pPr>
            <a:r>
              <a:rPr b="1" lang="iw-IL" sz="200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תודה למבט לחלונות, המרכז להוראת מדעים של אוניברסיטת תל אביב, יוסי זהבי, איריס צור ואיתמר נוחם נעזרתי בחלק מהחומרים שלהם לטובת בניית המצגת </a:t>
            </a:r>
            <a:endParaRPr b="1" sz="2000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3995738" y="1182688"/>
            <a:ext cx="4140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0" i="0" lang="iw-IL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ניתן לאפיין קבוצות של עצמים על פי תכונות משותפות - טיפוס.</a:t>
            </a:r>
            <a:endParaRPr/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1" i="0" lang="iw-IL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טיפוס הוא תבנית המאפיינת עצמים</a:t>
            </a:r>
            <a:endParaRPr/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920"/>
              <a:buFont typeface="Noto Sans Symbols"/>
              <a:buChar char="►"/>
            </a:pPr>
            <a:r>
              <a:rPr b="0" i="0" lang="iw-IL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טיפוס </a:t>
            </a:r>
            <a:r>
              <a:rPr b="0" i="0" lang="iw-IL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מורכב</a:t>
            </a:r>
            <a:r>
              <a:rPr b="0" i="0" lang="iw-IL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מאוסף התכונות שיהיו לכל עצם בטיפוס וגם את אוסף הפעולות שניתן להפעיל על כל עצם שיבנה מהטיפוס.</a:t>
            </a:r>
            <a:endParaRPr/>
          </a:p>
        </p:txBody>
      </p:sp>
      <p:sp>
        <p:nvSpPr>
          <p:cNvPr id="192" name="Google Shape;192;p22"/>
          <p:cNvSpPr/>
          <p:nvPr>
            <p:ph type="title"/>
          </p:nvPr>
        </p:nvSpPr>
        <p:spPr>
          <a:xfrm>
            <a:off x="609598" y="260648"/>
            <a:ext cx="7256513" cy="91940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טיפוסים – תבנית של עצם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>
            <a:off x="107950" y="1484313"/>
            <a:ext cx="3854450" cy="4398962"/>
            <a:chOff x="1485" y="579"/>
            <a:chExt cx="2745" cy="3312"/>
          </a:xfrm>
        </p:grpSpPr>
        <p:sp>
          <p:nvSpPr>
            <p:cNvPr id="194" name="Google Shape;194;p22"/>
            <p:cNvSpPr/>
            <p:nvPr/>
          </p:nvSpPr>
          <p:spPr>
            <a:xfrm>
              <a:off x="1485" y="579"/>
              <a:ext cx="2745" cy="3312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95" name="Google Shape;195;p22"/>
            <p:cNvGrpSpPr/>
            <p:nvPr/>
          </p:nvGrpSpPr>
          <p:grpSpPr>
            <a:xfrm>
              <a:off x="1665" y="819"/>
              <a:ext cx="2413" cy="2786"/>
              <a:chOff x="2437" y="3165"/>
              <a:chExt cx="2934" cy="3559"/>
            </a:xfrm>
          </p:grpSpPr>
          <p:sp>
            <p:nvSpPr>
              <p:cNvPr id="196" name="Google Shape;196;p22"/>
              <p:cNvSpPr/>
              <p:nvPr/>
            </p:nvSpPr>
            <p:spPr>
              <a:xfrm>
                <a:off x="4145" y="3165"/>
                <a:ext cx="1226" cy="466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הטיפוס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2"/>
              <p:cNvSpPr/>
              <p:nvPr/>
            </p:nvSpPr>
            <p:spPr>
              <a:xfrm>
                <a:off x="2437" y="3165"/>
                <a:ext cx="1708" cy="466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 מחשב</a:t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22"/>
              <p:cNvSpPr/>
              <p:nvPr/>
            </p:nvSpPr>
            <p:spPr>
              <a:xfrm>
                <a:off x="4145" y="3631"/>
                <a:ext cx="1226" cy="1763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/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תכונות</a:t>
                </a:r>
                <a:endParaRPr b="1" i="0" sz="24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  הטיפס</a:t>
                </a:r>
                <a:endParaRPr b="0" i="0" sz="16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</p:txBody>
          </p:sp>
          <p:sp>
            <p:nvSpPr>
              <p:cNvPr id="199" name="Google Shape;199;p22"/>
              <p:cNvSpPr/>
              <p:nvPr/>
            </p:nvSpPr>
            <p:spPr>
              <a:xfrm>
                <a:off x="2437" y="3631"/>
                <a:ext cx="1708" cy="1763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בעלים 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מערכת הפעלה 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זיכרון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דולק (כן/לא)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דיסק קשיח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מיקום 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4145" y="5452"/>
                <a:ext cx="1226" cy="1272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1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David"/>
                    <a:ea typeface="David"/>
                    <a:cs typeface="David"/>
                    <a:sym typeface="David"/>
                  </a:rPr>
                  <a:t>פעולות</a:t>
                </a:r>
                <a:endParaRPr b="1" i="0" sz="2400" u="none" cap="none" strike="noStrike">
                  <a:solidFill>
                    <a:schemeClr val="dk1"/>
                  </a:solidFill>
                  <a:latin typeface="David"/>
                  <a:ea typeface="David"/>
                  <a:cs typeface="David"/>
                  <a:sym typeface="David"/>
                </a:endParaRPr>
              </a:p>
            </p:txBody>
          </p:sp>
          <p:sp>
            <p:nvSpPr>
              <p:cNvPr id="201" name="Google Shape;201;p22"/>
              <p:cNvSpPr/>
              <p:nvPr/>
            </p:nvSpPr>
            <p:spPr>
              <a:xfrm>
                <a:off x="2438" y="5452"/>
                <a:ext cx="1707" cy="1272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הדלק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כבה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הגדל זיכרון ( _כמה)</a:t>
                </a:r>
                <a:endParaRPr/>
              </a:p>
              <a:p>
                <a:pPr indent="0" lvl="0" marL="0" marR="0" rtl="1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1600"/>
                  <a:buFont typeface="Noto Sans Symbols"/>
                  <a:buNone/>
                </a:pPr>
                <a:r>
                  <a:t/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02" name="Google Shape;202;p22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1"/>
          <p:cNvGrpSpPr/>
          <p:nvPr/>
        </p:nvGrpSpPr>
        <p:grpSpPr>
          <a:xfrm>
            <a:off x="323850" y="1341438"/>
            <a:ext cx="4108242" cy="5112210"/>
            <a:chOff x="1485" y="579"/>
            <a:chExt cx="2700" cy="3300"/>
          </a:xfrm>
        </p:grpSpPr>
        <p:sp>
          <p:nvSpPr>
            <p:cNvPr id="661" name="Google Shape;661;p1"/>
            <p:cNvSpPr/>
            <p:nvPr/>
          </p:nvSpPr>
          <p:spPr>
            <a:xfrm>
              <a:off x="1485" y="579"/>
              <a:ext cx="2700" cy="3300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62" name="Google Shape;662;p1"/>
            <p:cNvGrpSpPr/>
            <p:nvPr/>
          </p:nvGrpSpPr>
          <p:grpSpPr>
            <a:xfrm>
              <a:off x="1667" y="819"/>
              <a:ext cx="2391" cy="2730"/>
              <a:chOff x="2440" y="3165"/>
              <a:chExt cx="2906" cy="3488"/>
            </a:xfrm>
          </p:grpSpPr>
          <p:sp>
            <p:nvSpPr>
              <p:cNvPr id="663" name="Google Shape;663;p1"/>
              <p:cNvSpPr/>
              <p:nvPr/>
            </p:nvSpPr>
            <p:spPr>
              <a:xfrm>
                <a:off x="4146" y="3165"/>
                <a:ext cx="1200" cy="6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העצם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>
                <a:off x="2440" y="3165"/>
                <a:ext cx="1800" cy="6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המחשב של קרן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>
                <a:off x="4146" y="3629"/>
                <a:ext cx="1200" cy="18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תכונות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b="1" i="0" lang="iw-IL" sz="2400" u="none" cap="none" strike="noStrike">
                    <a:solidFill>
                      <a:srgbClr val="0F7597"/>
                    </a:solidFill>
                    <a:latin typeface="Arial"/>
                    <a:ea typeface="Arial"/>
                    <a:cs typeface="Arial"/>
                    <a:sym typeface="Arial"/>
                  </a:rPr>
                  <a:t>וערכיהן</a:t>
                </a:r>
                <a:r>
                  <a:rPr b="0" i="0" lang="iw-IL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>
                <a:off x="2440" y="3629"/>
                <a:ext cx="1800" cy="18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Noto Sans Symbols"/>
                  <a:buNone/>
                </a:pPr>
                <a:r>
                  <a:rPr b="1" i="1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בעלים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</a:t>
                </a:r>
                <a:r>
                  <a:rPr b="1" i="0" lang="iw-IL" sz="18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קרן הרדי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מערכת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הפעלה 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Win10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זיכרון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</a:t>
                </a:r>
                <a:r>
                  <a:rPr b="1" i="1" lang="iw-IL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8GB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דולק(כן/לא)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לא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דיסק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קשיח</a:t>
                </a: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1Tera</a:t>
                </a:r>
                <a:endParaRPr b="1" i="1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1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מיקום    	  </a:t>
                </a:r>
                <a:r>
                  <a:rPr b="1" i="1" lang="iw-IL" sz="1600" u="none" cap="none" strike="noStrike">
                    <a:solidFill>
                      <a:srgbClr val="0F7698"/>
                    </a:solidFill>
                    <a:latin typeface="Arial"/>
                    <a:ea typeface="Arial"/>
                    <a:cs typeface="Arial"/>
                    <a:sym typeface="Arial"/>
                  </a:rPr>
                  <a:t>חדר עבודה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"/>
              <p:cNvSpPr/>
              <p:nvPr/>
            </p:nvSpPr>
            <p:spPr>
              <a:xfrm>
                <a:off x="4146" y="5453"/>
                <a:ext cx="1200" cy="12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1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פעולות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"/>
              <p:cNvSpPr/>
              <p:nvPr/>
            </p:nvSpPr>
            <p:spPr>
              <a:xfrm>
                <a:off x="2440" y="5453"/>
                <a:ext cx="1800" cy="12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הדלק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כבה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הגדל זיכרון ( _כמה)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1600"/>
                  <a:buFont typeface="Noto Sans Symbols"/>
                  <a:buNone/>
                </a:pPr>
                <a:r>
                  <a:t/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669" name="Google Shape;669;p1"/>
          <p:cNvGrpSpPr/>
          <p:nvPr/>
        </p:nvGrpSpPr>
        <p:grpSpPr>
          <a:xfrm>
            <a:off x="4627901" y="1386688"/>
            <a:ext cx="3966147" cy="5022050"/>
            <a:chOff x="1485" y="579"/>
            <a:chExt cx="2700" cy="3300"/>
          </a:xfrm>
        </p:grpSpPr>
        <p:sp>
          <p:nvSpPr>
            <p:cNvPr id="670" name="Google Shape;670;p1"/>
            <p:cNvSpPr/>
            <p:nvPr/>
          </p:nvSpPr>
          <p:spPr>
            <a:xfrm>
              <a:off x="1485" y="579"/>
              <a:ext cx="2700" cy="3300"/>
            </a:xfrm>
            <a:prstGeom prst="foldedCorner">
              <a:avLst>
                <a:gd fmla="val 12500" name="adj"/>
              </a:avLst>
            </a:prstGeom>
            <a:solidFill>
              <a:schemeClr val="lt1"/>
            </a:solidFill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1" name="Google Shape;671;p1"/>
            <p:cNvGrpSpPr/>
            <p:nvPr/>
          </p:nvGrpSpPr>
          <p:grpSpPr>
            <a:xfrm>
              <a:off x="1667" y="819"/>
              <a:ext cx="2391" cy="2730"/>
              <a:chOff x="2440" y="3165"/>
              <a:chExt cx="2906" cy="3488"/>
            </a:xfrm>
          </p:grpSpPr>
          <p:sp>
            <p:nvSpPr>
              <p:cNvPr id="672" name="Google Shape;672;p1"/>
              <p:cNvSpPr/>
              <p:nvPr/>
            </p:nvSpPr>
            <p:spPr>
              <a:xfrm>
                <a:off x="4146" y="3165"/>
                <a:ext cx="1200" cy="6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הטיפוס</a:t>
                </a:r>
                <a:endParaRPr b="1" i="0" sz="24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>
                <a:off x="2440" y="3165"/>
                <a:ext cx="1800" cy="6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2060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rPr>
                  <a:t> מחשב</a:t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4" name="Google Shape;674;p1"/>
              <p:cNvSpPr/>
              <p:nvPr/>
            </p:nvSpPr>
            <p:spPr>
              <a:xfrm>
                <a:off x="4146" y="3630"/>
                <a:ext cx="1200" cy="18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rPr b="1" i="0" lang="iw-IL" sz="2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תכונות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הטיפוס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>
                <a:off x="2440" y="3630"/>
                <a:ext cx="1800" cy="18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בעלים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מערכת הפעלה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זיכרון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דולק (כן/לא)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דיסק קשיח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מיקום </a:t>
                </a:r>
                <a:endParaRPr b="1" i="0" sz="1600" u="none" cap="none" strike="noStrike">
                  <a:solidFill>
                    <a:srgbClr val="0F769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>
                <a:off x="4146" y="5453"/>
                <a:ext cx="1200" cy="12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1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rPr b="1" i="0" lang="iw-IL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פעולות</a:t>
                </a:r>
                <a:endParaRPr b="1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>
                <a:off x="2440" y="5453"/>
                <a:ext cx="1800" cy="1200"/>
              </a:xfrm>
              <a:prstGeom prst="rect">
                <a:avLst/>
              </a:prstGeom>
              <a:solidFill>
                <a:schemeClr val="lt1"/>
              </a:solidFill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הדלק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כבה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0" i="0" lang="iw-IL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הגדל זיכרון ( _כמה)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1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1600"/>
                  <a:buFont typeface="Noto Sans Symbols"/>
                  <a:buNone/>
                </a:pPr>
                <a:r>
                  <a:t/>
                </a:r>
                <a:endParaRPr b="0" i="1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04040"/>
                  </a:buClr>
                  <a:buSzPts val="2800"/>
                  <a:buFont typeface="Noto Sans Symbols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678" name="Google Shape;678;p1"/>
          <p:cNvSpPr/>
          <p:nvPr/>
        </p:nvSpPr>
        <p:spPr>
          <a:xfrm>
            <a:off x="4960974" y="476672"/>
            <a:ext cx="3366000" cy="91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4800"/>
              <a:buFont typeface="Times New Roman"/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ייצוג הטיפוס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1"/>
          <p:cNvSpPr/>
          <p:nvPr/>
        </p:nvSpPr>
        <p:spPr>
          <a:xfrm>
            <a:off x="728700" y="421367"/>
            <a:ext cx="3366000" cy="91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CDEA"/>
              </a:buClr>
              <a:buSzPts val="4800"/>
              <a:buFont typeface="Times New Roman"/>
              <a:buNone/>
            </a:pPr>
            <a:r>
              <a:rPr b="1" i="0" lang="iw-IL" sz="4800" u="none" cap="none" strike="noStrike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ייצוג העצם</a:t>
            </a:r>
            <a:endParaRPr b="1" i="0" sz="4800" u="none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0" name="Google Shape;680;p1"/>
          <p:cNvSpPr txBox="1"/>
          <p:nvPr>
            <p:ph idx="11" type="ftr"/>
          </p:nvPr>
        </p:nvSpPr>
        <p:spPr>
          <a:xfrm>
            <a:off x="7938" y="6530975"/>
            <a:ext cx="106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0" y="444500"/>
            <a:ext cx="8610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lang="iw-IL" sz="2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טיפוס – תבנית תאור כללית המאפיינת עצמים  </a:t>
            </a:r>
            <a:endParaRPr sz="2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25425" y="1052513"/>
            <a:ext cx="8388350" cy="5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טיפוס מגדיר מאפיינים משותפים.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המאפיינים הם: תכונות המתארות עצמים מן הטיפוס ופעולות שניתן להפעיל על עצמים מן הטיפוס.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עצם הוא מקרה פרטי (מסוים) של הטיפוס.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932040" y="4293096"/>
            <a:ext cx="3279068" cy="1479218"/>
          </a:xfrm>
          <a:prstGeom prst="flowChartDocument">
            <a:avLst/>
          </a:prstGeom>
          <a:solidFill>
            <a:schemeClr val="lt1"/>
          </a:solidFill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טיפוס</a:t>
            </a:r>
            <a:endParaRPr b="1" i="0" sz="4800" u="sng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תכונות (הגדרה)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פעולות (הגדרה)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550168" y="4214813"/>
            <a:ext cx="3733800" cy="2133600"/>
          </a:xfrm>
          <a:prstGeom prst="flowChartMultidocument">
            <a:avLst/>
          </a:prstGeom>
          <a:solidFill>
            <a:schemeClr val="lt1"/>
          </a:solidFill>
          <a:ln cap="rnd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עצם</a:t>
            </a:r>
            <a:endParaRPr b="1" i="0" sz="2800" u="sng" cap="none" strike="noStrike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התכונות מקבלות ערכים</a:t>
            </a:r>
            <a:endParaRPr/>
          </a:p>
          <a:p>
            <a:pPr indent="-15240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ניתן להפעיל את הפעולות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4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52400" y="149731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מהם הטיפוסים במערכת תנועה?  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143250" y="1644650"/>
            <a:ext cx="5867400" cy="273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1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מערכת תנועה.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Char char="►"/>
            </a:pPr>
            <a:r>
              <a:rPr b="0" i="0" lang="iw-IL" sz="2800" u="none" cap="none" strike="noStrik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עושה סימולציה של זרימת התנועה, עומסים, פקקים.</a:t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066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9700" lvl="0" marL="342900" marR="0" rtl="1" algn="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>
            <a:off x="323850" y="1341438"/>
            <a:ext cx="3917950" cy="2630487"/>
            <a:chOff x="3105" y="2273"/>
            <a:chExt cx="2468" cy="1657"/>
          </a:xfrm>
        </p:grpSpPr>
        <p:pic>
          <p:nvPicPr>
            <p:cNvPr id="246" name="Google Shape;24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96" y="2774"/>
              <a:ext cx="194" cy="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22" y="2774"/>
              <a:ext cx="194" cy="3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8" name="Google Shape;248;p25"/>
            <p:cNvCxnSpPr/>
            <p:nvPr/>
          </p:nvCxnSpPr>
          <p:spPr>
            <a:xfrm>
              <a:off x="3105" y="2985"/>
              <a:ext cx="795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5"/>
            <p:cNvCxnSpPr/>
            <p:nvPr/>
          </p:nvCxnSpPr>
          <p:spPr>
            <a:xfrm>
              <a:off x="4073" y="2985"/>
              <a:ext cx="862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25"/>
            <p:cNvCxnSpPr/>
            <p:nvPr/>
          </p:nvCxnSpPr>
          <p:spPr>
            <a:xfrm>
              <a:off x="5108" y="2985"/>
              <a:ext cx="352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25"/>
            <p:cNvCxnSpPr/>
            <p:nvPr/>
          </p:nvCxnSpPr>
          <p:spPr>
            <a:xfrm>
              <a:off x="3998" y="2280"/>
              <a:ext cx="0" cy="518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25"/>
            <p:cNvCxnSpPr/>
            <p:nvPr/>
          </p:nvCxnSpPr>
          <p:spPr>
            <a:xfrm>
              <a:off x="3998" y="3120"/>
              <a:ext cx="0" cy="63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25"/>
            <p:cNvCxnSpPr/>
            <p:nvPr/>
          </p:nvCxnSpPr>
          <p:spPr>
            <a:xfrm>
              <a:off x="5016" y="2273"/>
              <a:ext cx="0" cy="518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25"/>
            <p:cNvCxnSpPr/>
            <p:nvPr/>
          </p:nvCxnSpPr>
          <p:spPr>
            <a:xfrm>
              <a:off x="5016" y="3113"/>
              <a:ext cx="0" cy="63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5" name="Google Shape;255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7" y="2846"/>
              <a:ext cx="421" cy="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4" y="3308"/>
              <a:ext cx="221" cy="3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7" name="Google Shape;257;p25"/>
            <p:cNvCxnSpPr/>
            <p:nvPr/>
          </p:nvCxnSpPr>
          <p:spPr>
            <a:xfrm>
              <a:off x="3128" y="3563"/>
              <a:ext cx="870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 rot="10800000">
              <a:off x="3608" y="3563"/>
              <a:ext cx="0" cy="367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9" name="Google Shape;259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2" y="3613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21" y="3533"/>
              <a:ext cx="330" cy="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0" y="2464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78" y="2282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62" y="2846"/>
              <a:ext cx="411" cy="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25"/>
          <p:cNvSpPr/>
          <p:nvPr/>
        </p:nvSpPr>
        <p:spPr>
          <a:xfrm>
            <a:off x="3057204" y="3643561"/>
            <a:ext cx="579883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הטיפוסים הם:</a:t>
            </a:r>
            <a:endParaRPr b="1" i="0" sz="2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מכונית     	   -  משאית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רמזור	 	-  כביש</a:t>
            </a:r>
            <a:endParaRPr/>
          </a:p>
          <a:p>
            <a:pPr indent="0" lvl="1" marL="45720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צומת		  -  תמרור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85800" y="5739897"/>
            <a:ext cx="81702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מה הם הטיפוסים ב minecraft?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5325" y="5097463"/>
            <a:ext cx="2362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179512" y="91491"/>
            <a:ext cx="8458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4800">
                <a:solidFill>
                  <a:srgbClr val="A7CDE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עצמים לדוגמא במערכת תנועה</a:t>
            </a:r>
            <a:endParaRPr b="1" sz="4800">
              <a:solidFill>
                <a:srgbClr val="A7CDE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081338" y="1066800"/>
            <a:ext cx="5867400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93713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המכונית שמספרה 96-111-19</a:t>
            </a:r>
            <a:endParaRPr/>
          </a:p>
          <a:p>
            <a:pPr indent="-387350" lvl="0" marL="493713" marR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הרמזור הצפוני בצומת מספר 7</a:t>
            </a:r>
            <a:endParaRPr/>
          </a:p>
          <a:p>
            <a:pPr indent="-387350" lvl="0" marL="493713" marR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רחוב הירדן בין מספר 77-113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3" name="Google Shape;273;p26"/>
          <p:cNvGrpSpPr/>
          <p:nvPr/>
        </p:nvGrpSpPr>
        <p:grpSpPr>
          <a:xfrm>
            <a:off x="2687638" y="2682875"/>
            <a:ext cx="4565650" cy="2762250"/>
            <a:chOff x="3105" y="2273"/>
            <a:chExt cx="2468" cy="1657"/>
          </a:xfrm>
        </p:grpSpPr>
        <p:pic>
          <p:nvPicPr>
            <p:cNvPr id="274" name="Google Shape;274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96" y="2774"/>
              <a:ext cx="194" cy="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22" y="2774"/>
              <a:ext cx="194" cy="34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6" name="Google Shape;276;p26"/>
            <p:cNvCxnSpPr/>
            <p:nvPr/>
          </p:nvCxnSpPr>
          <p:spPr>
            <a:xfrm>
              <a:off x="3105" y="2985"/>
              <a:ext cx="795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26"/>
            <p:cNvCxnSpPr/>
            <p:nvPr/>
          </p:nvCxnSpPr>
          <p:spPr>
            <a:xfrm>
              <a:off x="4073" y="2985"/>
              <a:ext cx="862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6"/>
            <p:cNvCxnSpPr/>
            <p:nvPr/>
          </p:nvCxnSpPr>
          <p:spPr>
            <a:xfrm>
              <a:off x="5108" y="2985"/>
              <a:ext cx="352" cy="0"/>
            </a:xfrm>
            <a:prstGeom prst="straightConnector1">
              <a:avLst/>
            </a:prstGeom>
            <a:noFill/>
            <a:ln cap="flat" cmpd="tri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6"/>
            <p:cNvCxnSpPr/>
            <p:nvPr/>
          </p:nvCxnSpPr>
          <p:spPr>
            <a:xfrm>
              <a:off x="3998" y="2280"/>
              <a:ext cx="0" cy="518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6"/>
            <p:cNvCxnSpPr/>
            <p:nvPr/>
          </p:nvCxnSpPr>
          <p:spPr>
            <a:xfrm>
              <a:off x="3998" y="3120"/>
              <a:ext cx="0" cy="63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26"/>
            <p:cNvCxnSpPr/>
            <p:nvPr/>
          </p:nvCxnSpPr>
          <p:spPr>
            <a:xfrm>
              <a:off x="5016" y="2273"/>
              <a:ext cx="0" cy="518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26"/>
            <p:cNvCxnSpPr/>
            <p:nvPr/>
          </p:nvCxnSpPr>
          <p:spPr>
            <a:xfrm>
              <a:off x="5016" y="3113"/>
              <a:ext cx="0" cy="63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3" name="Google Shape;28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7" y="2846"/>
              <a:ext cx="421" cy="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94" y="3308"/>
              <a:ext cx="221" cy="3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5" name="Google Shape;285;p26"/>
            <p:cNvCxnSpPr/>
            <p:nvPr/>
          </p:nvCxnSpPr>
          <p:spPr>
            <a:xfrm>
              <a:off x="3128" y="3563"/>
              <a:ext cx="870" cy="0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26"/>
            <p:cNvCxnSpPr/>
            <p:nvPr/>
          </p:nvCxnSpPr>
          <p:spPr>
            <a:xfrm rot="10800000">
              <a:off x="3608" y="3563"/>
              <a:ext cx="0" cy="367"/>
            </a:xfrm>
            <a:prstGeom prst="straightConnector1">
              <a:avLst/>
            </a:prstGeom>
            <a:noFill/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87" name="Google Shape;287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2" y="3613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021" y="3533"/>
              <a:ext cx="330" cy="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0" y="2464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78" y="2282"/>
              <a:ext cx="416" cy="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62" y="2846"/>
              <a:ext cx="411" cy="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2" name="Google Shape;292;p26"/>
          <p:cNvSpPr txBox="1"/>
          <p:nvPr/>
        </p:nvSpPr>
        <p:spPr>
          <a:xfrm>
            <a:off x="0" y="1066800"/>
            <a:ext cx="4759325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93713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המכונית שמספרה 22-111-13</a:t>
            </a:r>
            <a:endParaRPr/>
          </a:p>
          <a:p>
            <a:pPr indent="-387350" lvl="0" marL="493713" marR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הרמזור הדרומי בצומת מספר 3</a:t>
            </a:r>
            <a:endParaRPr/>
          </a:p>
          <a:p>
            <a:pPr indent="-387350" lvl="0" marL="493713" marR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−"/>
            </a:pPr>
            <a:r>
              <a:rPr b="1" i="0" lang="iw-IL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רחוב רבין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6"/>
          <p:cNvSpPr txBox="1"/>
          <p:nvPr>
            <p:ph idx="11" type="ftr"/>
          </p:nvPr>
        </p:nvSpPr>
        <p:spPr>
          <a:xfrm>
            <a:off x="7938" y="6530975"/>
            <a:ext cx="1063625" cy="277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©קרן הרדי</a:t>
            </a:r>
            <a:endParaRPr b="1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685800" y="5739897"/>
            <a:ext cx="81702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תנו דוגמא לעצמים ב minecraft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5325" y="5097463"/>
            <a:ext cx="2362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פיאה">
  <a:themeElements>
    <a:clrScheme name="פיאה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