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89" r:id="rId6"/>
    <p:sldId id="259" r:id="rId7"/>
    <p:sldId id="266" r:id="rId8"/>
    <p:sldId id="268" r:id="rId9"/>
    <p:sldId id="260" r:id="rId10"/>
    <p:sldId id="267" r:id="rId11"/>
    <p:sldId id="269" r:id="rId12"/>
    <p:sldId id="261" r:id="rId13"/>
    <p:sldId id="270" r:id="rId14"/>
    <p:sldId id="291" r:id="rId15"/>
    <p:sldId id="271" r:id="rId16"/>
    <p:sldId id="292" r:id="rId17"/>
    <p:sldId id="272" r:id="rId18"/>
    <p:sldId id="293" r:id="rId19"/>
    <p:sldId id="273" r:id="rId20"/>
    <p:sldId id="294" r:id="rId21"/>
    <p:sldId id="275" r:id="rId22"/>
    <p:sldId id="295" r:id="rId23"/>
    <p:sldId id="274" r:id="rId24"/>
    <p:sldId id="276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9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2018/11/9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2018/11/9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2018/11/9 Friday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4162705" y="815213"/>
            <a:ext cx="5068010" cy="47890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02682" y="1648997"/>
            <a:ext cx="4064000" cy="312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>
                <a:latin typeface="+mj-ea"/>
                <a:ea typeface="+mj-ea"/>
              </a:rPr>
              <a:t>维修</a:t>
            </a:r>
          </a:p>
          <a:p>
            <a:r>
              <a:rPr lang="zh-CN" altLang="en-US" sz="9600">
                <a:latin typeface="+mj-ea"/>
                <a:ea typeface="+mj-ea"/>
              </a:rPr>
              <a:t>    手册</a:t>
            </a: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"/>
          <p:cNvSpPr/>
          <p:nvPr/>
        </p:nvSpPr>
        <p:spPr>
          <a:xfrm>
            <a:off x="3145332" y="3874135"/>
            <a:ext cx="3245943" cy="33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50" ker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346143" y="512635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027343" y="399275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1370" y="2755900"/>
            <a:ext cx="1662430" cy="3408680"/>
            <a:chOff x="8709" y="2777"/>
            <a:chExt cx="2222" cy="4556"/>
          </a:xfrm>
        </p:grpSpPr>
        <p:sp>
          <p:nvSpPr>
            <p:cNvPr id="33" name="矩形 32"/>
            <p:cNvSpPr/>
            <p:nvPr/>
          </p:nvSpPr>
          <p:spPr>
            <a:xfrm>
              <a:off x="8709" y="5111"/>
              <a:ext cx="2223" cy="222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709" y="4333"/>
              <a:ext cx="2223" cy="222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9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9" y="3555"/>
              <a:ext cx="2223" cy="222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709" y="2777"/>
              <a:ext cx="2223" cy="2223"/>
            </a:xfrm>
            <a:prstGeom prst="rect">
              <a:avLst/>
            </a:pr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8" name="表格 37"/>
          <p:cNvGraphicFramePr/>
          <p:nvPr>
            <p:extLst>
              <p:ext uri="{D42A27DB-BD31-4B8C-83A1-F6EECF244321}">
                <p14:modId xmlns:p14="http://schemas.microsoft.com/office/powerpoint/2010/main" val="4118364530"/>
              </p:ext>
            </p:extLst>
          </p:nvPr>
        </p:nvGraphicFramePr>
        <p:xfrm>
          <a:off x="1708150" y="419735"/>
          <a:ext cx="7335520" cy="6008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870"/>
                <a:gridCol w="871855"/>
                <a:gridCol w="2162810"/>
                <a:gridCol w="3816985"/>
              </a:tblGrid>
              <a:tr h="2279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4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列管式冷却器油水混合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冷却器里面的换热管破裂。可能是引力大、腐蚀严重。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冷却器管子头部有漏油。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冷却器端盖处的密封，变形损坏。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把换热管两端用锥形黄铜棒或尼龙棒敲进堵塞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对渗漏点的管子进行胀管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更换密封条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切换阀切换不灵敏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三通阀或六通阀的偏心轮表面有磨痕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三通阀或六通阀里面的连接杆在水平位置时碰到筒体内壁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三通阀或六通阀的旋转杆和阀体太紧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两边压力不平稳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现场打磨偏心轮表面的光滑度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将连接螺栓、杆打磨短一些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对旋转处进行扩孔或打磨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打开平衡阀及排气阀，使两边压力一致后切换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冷却器冷却后的油温不能达到要求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检查冷却器的供水温度和供水压力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计算冷却面积不能达实际需要的要求，内部有空气。回油温度过高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温控阀不能正常切换热油进入冷却器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满足设备供水的水温和水压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更换更大冷却面积的冷却器。排气。控制主机的发热量。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更换温控阀，选择合适的温控范围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冷却器中残存大量杂质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设备打油循环和调试过程中遗留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现场安装过程中杂质进去的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前期油循环过程中油箱和管道内杂质进入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制造过程串管时引起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 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对冷却器进行拆解清洗，用面团沾或压缩空气吹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扫。油循环冲洗过滤</a:t>
                      </a: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4204970"/>
            <a:ext cx="2984500" cy="1990090"/>
          </a:xfrm>
          <a:prstGeom prst="rect">
            <a:avLst/>
          </a:prstGeom>
        </p:spPr>
      </p:pic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2098763234"/>
              </p:ext>
            </p:extLst>
          </p:nvPr>
        </p:nvGraphicFramePr>
        <p:xfrm>
          <a:off x="1457325" y="795020"/>
          <a:ext cx="6589713" cy="5327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75"/>
                <a:gridCol w="782955"/>
                <a:gridCol w="1942783"/>
                <a:gridCol w="3429000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98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热侧回水（回油）温度过高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1.换热面积过小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冷侧堵塞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1.增加换热面积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拆开换热器清洗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 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冷侧回水温度过低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1.冷侧流量过大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2.冷热侧污垢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热侧流量过低或温度过低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1.调整冷侧流量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2.拆开换热器清洗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增加热侧流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量或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提高温度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板式换热器：金属板间介质外泄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1.密封垫安装错位</a:t>
                      </a:r>
                    </a:p>
                    <a:p>
                      <a:pPr marL="0" indent="0" algn="l">
                        <a:buNone/>
                      </a:pPr>
                      <a:r>
                        <a:rPr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2.油压系统超压使密封垫挤出</a:t>
                      </a:r>
                    </a:p>
                    <a:p>
                      <a:pPr marL="0" indent="0" algn="l">
                        <a:buNone/>
                      </a:pPr>
                      <a:r>
                        <a:rPr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3.密封垫老化损坏</a:t>
                      </a:r>
                    </a:p>
                    <a:p>
                      <a:pPr marL="0" indent="0" algn="l">
                        <a:buNone/>
                      </a:pPr>
                      <a:r>
                        <a:rPr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4.夹紧值PP尺寸不对</a:t>
                      </a:r>
                    </a:p>
                    <a:p>
                      <a:pPr marL="0" indent="0" algn="l">
                        <a:buNone/>
                      </a:pPr>
                      <a:r>
                        <a:rPr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5.板片变形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由于磨损或者腐蚀造成板片穿孔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打开换热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器，重新固定密封垫</a:t>
                      </a: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更换密封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垫或重新固定密封垫</a:t>
                      </a: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.更换密封垫</a:t>
                      </a: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调整夹紧尺寸</a:t>
                      </a: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更换损坏的板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片，恢复或者更换变形板片</a:t>
                      </a: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改善冷却水质，更换板片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换热器内漏（两侧压力趋于相同）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由于磨损或者腐蚀造成板片穿孔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改善冷却水质，更换损坏的板片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压力降大于设计值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实际流量大于设定流量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换热器板间堵塞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换热器入口堵塞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1.调整流量或者增加板片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2.打开换热器清理板间污垢、杂质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打开换热器，清理入口杂质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23290"/>
            <a:chOff x="679889" y="2469077"/>
            <a:chExt cx="2465704" cy="92329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23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04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23640" y="2690495"/>
            <a:ext cx="5066665" cy="782955"/>
            <a:chOff x="-29407" y="2853252"/>
            <a:chExt cx="5045710" cy="782955"/>
          </a:xfrm>
        </p:grpSpPr>
        <p:sp>
          <p:nvSpPr>
            <p:cNvPr id="11" name="TextBox 6"/>
            <p:cNvSpPr txBox="1"/>
            <p:nvPr/>
          </p:nvSpPr>
          <p:spPr>
            <a:xfrm>
              <a:off x="-29407" y="2853252"/>
              <a:ext cx="5045710" cy="782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关于过滤器的问题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sp>
        <p:nvSpPr>
          <p:cNvPr id="3" name="MH_Other_3"/>
          <p:cNvSpPr/>
          <p:nvPr/>
        </p:nvSpPr>
        <p:spPr>
          <a:xfrm>
            <a:off x="6567805" y="4293870"/>
            <a:ext cx="2041525" cy="2041525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MH_Other_1"/>
          <p:cNvSpPr/>
          <p:nvPr/>
        </p:nvSpPr>
        <p:spPr>
          <a:xfrm>
            <a:off x="3552825" y="4631690"/>
            <a:ext cx="1367155" cy="136525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MH_Other_2"/>
          <p:cNvSpPr/>
          <p:nvPr/>
        </p:nvSpPr>
        <p:spPr>
          <a:xfrm>
            <a:off x="5060950" y="4631690"/>
            <a:ext cx="1365250" cy="1365250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MH_Other_3"/>
          <p:cNvSpPr/>
          <p:nvPr/>
        </p:nvSpPr>
        <p:spPr>
          <a:xfrm>
            <a:off x="8734425" y="4631690"/>
            <a:ext cx="1365250" cy="1365250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MH_Other_4"/>
          <p:cNvSpPr/>
          <p:nvPr/>
        </p:nvSpPr>
        <p:spPr>
          <a:xfrm>
            <a:off x="10241280" y="4631690"/>
            <a:ext cx="1366520" cy="136525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MH_Other_5"/>
          <p:cNvSpPr/>
          <p:nvPr/>
        </p:nvSpPr>
        <p:spPr>
          <a:xfrm>
            <a:off x="4715510" y="5478145"/>
            <a:ext cx="520700" cy="518795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MH_Other_6"/>
          <p:cNvSpPr/>
          <p:nvPr/>
        </p:nvSpPr>
        <p:spPr>
          <a:xfrm>
            <a:off x="6207760" y="4631690"/>
            <a:ext cx="520700" cy="520700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MH_Other_7"/>
          <p:cNvSpPr/>
          <p:nvPr/>
        </p:nvSpPr>
        <p:spPr>
          <a:xfrm>
            <a:off x="8409305" y="5474970"/>
            <a:ext cx="520700" cy="518795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MH_Other_8"/>
          <p:cNvSpPr/>
          <p:nvPr/>
        </p:nvSpPr>
        <p:spPr>
          <a:xfrm>
            <a:off x="9912985" y="4647565"/>
            <a:ext cx="520700" cy="520700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MH_Other_11"/>
          <p:cNvSpPr/>
          <p:nvPr/>
        </p:nvSpPr>
        <p:spPr bwMode="auto">
          <a:xfrm>
            <a:off x="7281545" y="5008245"/>
            <a:ext cx="612775" cy="612775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60163" y="5139488"/>
            <a:ext cx="319833" cy="335482"/>
            <a:chOff x="3101547" y="1556719"/>
            <a:chExt cx="319833" cy="335482"/>
          </a:xfrm>
        </p:grpSpPr>
        <p:sp>
          <p:nvSpPr>
            <p:cNvPr id="27" name="Freeform 8"/>
            <p:cNvSpPr/>
            <p:nvPr/>
          </p:nvSpPr>
          <p:spPr bwMode="auto">
            <a:xfrm>
              <a:off x="3101547" y="1556719"/>
              <a:ext cx="319833" cy="182763"/>
            </a:xfrm>
            <a:custGeom>
              <a:avLst/>
              <a:gdLst>
                <a:gd name="T0" fmla="*/ 245 w 511"/>
                <a:gd name="T1" fmla="*/ 2 h 292"/>
                <a:gd name="T2" fmla="*/ 10 w 511"/>
                <a:gd name="T3" fmla="*/ 129 h 292"/>
                <a:gd name="T4" fmla="*/ 10 w 511"/>
                <a:gd name="T5" fmla="*/ 129 h 292"/>
                <a:gd name="T6" fmla="*/ 6 w 511"/>
                <a:gd name="T7" fmla="*/ 132 h 292"/>
                <a:gd name="T8" fmla="*/ 2 w 511"/>
                <a:gd name="T9" fmla="*/ 136 h 292"/>
                <a:gd name="T10" fmla="*/ 0 w 511"/>
                <a:gd name="T11" fmla="*/ 141 h 292"/>
                <a:gd name="T12" fmla="*/ 0 w 511"/>
                <a:gd name="T13" fmla="*/ 146 h 292"/>
                <a:gd name="T14" fmla="*/ 0 w 511"/>
                <a:gd name="T15" fmla="*/ 151 h 292"/>
                <a:gd name="T16" fmla="*/ 2 w 511"/>
                <a:gd name="T17" fmla="*/ 155 h 292"/>
                <a:gd name="T18" fmla="*/ 6 w 511"/>
                <a:gd name="T19" fmla="*/ 159 h 292"/>
                <a:gd name="T20" fmla="*/ 10 w 511"/>
                <a:gd name="T21" fmla="*/ 163 h 292"/>
                <a:gd name="T22" fmla="*/ 245 w 511"/>
                <a:gd name="T23" fmla="*/ 289 h 292"/>
                <a:gd name="T24" fmla="*/ 245 w 511"/>
                <a:gd name="T25" fmla="*/ 289 h 292"/>
                <a:gd name="T26" fmla="*/ 250 w 511"/>
                <a:gd name="T27" fmla="*/ 291 h 292"/>
                <a:gd name="T28" fmla="*/ 256 w 511"/>
                <a:gd name="T29" fmla="*/ 292 h 292"/>
                <a:gd name="T30" fmla="*/ 261 w 511"/>
                <a:gd name="T31" fmla="*/ 291 h 292"/>
                <a:gd name="T32" fmla="*/ 267 w 511"/>
                <a:gd name="T33" fmla="*/ 289 h 292"/>
                <a:gd name="T34" fmla="*/ 500 w 511"/>
                <a:gd name="T35" fmla="*/ 163 h 292"/>
                <a:gd name="T36" fmla="*/ 500 w 511"/>
                <a:gd name="T37" fmla="*/ 163 h 292"/>
                <a:gd name="T38" fmla="*/ 505 w 511"/>
                <a:gd name="T39" fmla="*/ 159 h 292"/>
                <a:gd name="T40" fmla="*/ 508 w 511"/>
                <a:gd name="T41" fmla="*/ 155 h 292"/>
                <a:gd name="T42" fmla="*/ 510 w 511"/>
                <a:gd name="T43" fmla="*/ 151 h 292"/>
                <a:gd name="T44" fmla="*/ 511 w 511"/>
                <a:gd name="T45" fmla="*/ 146 h 292"/>
                <a:gd name="T46" fmla="*/ 510 w 511"/>
                <a:gd name="T47" fmla="*/ 141 h 292"/>
                <a:gd name="T48" fmla="*/ 508 w 511"/>
                <a:gd name="T49" fmla="*/ 136 h 292"/>
                <a:gd name="T50" fmla="*/ 505 w 511"/>
                <a:gd name="T51" fmla="*/ 132 h 292"/>
                <a:gd name="T52" fmla="*/ 500 w 511"/>
                <a:gd name="T53" fmla="*/ 129 h 292"/>
                <a:gd name="T54" fmla="*/ 267 w 511"/>
                <a:gd name="T55" fmla="*/ 2 h 292"/>
                <a:gd name="T56" fmla="*/ 267 w 511"/>
                <a:gd name="T57" fmla="*/ 2 h 292"/>
                <a:gd name="T58" fmla="*/ 261 w 511"/>
                <a:gd name="T59" fmla="*/ 0 h 292"/>
                <a:gd name="T60" fmla="*/ 256 w 511"/>
                <a:gd name="T61" fmla="*/ 0 h 292"/>
                <a:gd name="T62" fmla="*/ 250 w 511"/>
                <a:gd name="T63" fmla="*/ 0 h 292"/>
                <a:gd name="T64" fmla="*/ 245 w 511"/>
                <a:gd name="T65" fmla="*/ 2 h 292"/>
                <a:gd name="T66" fmla="*/ 245 w 511"/>
                <a:gd name="T67" fmla="*/ 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1" h="292">
                  <a:moveTo>
                    <a:pt x="245" y="2"/>
                  </a:moveTo>
                  <a:lnTo>
                    <a:pt x="10" y="129"/>
                  </a:lnTo>
                  <a:lnTo>
                    <a:pt x="10" y="129"/>
                  </a:lnTo>
                  <a:lnTo>
                    <a:pt x="6" y="132"/>
                  </a:lnTo>
                  <a:lnTo>
                    <a:pt x="2" y="136"/>
                  </a:lnTo>
                  <a:lnTo>
                    <a:pt x="0" y="141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0" y="163"/>
                  </a:lnTo>
                  <a:lnTo>
                    <a:pt x="245" y="289"/>
                  </a:lnTo>
                  <a:lnTo>
                    <a:pt x="245" y="289"/>
                  </a:lnTo>
                  <a:lnTo>
                    <a:pt x="250" y="291"/>
                  </a:lnTo>
                  <a:lnTo>
                    <a:pt x="256" y="292"/>
                  </a:lnTo>
                  <a:lnTo>
                    <a:pt x="261" y="291"/>
                  </a:lnTo>
                  <a:lnTo>
                    <a:pt x="267" y="289"/>
                  </a:lnTo>
                  <a:lnTo>
                    <a:pt x="500" y="163"/>
                  </a:lnTo>
                  <a:lnTo>
                    <a:pt x="500" y="163"/>
                  </a:lnTo>
                  <a:lnTo>
                    <a:pt x="505" y="159"/>
                  </a:lnTo>
                  <a:lnTo>
                    <a:pt x="508" y="155"/>
                  </a:lnTo>
                  <a:lnTo>
                    <a:pt x="510" y="151"/>
                  </a:lnTo>
                  <a:lnTo>
                    <a:pt x="511" y="146"/>
                  </a:lnTo>
                  <a:lnTo>
                    <a:pt x="510" y="141"/>
                  </a:lnTo>
                  <a:lnTo>
                    <a:pt x="508" y="136"/>
                  </a:lnTo>
                  <a:lnTo>
                    <a:pt x="505" y="132"/>
                  </a:lnTo>
                  <a:lnTo>
                    <a:pt x="500" y="129"/>
                  </a:lnTo>
                  <a:lnTo>
                    <a:pt x="267" y="2"/>
                  </a:lnTo>
                  <a:lnTo>
                    <a:pt x="267" y="2"/>
                  </a:lnTo>
                  <a:lnTo>
                    <a:pt x="261" y="0"/>
                  </a:lnTo>
                  <a:lnTo>
                    <a:pt x="256" y="0"/>
                  </a:lnTo>
                  <a:lnTo>
                    <a:pt x="250" y="0"/>
                  </a:lnTo>
                  <a:lnTo>
                    <a:pt x="245" y="2"/>
                  </a:lnTo>
                  <a:lnTo>
                    <a:pt x="245" y="2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3101547" y="1702553"/>
              <a:ext cx="319833" cy="116417"/>
            </a:xfrm>
            <a:custGeom>
              <a:avLst/>
              <a:gdLst>
                <a:gd name="T0" fmla="*/ 51 w 511"/>
                <a:gd name="T1" fmla="*/ 0 h 186"/>
                <a:gd name="T2" fmla="*/ 10 w 511"/>
                <a:gd name="T3" fmla="*/ 22 h 186"/>
                <a:gd name="T4" fmla="*/ 10 w 511"/>
                <a:gd name="T5" fmla="*/ 22 h 186"/>
                <a:gd name="T6" fmla="*/ 6 w 511"/>
                <a:gd name="T7" fmla="*/ 25 h 186"/>
                <a:gd name="T8" fmla="*/ 2 w 511"/>
                <a:gd name="T9" fmla="*/ 30 h 186"/>
                <a:gd name="T10" fmla="*/ 0 w 511"/>
                <a:gd name="T11" fmla="*/ 34 h 186"/>
                <a:gd name="T12" fmla="*/ 0 w 511"/>
                <a:gd name="T13" fmla="*/ 39 h 186"/>
                <a:gd name="T14" fmla="*/ 0 w 511"/>
                <a:gd name="T15" fmla="*/ 44 h 186"/>
                <a:gd name="T16" fmla="*/ 2 w 511"/>
                <a:gd name="T17" fmla="*/ 49 h 186"/>
                <a:gd name="T18" fmla="*/ 6 w 511"/>
                <a:gd name="T19" fmla="*/ 53 h 186"/>
                <a:gd name="T20" fmla="*/ 10 w 511"/>
                <a:gd name="T21" fmla="*/ 56 h 186"/>
                <a:gd name="T22" fmla="*/ 245 w 511"/>
                <a:gd name="T23" fmla="*/ 183 h 186"/>
                <a:gd name="T24" fmla="*/ 245 w 511"/>
                <a:gd name="T25" fmla="*/ 183 h 186"/>
                <a:gd name="T26" fmla="*/ 250 w 511"/>
                <a:gd name="T27" fmla="*/ 185 h 186"/>
                <a:gd name="T28" fmla="*/ 256 w 511"/>
                <a:gd name="T29" fmla="*/ 186 h 186"/>
                <a:gd name="T30" fmla="*/ 261 w 511"/>
                <a:gd name="T31" fmla="*/ 185 h 186"/>
                <a:gd name="T32" fmla="*/ 267 w 511"/>
                <a:gd name="T33" fmla="*/ 183 h 186"/>
                <a:gd name="T34" fmla="*/ 500 w 511"/>
                <a:gd name="T35" fmla="*/ 56 h 186"/>
                <a:gd name="T36" fmla="*/ 500 w 511"/>
                <a:gd name="T37" fmla="*/ 56 h 186"/>
                <a:gd name="T38" fmla="*/ 505 w 511"/>
                <a:gd name="T39" fmla="*/ 53 h 186"/>
                <a:gd name="T40" fmla="*/ 508 w 511"/>
                <a:gd name="T41" fmla="*/ 49 h 186"/>
                <a:gd name="T42" fmla="*/ 510 w 511"/>
                <a:gd name="T43" fmla="*/ 44 h 186"/>
                <a:gd name="T44" fmla="*/ 511 w 511"/>
                <a:gd name="T45" fmla="*/ 39 h 186"/>
                <a:gd name="T46" fmla="*/ 510 w 511"/>
                <a:gd name="T47" fmla="*/ 34 h 186"/>
                <a:gd name="T48" fmla="*/ 508 w 511"/>
                <a:gd name="T49" fmla="*/ 30 h 186"/>
                <a:gd name="T50" fmla="*/ 505 w 511"/>
                <a:gd name="T51" fmla="*/ 25 h 186"/>
                <a:gd name="T52" fmla="*/ 500 w 511"/>
                <a:gd name="T53" fmla="*/ 22 h 186"/>
                <a:gd name="T54" fmla="*/ 459 w 511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1" h="186">
                  <a:moveTo>
                    <a:pt x="51" y="0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5"/>
                  </a:lnTo>
                  <a:lnTo>
                    <a:pt x="2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6" y="53"/>
                  </a:lnTo>
                  <a:lnTo>
                    <a:pt x="10" y="56"/>
                  </a:lnTo>
                  <a:lnTo>
                    <a:pt x="245" y="183"/>
                  </a:lnTo>
                  <a:lnTo>
                    <a:pt x="245" y="183"/>
                  </a:lnTo>
                  <a:lnTo>
                    <a:pt x="250" y="185"/>
                  </a:lnTo>
                  <a:lnTo>
                    <a:pt x="256" y="186"/>
                  </a:lnTo>
                  <a:lnTo>
                    <a:pt x="261" y="185"/>
                  </a:lnTo>
                  <a:lnTo>
                    <a:pt x="267" y="183"/>
                  </a:lnTo>
                  <a:lnTo>
                    <a:pt x="500" y="56"/>
                  </a:lnTo>
                  <a:lnTo>
                    <a:pt x="500" y="56"/>
                  </a:lnTo>
                  <a:lnTo>
                    <a:pt x="505" y="53"/>
                  </a:lnTo>
                  <a:lnTo>
                    <a:pt x="508" y="49"/>
                  </a:lnTo>
                  <a:lnTo>
                    <a:pt x="510" y="44"/>
                  </a:lnTo>
                  <a:lnTo>
                    <a:pt x="511" y="39"/>
                  </a:lnTo>
                  <a:lnTo>
                    <a:pt x="510" y="34"/>
                  </a:lnTo>
                  <a:lnTo>
                    <a:pt x="508" y="30"/>
                  </a:lnTo>
                  <a:lnTo>
                    <a:pt x="505" y="25"/>
                  </a:lnTo>
                  <a:lnTo>
                    <a:pt x="500" y="22"/>
                  </a:lnTo>
                  <a:lnTo>
                    <a:pt x="459" y="0"/>
                  </a:lnTo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3101547" y="1776409"/>
              <a:ext cx="319833" cy="115792"/>
            </a:xfrm>
            <a:custGeom>
              <a:avLst/>
              <a:gdLst>
                <a:gd name="T0" fmla="*/ 51 w 511"/>
                <a:gd name="T1" fmla="*/ 0 h 185"/>
                <a:gd name="T2" fmla="*/ 10 w 511"/>
                <a:gd name="T3" fmla="*/ 22 h 185"/>
                <a:gd name="T4" fmla="*/ 10 w 511"/>
                <a:gd name="T5" fmla="*/ 22 h 185"/>
                <a:gd name="T6" fmla="*/ 6 w 511"/>
                <a:gd name="T7" fmla="*/ 25 h 185"/>
                <a:gd name="T8" fmla="*/ 2 w 511"/>
                <a:gd name="T9" fmla="*/ 29 h 185"/>
                <a:gd name="T10" fmla="*/ 0 w 511"/>
                <a:gd name="T11" fmla="*/ 34 h 185"/>
                <a:gd name="T12" fmla="*/ 0 w 511"/>
                <a:gd name="T13" fmla="*/ 39 h 185"/>
                <a:gd name="T14" fmla="*/ 0 w 511"/>
                <a:gd name="T15" fmla="*/ 44 h 185"/>
                <a:gd name="T16" fmla="*/ 2 w 511"/>
                <a:gd name="T17" fmla="*/ 48 h 185"/>
                <a:gd name="T18" fmla="*/ 6 w 511"/>
                <a:gd name="T19" fmla="*/ 52 h 185"/>
                <a:gd name="T20" fmla="*/ 10 w 511"/>
                <a:gd name="T21" fmla="*/ 56 h 185"/>
                <a:gd name="T22" fmla="*/ 245 w 511"/>
                <a:gd name="T23" fmla="*/ 182 h 185"/>
                <a:gd name="T24" fmla="*/ 245 w 511"/>
                <a:gd name="T25" fmla="*/ 182 h 185"/>
                <a:gd name="T26" fmla="*/ 250 w 511"/>
                <a:gd name="T27" fmla="*/ 184 h 185"/>
                <a:gd name="T28" fmla="*/ 256 w 511"/>
                <a:gd name="T29" fmla="*/ 185 h 185"/>
                <a:gd name="T30" fmla="*/ 261 w 511"/>
                <a:gd name="T31" fmla="*/ 184 h 185"/>
                <a:gd name="T32" fmla="*/ 267 w 511"/>
                <a:gd name="T33" fmla="*/ 182 h 185"/>
                <a:gd name="T34" fmla="*/ 500 w 511"/>
                <a:gd name="T35" fmla="*/ 56 h 185"/>
                <a:gd name="T36" fmla="*/ 500 w 511"/>
                <a:gd name="T37" fmla="*/ 56 h 185"/>
                <a:gd name="T38" fmla="*/ 505 w 511"/>
                <a:gd name="T39" fmla="*/ 52 h 185"/>
                <a:gd name="T40" fmla="*/ 508 w 511"/>
                <a:gd name="T41" fmla="*/ 48 h 185"/>
                <a:gd name="T42" fmla="*/ 510 w 511"/>
                <a:gd name="T43" fmla="*/ 44 h 185"/>
                <a:gd name="T44" fmla="*/ 511 w 511"/>
                <a:gd name="T45" fmla="*/ 39 h 185"/>
                <a:gd name="T46" fmla="*/ 510 w 511"/>
                <a:gd name="T47" fmla="*/ 34 h 185"/>
                <a:gd name="T48" fmla="*/ 508 w 511"/>
                <a:gd name="T49" fmla="*/ 29 h 185"/>
                <a:gd name="T50" fmla="*/ 505 w 511"/>
                <a:gd name="T51" fmla="*/ 25 h 185"/>
                <a:gd name="T52" fmla="*/ 500 w 511"/>
                <a:gd name="T53" fmla="*/ 22 h 185"/>
                <a:gd name="T54" fmla="*/ 459 w 511"/>
                <a:gd name="T5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1" h="185">
                  <a:moveTo>
                    <a:pt x="51" y="0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5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6" y="52"/>
                  </a:lnTo>
                  <a:lnTo>
                    <a:pt x="10" y="56"/>
                  </a:lnTo>
                  <a:lnTo>
                    <a:pt x="245" y="182"/>
                  </a:lnTo>
                  <a:lnTo>
                    <a:pt x="245" y="182"/>
                  </a:lnTo>
                  <a:lnTo>
                    <a:pt x="250" y="184"/>
                  </a:lnTo>
                  <a:lnTo>
                    <a:pt x="256" y="185"/>
                  </a:lnTo>
                  <a:lnTo>
                    <a:pt x="261" y="184"/>
                  </a:lnTo>
                  <a:lnTo>
                    <a:pt x="267" y="182"/>
                  </a:lnTo>
                  <a:lnTo>
                    <a:pt x="500" y="56"/>
                  </a:lnTo>
                  <a:lnTo>
                    <a:pt x="500" y="56"/>
                  </a:lnTo>
                  <a:lnTo>
                    <a:pt x="505" y="52"/>
                  </a:lnTo>
                  <a:lnTo>
                    <a:pt x="508" y="48"/>
                  </a:lnTo>
                  <a:lnTo>
                    <a:pt x="510" y="44"/>
                  </a:lnTo>
                  <a:lnTo>
                    <a:pt x="511" y="39"/>
                  </a:lnTo>
                  <a:lnTo>
                    <a:pt x="510" y="34"/>
                  </a:lnTo>
                  <a:lnTo>
                    <a:pt x="508" y="29"/>
                  </a:lnTo>
                  <a:lnTo>
                    <a:pt x="505" y="25"/>
                  </a:lnTo>
                  <a:lnTo>
                    <a:pt x="500" y="22"/>
                  </a:lnTo>
                  <a:lnTo>
                    <a:pt x="459" y="0"/>
                  </a:lnTo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Freeform 492"/>
          <p:cNvSpPr>
            <a:spLocks noEditPoints="1"/>
          </p:cNvSpPr>
          <p:nvPr/>
        </p:nvSpPr>
        <p:spPr bwMode="auto">
          <a:xfrm>
            <a:off x="9258105" y="5033521"/>
            <a:ext cx="317890" cy="430962"/>
          </a:xfrm>
          <a:custGeom>
            <a:avLst/>
            <a:gdLst>
              <a:gd name="T0" fmla="*/ 86 w 170"/>
              <a:gd name="T1" fmla="*/ 0 h 230"/>
              <a:gd name="T2" fmla="*/ 85 w 170"/>
              <a:gd name="T3" fmla="*/ 0 h 230"/>
              <a:gd name="T4" fmla="*/ 84 w 170"/>
              <a:gd name="T5" fmla="*/ 0 h 230"/>
              <a:gd name="T6" fmla="*/ 0 w 170"/>
              <a:gd name="T7" fmla="*/ 96 h 230"/>
              <a:gd name="T8" fmla="*/ 50 w 170"/>
              <a:gd name="T9" fmla="*/ 230 h 230"/>
              <a:gd name="T10" fmla="*/ 120 w 170"/>
              <a:gd name="T11" fmla="*/ 230 h 230"/>
              <a:gd name="T12" fmla="*/ 170 w 170"/>
              <a:gd name="T13" fmla="*/ 96 h 230"/>
              <a:gd name="T14" fmla="*/ 86 w 170"/>
              <a:gd name="T15" fmla="*/ 0 h 230"/>
              <a:gd name="T16" fmla="*/ 105 w 170"/>
              <a:gd name="T17" fmla="*/ 210 h 230"/>
              <a:gd name="T18" fmla="*/ 97 w 170"/>
              <a:gd name="T19" fmla="*/ 210 h 230"/>
              <a:gd name="T20" fmla="*/ 97 w 170"/>
              <a:gd name="T21" fmla="*/ 159 h 230"/>
              <a:gd name="T22" fmla="*/ 73 w 170"/>
              <a:gd name="T23" fmla="*/ 159 h 230"/>
              <a:gd name="T24" fmla="*/ 73 w 170"/>
              <a:gd name="T25" fmla="*/ 210 h 230"/>
              <a:gd name="T26" fmla="*/ 65 w 170"/>
              <a:gd name="T27" fmla="*/ 210 h 230"/>
              <a:gd name="T28" fmla="*/ 49 w 170"/>
              <a:gd name="T29" fmla="*/ 176 h 230"/>
              <a:gd name="T30" fmla="*/ 20 w 170"/>
              <a:gd name="T31" fmla="*/ 96 h 230"/>
              <a:gd name="T32" fmla="*/ 49 w 170"/>
              <a:gd name="T33" fmla="*/ 30 h 230"/>
              <a:gd name="T34" fmla="*/ 84 w 170"/>
              <a:gd name="T35" fmla="*/ 20 h 230"/>
              <a:gd name="T36" fmla="*/ 84 w 170"/>
              <a:gd name="T37" fmla="*/ 20 h 230"/>
              <a:gd name="T38" fmla="*/ 85 w 170"/>
              <a:gd name="T39" fmla="*/ 20 h 230"/>
              <a:gd name="T40" fmla="*/ 86 w 170"/>
              <a:gd name="T41" fmla="*/ 20 h 230"/>
              <a:gd name="T42" fmla="*/ 86 w 170"/>
              <a:gd name="T43" fmla="*/ 20 h 230"/>
              <a:gd name="T44" fmla="*/ 121 w 170"/>
              <a:gd name="T45" fmla="*/ 30 h 230"/>
              <a:gd name="T46" fmla="*/ 150 w 170"/>
              <a:gd name="T47" fmla="*/ 96 h 230"/>
              <a:gd name="T48" fmla="*/ 121 w 170"/>
              <a:gd name="T49" fmla="*/ 176 h 230"/>
              <a:gd name="T50" fmla="*/ 105 w 170"/>
              <a:gd name="T51" fmla="*/ 2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0" h="230">
                <a:moveTo>
                  <a:pt x="86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4" y="0"/>
                  <a:pt x="84" y="0"/>
                </a:cubicBezTo>
                <a:cubicBezTo>
                  <a:pt x="74" y="0"/>
                  <a:pt x="0" y="3"/>
                  <a:pt x="0" y="96"/>
                </a:cubicBezTo>
                <a:cubicBezTo>
                  <a:pt x="0" y="136"/>
                  <a:pt x="50" y="210"/>
                  <a:pt x="50" y="230"/>
                </a:cubicBezTo>
                <a:cubicBezTo>
                  <a:pt x="120" y="230"/>
                  <a:pt x="120" y="230"/>
                  <a:pt x="120" y="230"/>
                </a:cubicBezTo>
                <a:cubicBezTo>
                  <a:pt x="120" y="210"/>
                  <a:pt x="170" y="136"/>
                  <a:pt x="170" y="96"/>
                </a:cubicBezTo>
                <a:cubicBezTo>
                  <a:pt x="170" y="3"/>
                  <a:pt x="96" y="0"/>
                  <a:pt x="86" y="0"/>
                </a:cubicBezTo>
                <a:close/>
                <a:moveTo>
                  <a:pt x="105" y="210"/>
                </a:moveTo>
                <a:cubicBezTo>
                  <a:pt x="97" y="210"/>
                  <a:pt x="97" y="210"/>
                  <a:pt x="97" y="210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65" y="210"/>
                  <a:pt x="65" y="210"/>
                  <a:pt x="65" y="210"/>
                </a:cubicBezTo>
                <a:cubicBezTo>
                  <a:pt x="62" y="201"/>
                  <a:pt x="56" y="190"/>
                  <a:pt x="49" y="176"/>
                </a:cubicBezTo>
                <a:cubicBezTo>
                  <a:pt x="37" y="150"/>
                  <a:pt x="20" y="115"/>
                  <a:pt x="20" y="96"/>
                </a:cubicBezTo>
                <a:cubicBezTo>
                  <a:pt x="20" y="64"/>
                  <a:pt x="30" y="42"/>
                  <a:pt x="49" y="30"/>
                </a:cubicBezTo>
                <a:cubicBezTo>
                  <a:pt x="65" y="20"/>
                  <a:pt x="82" y="20"/>
                  <a:pt x="84" y="20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8" y="20"/>
                  <a:pt x="105" y="20"/>
                  <a:pt x="121" y="30"/>
                </a:cubicBezTo>
                <a:cubicBezTo>
                  <a:pt x="140" y="42"/>
                  <a:pt x="150" y="64"/>
                  <a:pt x="150" y="96"/>
                </a:cubicBezTo>
                <a:cubicBezTo>
                  <a:pt x="150" y="115"/>
                  <a:pt x="133" y="150"/>
                  <a:pt x="121" y="176"/>
                </a:cubicBezTo>
                <a:cubicBezTo>
                  <a:pt x="114" y="190"/>
                  <a:pt x="108" y="201"/>
                  <a:pt x="105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Rectangle 493"/>
          <p:cNvSpPr>
            <a:spLocks noChangeArrowheads="1"/>
          </p:cNvSpPr>
          <p:nvPr/>
        </p:nvSpPr>
        <p:spPr bwMode="auto">
          <a:xfrm>
            <a:off x="9351978" y="5483684"/>
            <a:ext cx="132276" cy="3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Rectangle 494"/>
          <p:cNvSpPr>
            <a:spLocks noChangeArrowheads="1"/>
          </p:cNvSpPr>
          <p:nvPr/>
        </p:nvSpPr>
        <p:spPr bwMode="auto">
          <a:xfrm>
            <a:off x="9386114" y="5537021"/>
            <a:ext cx="66139" cy="3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3" name="表格 -1"/>
          <p:cNvGraphicFramePr/>
          <p:nvPr>
            <p:extLst>
              <p:ext uri="{D42A27DB-BD31-4B8C-83A1-F6EECF244321}">
                <p14:modId xmlns:p14="http://schemas.microsoft.com/office/powerpoint/2010/main" val="1904677874"/>
              </p:ext>
            </p:extLst>
          </p:nvPr>
        </p:nvGraphicFramePr>
        <p:xfrm>
          <a:off x="1521460" y="440055"/>
          <a:ext cx="9893300" cy="4161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80"/>
                <a:gridCol w="1928495"/>
                <a:gridCol w="3763645"/>
                <a:gridCol w="3434080"/>
              </a:tblGrid>
              <a:tr h="24892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过滤器压差高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过滤器里面的滤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芯脏堵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了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切换到备用过滤器，对滤芯进行清洗或更换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 2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过滤器切换不过来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切换方法不对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切换阀的阀杆和端盖的孔间隙过小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里面的切换阀组生锈或卡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住</a:t>
                      </a:r>
                      <a:endParaRPr lang="en-US" altLang="zh-CN" sz="14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4.双筒两边压力不平衡</a:t>
                      </a:r>
                    </a:p>
                    <a:p>
                      <a:pPr marL="0" indent="0" algn="l">
                        <a:buNone/>
                      </a:pP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按照过滤器上的操作说明书进行操作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打磨阀杆或对端盖的孔进行扩孔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拆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开阀组进行抛光上油或直接换新的阀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组</a:t>
                      </a:r>
                      <a:endParaRPr lang="en-US" altLang="zh-CN" sz="14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4.打开平衡阀，及排气阀，使两边压力一致</a:t>
                      </a:r>
                      <a:endParaRPr lang="zh-CN" altLang="en-US" sz="14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双筒过滤器两面都进油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平衡阀未关闭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切换阀未关严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阀组两端的密封损坏或脱落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关闭平衡阀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把切换阀关到位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拆下脱落的密封重新安上或更换密封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408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过滤器出油口处检测到杂质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滤芯损坏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滤芯的盖子没盖严、内部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O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形圈损坏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出油口管道未清洗干净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切换到备用过滤器，打开并更换滤芯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将滤芯重新检查，盖好密封不严的滤芯，更换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O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形圈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重新对管道进行清洗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运行过程中过滤器啪啪响声过大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在新油刚开始运行中有时会产生静电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采用防静电滤芯，运行一定时间后静电会自动消失，过滤器接地线，出口法兰用电缆短接，特别是出口止回阀法兰处。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79170"/>
            <a:chOff x="679889" y="2469077"/>
            <a:chExt cx="2465704" cy="97917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791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05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69335" y="2690495"/>
            <a:ext cx="5753100" cy="782955"/>
            <a:chOff x="-29407" y="2853252"/>
            <a:chExt cx="5045710" cy="782955"/>
          </a:xfrm>
        </p:grpSpPr>
        <p:sp>
          <p:nvSpPr>
            <p:cNvPr id="11" name="TextBox 6"/>
            <p:cNvSpPr txBox="1"/>
            <p:nvPr/>
          </p:nvSpPr>
          <p:spPr>
            <a:xfrm>
              <a:off x="-29407" y="2853252"/>
              <a:ext cx="5045710" cy="782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关于油雾风机的问题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5" y="612775"/>
            <a:ext cx="3444875" cy="2012315"/>
          </a:xfrm>
          <a:prstGeom prst="rect">
            <a:avLst/>
          </a:prstGeom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表格 -1"/>
          <p:cNvGraphicFramePr/>
          <p:nvPr/>
        </p:nvGraphicFramePr>
        <p:xfrm>
          <a:off x="4940300" y="1877695"/>
          <a:ext cx="6697663" cy="3647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88"/>
                <a:gridCol w="1301750"/>
                <a:gridCol w="2528887"/>
                <a:gridCol w="2306638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开机容易跳闸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电机的接线错误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油雾风机的空气开关规格选型选过小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风机出风口阀门未开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按照电机名牌接线方法进行接线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选择适合的空气开关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打开油雾风机出口阀门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室外的出风口有较多的油雾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油雾风机的滤芯损坏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滤芯安装不到位、不密封。有短路处。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更换新的滤芯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重新安装滤芯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风机端盖漏油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长时间使用使得机体变热导致端盖密封受损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上密封胶或者更换密封件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油箱负压太大或太小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风机的出风口和回风口蝶阀调节不到位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调节出、回风口蝶阀的开度至合适位置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油雾风机振动大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出风口开的太小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电机和风机安装不牢固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调节蝶阀开度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加固油雾风机固定螺栓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停机时负压表不回零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表内有微量空气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打开压力表上部的密封橡胶塞，使其自然排气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894070" y="857250"/>
            <a:ext cx="4603750" cy="75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关于油雾风机的问题</a:t>
            </a:r>
          </a:p>
          <a:p>
            <a:endParaRPr lang="zh-CN" altLang="en-US"/>
          </a:p>
        </p:txBody>
      </p:sp>
      <p:pic>
        <p:nvPicPr>
          <p:cNvPr id="19" name="图片 18" descr="风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80" y="3206115"/>
            <a:ext cx="2385695" cy="21951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79170"/>
            <a:chOff x="679889" y="2469077"/>
            <a:chExt cx="2465704" cy="97917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791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06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69335" y="2690495"/>
            <a:ext cx="5753100" cy="782955"/>
            <a:chOff x="-29407" y="2853252"/>
            <a:chExt cx="5045710" cy="782955"/>
          </a:xfrm>
        </p:grpSpPr>
        <p:sp>
          <p:nvSpPr>
            <p:cNvPr id="11" name="TextBox 6"/>
            <p:cNvSpPr txBox="1"/>
            <p:nvPr/>
          </p:nvSpPr>
          <p:spPr>
            <a:xfrm>
              <a:off x="-29407" y="2853252"/>
              <a:ext cx="5045710" cy="782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关于电加热器的问题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82725" y="638175"/>
            <a:ext cx="9225915" cy="1067435"/>
            <a:chOff x="2902" y="3920"/>
            <a:chExt cx="11262" cy="1074"/>
          </a:xfrm>
        </p:grpSpPr>
        <p:grpSp>
          <p:nvGrpSpPr>
            <p:cNvPr id="50" name="组合 49"/>
            <p:cNvGrpSpPr/>
            <p:nvPr/>
          </p:nvGrpSpPr>
          <p:grpSpPr>
            <a:xfrm>
              <a:off x="9662" y="3920"/>
              <a:ext cx="1023" cy="1027"/>
              <a:chOff x="5394325" y="2859088"/>
              <a:chExt cx="358775" cy="360362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51" name="AutoShape 37"/>
              <p:cNvSpPr/>
              <p:nvPr/>
            </p:nvSpPr>
            <p:spPr bwMode="auto">
              <a:xfrm>
                <a:off x="5394325" y="2894013"/>
                <a:ext cx="327025" cy="325437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2" name="AutoShape 38"/>
              <p:cNvSpPr/>
              <p:nvPr/>
            </p:nvSpPr>
            <p:spPr bwMode="auto">
              <a:xfrm>
                <a:off x="5551488" y="3040063"/>
                <a:ext cx="55562" cy="555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3" name="AutoShape 39"/>
              <p:cNvSpPr/>
              <p:nvPr/>
            </p:nvSpPr>
            <p:spPr bwMode="auto">
              <a:xfrm>
                <a:off x="5697538" y="2859088"/>
                <a:ext cx="55562" cy="571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4" name="AutoShape 40"/>
              <p:cNvSpPr/>
              <p:nvPr/>
            </p:nvSpPr>
            <p:spPr bwMode="auto">
              <a:xfrm>
                <a:off x="5483225" y="3028950"/>
                <a:ext cx="46038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5" name="AutoShape 41"/>
              <p:cNvSpPr/>
              <p:nvPr/>
            </p:nvSpPr>
            <p:spPr bwMode="auto">
              <a:xfrm>
                <a:off x="5529263" y="3106738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6" name="AutoShape 42"/>
              <p:cNvSpPr/>
              <p:nvPr/>
            </p:nvSpPr>
            <p:spPr bwMode="auto">
              <a:xfrm>
                <a:off x="5708650" y="2938463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7" name="Group 112"/>
            <p:cNvGrpSpPr/>
            <p:nvPr/>
          </p:nvGrpSpPr>
          <p:grpSpPr>
            <a:xfrm>
              <a:off x="6121" y="4034"/>
              <a:ext cx="1026" cy="961"/>
              <a:chOff x="5368132" y="3540125"/>
              <a:chExt cx="465138" cy="435769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58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9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2902" y="3935"/>
              <a:ext cx="704" cy="1026"/>
              <a:chOff x="2528974" y="2863357"/>
              <a:chExt cx="246811" cy="359779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61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63" name="Group 38"/>
            <p:cNvGrpSpPr>
              <a:grpSpLocks noChangeAspect="1"/>
            </p:cNvGrpSpPr>
            <p:nvPr/>
          </p:nvGrpSpPr>
          <p:grpSpPr bwMode="auto">
            <a:xfrm>
              <a:off x="13322" y="3967"/>
              <a:ext cx="843" cy="961"/>
              <a:chOff x="1643" y="2607"/>
              <a:chExt cx="370" cy="422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64" name="Freeform 39"/>
              <p:cNvSpPr>
                <a:spLocks noEditPoints="1"/>
              </p:cNvSpPr>
              <p:nvPr/>
            </p:nvSpPr>
            <p:spPr bwMode="auto">
              <a:xfrm>
                <a:off x="1643" y="2607"/>
                <a:ext cx="370" cy="422"/>
              </a:xfrm>
              <a:custGeom>
                <a:avLst/>
                <a:gdLst>
                  <a:gd name="T0" fmla="*/ 627 w 639"/>
                  <a:gd name="T1" fmla="*/ 707 h 730"/>
                  <a:gd name="T2" fmla="*/ 615 w 639"/>
                  <a:gd name="T3" fmla="*/ 707 h 730"/>
                  <a:gd name="T4" fmla="*/ 615 w 639"/>
                  <a:gd name="T5" fmla="*/ 615 h 730"/>
                  <a:gd name="T6" fmla="*/ 638 w 639"/>
                  <a:gd name="T7" fmla="*/ 593 h 730"/>
                  <a:gd name="T8" fmla="*/ 638 w 639"/>
                  <a:gd name="T9" fmla="*/ 46 h 730"/>
                  <a:gd name="T10" fmla="*/ 593 w 639"/>
                  <a:gd name="T11" fmla="*/ 0 h 730"/>
                  <a:gd name="T12" fmla="*/ 45 w 639"/>
                  <a:gd name="T13" fmla="*/ 0 h 730"/>
                  <a:gd name="T14" fmla="*/ 0 w 639"/>
                  <a:gd name="T15" fmla="*/ 46 h 730"/>
                  <a:gd name="T16" fmla="*/ 0 w 639"/>
                  <a:gd name="T17" fmla="*/ 661 h 730"/>
                  <a:gd name="T18" fmla="*/ 68 w 639"/>
                  <a:gd name="T19" fmla="*/ 730 h 730"/>
                  <a:gd name="T20" fmla="*/ 627 w 639"/>
                  <a:gd name="T21" fmla="*/ 730 h 730"/>
                  <a:gd name="T22" fmla="*/ 639 w 639"/>
                  <a:gd name="T23" fmla="*/ 718 h 730"/>
                  <a:gd name="T24" fmla="*/ 627 w 639"/>
                  <a:gd name="T25" fmla="*/ 707 h 730"/>
                  <a:gd name="T26" fmla="*/ 33 w 639"/>
                  <a:gd name="T27" fmla="*/ 56 h 730"/>
                  <a:gd name="T28" fmla="*/ 33 w 639"/>
                  <a:gd name="T29" fmla="*/ 56 h 730"/>
                  <a:gd name="T30" fmla="*/ 56 w 639"/>
                  <a:gd name="T31" fmla="*/ 33 h 730"/>
                  <a:gd name="T32" fmla="*/ 91 w 639"/>
                  <a:gd name="T33" fmla="*/ 33 h 730"/>
                  <a:gd name="T34" fmla="*/ 91 w 639"/>
                  <a:gd name="T35" fmla="*/ 582 h 730"/>
                  <a:gd name="T36" fmla="*/ 68 w 639"/>
                  <a:gd name="T37" fmla="*/ 582 h 730"/>
                  <a:gd name="T38" fmla="*/ 33 w 639"/>
                  <a:gd name="T39" fmla="*/ 592 h 730"/>
                  <a:gd name="T40" fmla="*/ 33 w 639"/>
                  <a:gd name="T41" fmla="*/ 56 h 730"/>
                  <a:gd name="T42" fmla="*/ 582 w 639"/>
                  <a:gd name="T43" fmla="*/ 697 h 730"/>
                  <a:gd name="T44" fmla="*/ 68 w 639"/>
                  <a:gd name="T45" fmla="*/ 697 h 730"/>
                  <a:gd name="T46" fmla="*/ 31 w 639"/>
                  <a:gd name="T47" fmla="*/ 656 h 730"/>
                  <a:gd name="T48" fmla="*/ 68 w 639"/>
                  <a:gd name="T49" fmla="*/ 616 h 730"/>
                  <a:gd name="T50" fmla="*/ 582 w 639"/>
                  <a:gd name="T51" fmla="*/ 616 h 730"/>
                  <a:gd name="T52" fmla="*/ 582 w 639"/>
                  <a:gd name="T53" fmla="*/ 697 h 730"/>
                  <a:gd name="T54" fmla="*/ 605 w 639"/>
                  <a:gd name="T55" fmla="*/ 582 h 730"/>
                  <a:gd name="T56" fmla="*/ 125 w 639"/>
                  <a:gd name="T57" fmla="*/ 582 h 730"/>
                  <a:gd name="T58" fmla="*/ 125 w 639"/>
                  <a:gd name="T59" fmla="*/ 33 h 730"/>
                  <a:gd name="T60" fmla="*/ 582 w 639"/>
                  <a:gd name="T61" fmla="*/ 33 h 730"/>
                  <a:gd name="T62" fmla="*/ 605 w 639"/>
                  <a:gd name="T63" fmla="*/ 56 h 730"/>
                  <a:gd name="T64" fmla="*/ 605 w 639"/>
                  <a:gd name="T65" fmla="*/ 582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39" h="730">
                    <a:moveTo>
                      <a:pt x="627" y="707"/>
                    </a:moveTo>
                    <a:cubicBezTo>
                      <a:pt x="615" y="707"/>
                      <a:pt x="615" y="707"/>
                      <a:pt x="615" y="707"/>
                    </a:cubicBezTo>
                    <a:cubicBezTo>
                      <a:pt x="615" y="615"/>
                      <a:pt x="615" y="615"/>
                      <a:pt x="615" y="615"/>
                    </a:cubicBezTo>
                    <a:cubicBezTo>
                      <a:pt x="628" y="616"/>
                      <a:pt x="638" y="605"/>
                      <a:pt x="638" y="593"/>
                    </a:cubicBezTo>
                    <a:cubicBezTo>
                      <a:pt x="638" y="46"/>
                      <a:pt x="638" y="46"/>
                      <a:pt x="638" y="46"/>
                    </a:cubicBezTo>
                    <a:cubicBezTo>
                      <a:pt x="638" y="21"/>
                      <a:pt x="618" y="0"/>
                      <a:pt x="59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99"/>
                      <a:pt x="31" y="730"/>
                      <a:pt x="68" y="730"/>
                    </a:cubicBezTo>
                    <a:cubicBezTo>
                      <a:pt x="627" y="730"/>
                      <a:pt x="627" y="730"/>
                      <a:pt x="627" y="730"/>
                    </a:cubicBezTo>
                    <a:cubicBezTo>
                      <a:pt x="633" y="730"/>
                      <a:pt x="639" y="725"/>
                      <a:pt x="639" y="718"/>
                    </a:cubicBezTo>
                    <a:cubicBezTo>
                      <a:pt x="639" y="712"/>
                      <a:pt x="633" y="707"/>
                      <a:pt x="627" y="707"/>
                    </a:cubicBezTo>
                    <a:close/>
                    <a:moveTo>
                      <a:pt x="33" y="56"/>
                    </a:move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4"/>
                      <a:pt x="44" y="33"/>
                      <a:pt x="56" y="33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1" y="582"/>
                      <a:pt x="91" y="582"/>
                      <a:pt x="91" y="582"/>
                    </a:cubicBezTo>
                    <a:cubicBezTo>
                      <a:pt x="68" y="582"/>
                      <a:pt x="68" y="582"/>
                      <a:pt x="68" y="582"/>
                    </a:cubicBezTo>
                    <a:cubicBezTo>
                      <a:pt x="51" y="582"/>
                      <a:pt x="47" y="582"/>
                      <a:pt x="33" y="592"/>
                    </a:cubicBezTo>
                    <a:lnTo>
                      <a:pt x="33" y="56"/>
                    </a:lnTo>
                    <a:close/>
                    <a:moveTo>
                      <a:pt x="582" y="697"/>
                    </a:moveTo>
                    <a:cubicBezTo>
                      <a:pt x="68" y="697"/>
                      <a:pt x="68" y="697"/>
                      <a:pt x="68" y="697"/>
                    </a:cubicBezTo>
                    <a:cubicBezTo>
                      <a:pt x="43" y="697"/>
                      <a:pt x="31" y="681"/>
                      <a:pt x="31" y="656"/>
                    </a:cubicBezTo>
                    <a:cubicBezTo>
                      <a:pt x="31" y="631"/>
                      <a:pt x="43" y="616"/>
                      <a:pt x="68" y="616"/>
                    </a:cubicBezTo>
                    <a:cubicBezTo>
                      <a:pt x="582" y="616"/>
                      <a:pt x="582" y="616"/>
                      <a:pt x="582" y="616"/>
                    </a:cubicBezTo>
                    <a:lnTo>
                      <a:pt x="582" y="697"/>
                    </a:lnTo>
                    <a:close/>
                    <a:moveTo>
                      <a:pt x="605" y="582"/>
                    </a:moveTo>
                    <a:cubicBezTo>
                      <a:pt x="125" y="582"/>
                      <a:pt x="125" y="582"/>
                      <a:pt x="125" y="582"/>
                    </a:cubicBezTo>
                    <a:cubicBezTo>
                      <a:pt x="125" y="33"/>
                      <a:pt x="125" y="33"/>
                      <a:pt x="125" y="33"/>
                    </a:cubicBezTo>
                    <a:cubicBezTo>
                      <a:pt x="582" y="33"/>
                      <a:pt x="582" y="33"/>
                      <a:pt x="582" y="33"/>
                    </a:cubicBezTo>
                    <a:cubicBezTo>
                      <a:pt x="595" y="33"/>
                      <a:pt x="605" y="44"/>
                      <a:pt x="605" y="56"/>
                    </a:cubicBezTo>
                    <a:lnTo>
                      <a:pt x="605" y="5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0"/>
              <p:cNvSpPr/>
              <p:nvPr/>
            </p:nvSpPr>
            <p:spPr bwMode="auto">
              <a:xfrm>
                <a:off x="1758" y="2775"/>
                <a:ext cx="139" cy="15"/>
              </a:xfrm>
              <a:custGeom>
                <a:avLst/>
                <a:gdLst>
                  <a:gd name="T0" fmla="*/ 228 w 240"/>
                  <a:gd name="T1" fmla="*/ 0 h 25"/>
                  <a:gd name="T2" fmla="*/ 12 w 240"/>
                  <a:gd name="T3" fmla="*/ 0 h 25"/>
                  <a:gd name="T4" fmla="*/ 0 w 240"/>
                  <a:gd name="T5" fmla="*/ 12 h 25"/>
                  <a:gd name="T6" fmla="*/ 12 w 240"/>
                  <a:gd name="T7" fmla="*/ 25 h 25"/>
                  <a:gd name="T8" fmla="*/ 228 w 240"/>
                  <a:gd name="T9" fmla="*/ 25 h 25"/>
                  <a:gd name="T10" fmla="*/ 240 w 240"/>
                  <a:gd name="T11" fmla="*/ 12 h 25"/>
                  <a:gd name="T12" fmla="*/ 228 w 24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5">
                    <a:moveTo>
                      <a:pt x="22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34" y="25"/>
                      <a:pt x="240" y="20"/>
                      <a:pt x="240" y="12"/>
                    </a:cubicBezTo>
                    <a:cubicBezTo>
                      <a:pt x="240" y="5"/>
                      <a:pt x="234" y="0"/>
                      <a:pt x="2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1"/>
              <p:cNvSpPr/>
              <p:nvPr/>
            </p:nvSpPr>
            <p:spPr bwMode="auto">
              <a:xfrm>
                <a:off x="1758" y="2735"/>
                <a:ext cx="185" cy="15"/>
              </a:xfrm>
              <a:custGeom>
                <a:avLst/>
                <a:gdLst>
                  <a:gd name="T0" fmla="*/ 308 w 320"/>
                  <a:gd name="T1" fmla="*/ 0 h 26"/>
                  <a:gd name="T2" fmla="*/ 12 w 320"/>
                  <a:gd name="T3" fmla="*/ 0 h 26"/>
                  <a:gd name="T4" fmla="*/ 0 w 320"/>
                  <a:gd name="T5" fmla="*/ 13 h 26"/>
                  <a:gd name="T6" fmla="*/ 12 w 320"/>
                  <a:gd name="T7" fmla="*/ 26 h 26"/>
                  <a:gd name="T8" fmla="*/ 308 w 320"/>
                  <a:gd name="T9" fmla="*/ 26 h 26"/>
                  <a:gd name="T10" fmla="*/ 320 w 320"/>
                  <a:gd name="T11" fmla="*/ 13 h 26"/>
                  <a:gd name="T12" fmla="*/ 308 w 32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26">
                    <a:moveTo>
                      <a:pt x="30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6"/>
                      <a:pt x="12" y="26"/>
                    </a:cubicBezTo>
                    <a:cubicBezTo>
                      <a:pt x="308" y="26"/>
                      <a:pt x="308" y="26"/>
                      <a:pt x="308" y="26"/>
                    </a:cubicBezTo>
                    <a:cubicBezTo>
                      <a:pt x="314" y="26"/>
                      <a:pt x="320" y="20"/>
                      <a:pt x="320" y="13"/>
                    </a:cubicBezTo>
                    <a:cubicBezTo>
                      <a:pt x="320" y="6"/>
                      <a:pt x="314" y="0"/>
                      <a:pt x="3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2"/>
              <p:cNvSpPr/>
              <p:nvPr/>
            </p:nvSpPr>
            <p:spPr bwMode="auto">
              <a:xfrm>
                <a:off x="1758" y="2696"/>
                <a:ext cx="93" cy="14"/>
              </a:xfrm>
              <a:custGeom>
                <a:avLst/>
                <a:gdLst>
                  <a:gd name="T0" fmla="*/ 12 w 160"/>
                  <a:gd name="T1" fmla="*/ 25 h 25"/>
                  <a:gd name="T2" fmla="*/ 148 w 160"/>
                  <a:gd name="T3" fmla="*/ 25 h 25"/>
                  <a:gd name="T4" fmla="*/ 160 w 160"/>
                  <a:gd name="T5" fmla="*/ 13 h 25"/>
                  <a:gd name="T6" fmla="*/ 148 w 160"/>
                  <a:gd name="T7" fmla="*/ 0 h 25"/>
                  <a:gd name="T8" fmla="*/ 12 w 160"/>
                  <a:gd name="T9" fmla="*/ 0 h 25"/>
                  <a:gd name="T10" fmla="*/ 0 w 160"/>
                  <a:gd name="T11" fmla="*/ 13 h 25"/>
                  <a:gd name="T12" fmla="*/ 12 w 160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5">
                    <a:moveTo>
                      <a:pt x="12" y="25"/>
                    </a:moveTo>
                    <a:cubicBezTo>
                      <a:pt x="148" y="25"/>
                      <a:pt x="148" y="25"/>
                      <a:pt x="148" y="25"/>
                    </a:cubicBezTo>
                    <a:cubicBezTo>
                      <a:pt x="155" y="25"/>
                      <a:pt x="160" y="19"/>
                      <a:pt x="160" y="13"/>
                    </a:cubicBezTo>
                    <a:cubicBezTo>
                      <a:pt x="160" y="6"/>
                      <a:pt x="155" y="0"/>
                      <a:pt x="14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" name="表格 -1"/>
          <p:cNvGraphicFramePr/>
          <p:nvPr>
            <p:extLst>
              <p:ext uri="{D42A27DB-BD31-4B8C-83A1-F6EECF244321}">
                <p14:modId xmlns:p14="http://schemas.microsoft.com/office/powerpoint/2010/main" val="4178471108"/>
              </p:ext>
            </p:extLst>
          </p:nvPr>
        </p:nvGraphicFramePr>
        <p:xfrm>
          <a:off x="1266825" y="1763395"/>
          <a:ext cx="9672320" cy="465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65"/>
                <a:gridCol w="1802765"/>
                <a:gridCol w="3689985"/>
                <a:gridCol w="3354705"/>
              </a:tblGrid>
              <a:tr h="2413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加热器开启时跳闸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空开选型过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小</a:t>
                      </a:r>
                      <a:endParaRPr lang="en-US" altLang="zh-CN" sz="14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加热器接线不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对</a:t>
                      </a:r>
                      <a:endParaRPr lang="en-US" altLang="zh-CN" sz="14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有漏电或短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路</a:t>
                      </a:r>
                      <a:endParaRPr lang="en-US" altLang="zh-CN" sz="14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绝缘电阻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低</a:t>
                      </a:r>
                      <a:endParaRPr lang="en-US" altLang="zh-CN" sz="14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放置时间长，内部有汗汽水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选择适合的空开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按出厂图纸重新接线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用仪表测量找出漏电处和短路的地方。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4.5.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把加热器放置烘箱烘干，也可自身通电烘干，但通电时需注意安全。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9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 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油箱油温上升慢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部分加热器的加热丝坏了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油站工作坏境温度低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长期使用加热器表面烧结积碳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加热功率不足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更换加热器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油箱加保温层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更换加热器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设计重新核对数据，必要时更换大功率加热器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加热器不能自动启停加热器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加热器上的温控开关温度设置不正确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加热器上的温控开关坏了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加热器上温控开关的探头安装位置不对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实际启停温度偏高或者偏低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按照产品说明书或技术参数重新设定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更换加热器温控开关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把温控开关的探头放在正确的位置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重新设置合适的温控值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加热器漏油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法兰处的垫片损坏护套损坏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停机时更换垫片更换护套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定期检查电加热管表面，如有结炭时，必须除尽后使用，同时每隔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年检查一次筒体，腐蚀度如何，是否更换容器及电热管。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元器件应贮藏在通风干燥处。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随时观察三相电流是否平衡。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若电加热器需要在室外安装时应置挡雨雪设施。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每次启动前应对电热管绝缘电阻测量一下，低于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2MΩ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时应抽出电热管放在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300℃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烘箱中烘干后使用。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79170"/>
            <a:chOff x="679889" y="2469077"/>
            <a:chExt cx="2465704" cy="97917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791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07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56305" y="2118995"/>
            <a:ext cx="5753100" cy="1514475"/>
            <a:chOff x="-128539" y="2281752"/>
            <a:chExt cx="5045710" cy="1514475"/>
          </a:xfrm>
        </p:grpSpPr>
        <p:sp>
          <p:nvSpPr>
            <p:cNvPr id="11" name="TextBox 6"/>
            <p:cNvSpPr txBox="1"/>
            <p:nvPr/>
          </p:nvSpPr>
          <p:spPr>
            <a:xfrm>
              <a:off x="-128539" y="2281752"/>
              <a:ext cx="5045710" cy="15144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关于减压阀、</a:t>
              </a:r>
            </a:p>
            <a:p>
              <a:pPr algn="dist"/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溢流阀的问题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graphicFrame>
        <p:nvGraphicFramePr>
          <p:cNvPr id="2" name="表格 -1"/>
          <p:cNvGraphicFramePr/>
          <p:nvPr/>
        </p:nvGraphicFramePr>
        <p:xfrm>
          <a:off x="1244283" y="702310"/>
          <a:ext cx="6581775" cy="5359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1171575"/>
                <a:gridCol w="2533650"/>
                <a:gridCol w="2266950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阀后压力不稳定随着阀前压力变动而变动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1.阀芯被异物卡住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2.阀杆、推杆卡住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进液管道堵塞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1.重新拆装排除异物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2.重新调整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疏通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阀后压力降不下来，始终在需求值上方变动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1.设定弹簧钢度太大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2.阀口径过大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3.阀前压力过高、减压比过大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更换弹簧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更换较小口径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重新拆装排除异物重新调整疏通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阀前压：阀后压超过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10:1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应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级降压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阀后压力升不上去，始终在需求值下方变动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1.设定弹簧钢度太小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2.阀口径过小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减压比过小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更换弹簧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更换较大口径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阀前压：阀后压低于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1.25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应提高阀前压 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阀后压力或阀前压力波动过于频繁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1.阀口径过大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执行机构膜室容量太小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1.选择恰当的阀口径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在进液管道内增设阻尼器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阀的上端盖漏油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端盖里面的膜片没有压好或损坏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拆开上端盖，重新压好膜片或者更换膜片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双泵切换压力波动大，低到停主机值 </a:t>
                      </a: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压力波动超过压力调节阀可控制响应时间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适当延长压力低停主机时间。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增加蓄能器作压力补偿。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压力反应速度太慢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引压管的取压口离阀门太远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阀门的执行机构反应不灵敏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阀杆阻力太大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尽量将引压管的取压口选在离阀门近的位置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更换阀门的执行机构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更换阀杆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" name="图片 33" descr="减压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85" y="787400"/>
            <a:ext cx="3175000" cy="2188210"/>
          </a:xfrm>
          <a:prstGeom prst="rect">
            <a:avLst/>
          </a:prstGeom>
        </p:spPr>
      </p:pic>
      <p:pic>
        <p:nvPicPr>
          <p:cNvPr id="35" name="图片 34" descr="溢流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35" y="3607435"/>
            <a:ext cx="3060700" cy="22332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172139" y="2346522"/>
            <a:ext cx="3819525" cy="1077401"/>
            <a:chOff x="176334" y="2279847"/>
            <a:chExt cx="3819525" cy="1077401"/>
          </a:xfrm>
        </p:grpSpPr>
        <p:sp>
          <p:nvSpPr>
            <p:cNvPr id="13" name="TextBox 6"/>
            <p:cNvSpPr txBox="1"/>
            <p:nvPr/>
          </p:nvSpPr>
          <p:spPr>
            <a:xfrm>
              <a:off x="176334" y="2279847"/>
              <a:ext cx="3819525" cy="3917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 smtClean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01 </a:t>
              </a:r>
              <a:r>
                <a:rPr lang="zh-CN" altLang="en-US" sz="2400" b="1" dirty="0" smtClean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泵的常见故障及排除方法</a:t>
              </a:r>
            </a:p>
          </p:txBody>
        </p:sp>
        <p:sp>
          <p:nvSpPr>
            <p:cNvPr id="14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03764" y="2346522"/>
            <a:ext cx="2600326" cy="745931"/>
            <a:chOff x="5431554" y="2611317"/>
            <a:chExt cx="2600326" cy="745931"/>
          </a:xfrm>
        </p:grpSpPr>
        <p:sp>
          <p:nvSpPr>
            <p:cNvPr id="21" name="TextBox 35"/>
            <p:cNvSpPr txBox="1"/>
            <p:nvPr/>
          </p:nvSpPr>
          <p:spPr>
            <a:xfrm>
              <a:off x="5431555" y="2611317"/>
              <a:ext cx="2600325" cy="3917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zh-CN" sz="2400" b="1" dirty="0" smtClean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02 </a:t>
              </a:r>
              <a:r>
                <a:rPr lang="zh-CN" altLang="en-US" sz="24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关于电机的问题</a:t>
              </a:r>
            </a:p>
          </p:txBody>
        </p:sp>
        <p:sp>
          <p:nvSpPr>
            <p:cNvPr id="22" name="TextBox 37"/>
            <p:cNvSpPr txBox="1"/>
            <p:nvPr/>
          </p:nvSpPr>
          <p:spPr>
            <a:xfrm flipH="1">
              <a:off x="5431554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72138" y="3094780"/>
            <a:ext cx="2905126" cy="668461"/>
            <a:chOff x="983418" y="5263940"/>
            <a:chExt cx="2905126" cy="668461"/>
          </a:xfrm>
        </p:grpSpPr>
        <p:sp>
          <p:nvSpPr>
            <p:cNvPr id="24" name="TextBox 38"/>
            <p:cNvSpPr txBox="1"/>
            <p:nvPr/>
          </p:nvSpPr>
          <p:spPr>
            <a:xfrm>
              <a:off x="983419" y="5263940"/>
              <a:ext cx="2905125" cy="3917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zh-CN" sz="2400" b="1" dirty="0" smtClean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03 </a:t>
              </a:r>
              <a:r>
                <a:rPr lang="zh-CN" altLang="en-US" sz="24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关于冷却器的问题</a:t>
              </a:r>
            </a:p>
          </p:txBody>
        </p:sp>
        <p:sp>
          <p:nvSpPr>
            <p:cNvPr id="25" name="TextBox 40"/>
            <p:cNvSpPr txBox="1"/>
            <p:nvPr/>
          </p:nvSpPr>
          <p:spPr>
            <a:xfrm flipH="1">
              <a:off x="983418" y="5663161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03999" y="3092240"/>
            <a:ext cx="2905126" cy="668461"/>
            <a:chOff x="5457824" y="5263940"/>
            <a:chExt cx="2905126" cy="668461"/>
          </a:xfrm>
        </p:grpSpPr>
        <p:sp>
          <p:nvSpPr>
            <p:cNvPr id="27" name="TextBox 44"/>
            <p:cNvSpPr txBox="1"/>
            <p:nvPr/>
          </p:nvSpPr>
          <p:spPr>
            <a:xfrm>
              <a:off x="5457825" y="5263940"/>
              <a:ext cx="2905125" cy="3917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zh-CN" sz="2400" b="1" dirty="0" smtClean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04 </a:t>
              </a:r>
              <a:r>
                <a:rPr lang="zh-CN" altLang="en-US" sz="24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关于过滤器的问题</a:t>
              </a:r>
            </a:p>
          </p:txBody>
        </p:sp>
        <p:sp>
          <p:nvSpPr>
            <p:cNvPr id="28" name="TextBox 46"/>
            <p:cNvSpPr txBox="1"/>
            <p:nvPr/>
          </p:nvSpPr>
          <p:spPr>
            <a:xfrm flipH="1">
              <a:off x="5457824" y="5663161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9" name="TextBox 5"/>
          <p:cNvSpPr txBox="1"/>
          <p:nvPr/>
        </p:nvSpPr>
        <p:spPr>
          <a:xfrm>
            <a:off x="5077231" y="1142132"/>
            <a:ext cx="2328545" cy="61531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/CONTENS</a:t>
            </a: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250420" y="1757497"/>
            <a:ext cx="457199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38355" y="1056732"/>
            <a:ext cx="457199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52320" y="3763010"/>
            <a:ext cx="34016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 关于油雾风机的问题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15100" y="3677285"/>
            <a:ext cx="35356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 关于电加热器的问题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2320" y="4410710"/>
            <a:ext cx="434657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 关于减压阀、溢流阀的问题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04000" y="4410710"/>
            <a:ext cx="300672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 关于保温层问题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52320" y="5036820"/>
            <a:ext cx="68268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09 关于仪表盘、温控阀、油箱、液位计等的问题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79170"/>
            <a:chOff x="679889" y="2469077"/>
            <a:chExt cx="2465704" cy="97917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791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08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56305" y="2637155"/>
            <a:ext cx="5753100" cy="1075496"/>
            <a:chOff x="-128539" y="2281752"/>
            <a:chExt cx="5045710" cy="1075496"/>
          </a:xfrm>
        </p:grpSpPr>
        <p:sp>
          <p:nvSpPr>
            <p:cNvPr id="11" name="TextBox 6"/>
            <p:cNvSpPr txBox="1"/>
            <p:nvPr/>
          </p:nvSpPr>
          <p:spPr>
            <a:xfrm>
              <a:off x="-128539" y="2281752"/>
              <a:ext cx="5045710" cy="782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关于保温层问题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sp>
        <p:nvSpPr>
          <p:cNvPr id="2" name="îṩliḋê"/>
          <p:cNvSpPr/>
          <p:nvPr/>
        </p:nvSpPr>
        <p:spPr bwMode="auto">
          <a:xfrm>
            <a:off x="883910" y="792077"/>
            <a:ext cx="1380489" cy="13804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" name="iṥļíďè"/>
          <p:cNvSpPr/>
          <p:nvPr/>
        </p:nvSpPr>
        <p:spPr bwMode="auto">
          <a:xfrm>
            <a:off x="2417960" y="1694359"/>
            <a:ext cx="3362183" cy="362245"/>
          </a:xfrm>
          <a:custGeom>
            <a:avLst/>
            <a:gdLst>
              <a:gd name="T0" fmla="*/ 2147483646 w 1982"/>
              <a:gd name="T1" fmla="*/ 2147483646 h 214"/>
              <a:gd name="T2" fmla="*/ 2147483646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grpSp>
        <p:nvGrpSpPr>
          <p:cNvPr id="20" name="Group 85"/>
          <p:cNvGrpSpPr/>
          <p:nvPr/>
        </p:nvGrpSpPr>
        <p:grpSpPr>
          <a:xfrm>
            <a:off x="5931755" y="2866228"/>
            <a:ext cx="569283" cy="569283"/>
            <a:chOff x="1200150" y="3768725"/>
            <a:chExt cx="446088" cy="446088"/>
          </a:xfrm>
          <a:solidFill>
            <a:schemeClr val="bg1"/>
          </a:solidFill>
        </p:grpSpPr>
        <p:sp>
          <p:nvSpPr>
            <p:cNvPr id="21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2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3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aphicFrame>
        <p:nvGraphicFramePr>
          <p:cNvPr id="18" name="表格 -1"/>
          <p:cNvGraphicFramePr/>
          <p:nvPr/>
        </p:nvGraphicFramePr>
        <p:xfrm>
          <a:off x="2841625" y="2275840"/>
          <a:ext cx="8249920" cy="3118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464310"/>
                <a:gridCol w="3166110"/>
                <a:gridCol w="2857500"/>
              </a:tblGrid>
              <a:tr h="39687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5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保温层出现有凹凸缺陷处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可能为运输或安装过程中撞击造成的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检查成套油系统保温层里面的伴热带进行测试，并将检测结果告知用户和主机厂家进行确认，记录检测数据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伴热带无法开启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空气开关选型过小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伴热带终端接头松动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伴热带损坏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更换适合的空气开关型号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把伴热带终端接头拧紧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更换伴热带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伴热带加热满足不了现场需求温度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部分伴热带损坏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伴热带功率不够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找出损害的伴热带进行维修或更换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加大伴热带功率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2841625" y="1040130"/>
            <a:ext cx="244411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保温层问题</a:t>
            </a: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79170"/>
            <a:chOff x="679889" y="2469077"/>
            <a:chExt cx="2465704" cy="97917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791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09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69335" y="1958340"/>
            <a:ext cx="5753100" cy="2245995"/>
            <a:chOff x="-29407" y="1602937"/>
            <a:chExt cx="5045710" cy="2245995"/>
          </a:xfrm>
        </p:grpSpPr>
        <p:sp>
          <p:nvSpPr>
            <p:cNvPr id="11" name="TextBox 6"/>
            <p:cNvSpPr txBox="1"/>
            <p:nvPr/>
          </p:nvSpPr>
          <p:spPr>
            <a:xfrm>
              <a:off x="-29407" y="1602937"/>
              <a:ext cx="5045710" cy="2245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关于仪表盘、温控阀、油箱、液位计等的问题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2049017794"/>
              </p:ext>
            </p:extLst>
          </p:nvPr>
        </p:nvGraphicFramePr>
        <p:xfrm>
          <a:off x="1283335" y="1082675"/>
          <a:ext cx="6113463" cy="469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1458913"/>
                <a:gridCol w="2100262"/>
                <a:gridCol w="1982788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分析原因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处理对策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仪表显示损坏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运输过程中造成的损坏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现场安装过程中的损坏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仪表自身质量问题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维修或更换新的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维修或更换新的，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返厂维修或更换新的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仪表显示不准，耐振压力表停用时不归零位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设置不对仪表自身质量问题耐振仪表内部油内有气泡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按照说明书重新设置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返厂维修或更换新的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、打开上面橡胶皮塞排气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油箱太脏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油箱未清洗或油箱露天放置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使用前清洗油箱并用面团粘，结束后将油箱密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封好防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止再次污染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现场缺少或多于部分原件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现场弄丢。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发货时缺件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用户自己解决。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联系供货厂家补发。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液位计显示与实际不符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量程设置错误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未用屏蔽线或未接地线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仪表损坏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按照说明书重新设置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改用屏蔽线和接地牢固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分清责任，联系厂商协商更换仪表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油质乳化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冷却器损坏导致水进入油管道中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油箱密封不严有雨水进入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维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修完冷却器后将油箱管道重新清洗后加新的润滑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油或使用油水分离法</a:t>
                      </a:r>
                      <a:endParaRPr lang="en-US" altLang="zh-CN" sz="14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换密封或加固油箱上的封孔板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" name="图片 24" descr="温控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45" y="1763395"/>
            <a:ext cx="3907790" cy="175133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</a:p>
        </p:txBody>
      </p:sp>
      <p:graphicFrame>
        <p:nvGraphicFramePr>
          <p:cNvPr id="2" name="表格 -1"/>
          <p:cNvGraphicFramePr/>
          <p:nvPr/>
        </p:nvGraphicFramePr>
        <p:xfrm>
          <a:off x="880745" y="821055"/>
          <a:ext cx="10431145" cy="5607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/>
                <a:gridCol w="2489835"/>
                <a:gridCol w="3582035"/>
                <a:gridCol w="3383915"/>
              </a:tblGrid>
              <a:tr h="26860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防雨罩漏水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：有机玻璃脱离。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：接缝处密封胶老化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：重新安装有机玻璃。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：接缝处重涂密封胶。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油站管接头、法兰处渗漏 </a:t>
                      </a: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管接头及螺栓松动、密封垫损坏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拧紧管接头、螺栓，更换密封垫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8620"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温控阀失效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系统温度过低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热负载不足以维持温度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恒温原件选项错误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恒温阀门型号选大或者冷却系统能力过强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恒温阀门方向装反，因此流体被直接送到冷却器导致低温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5.o-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型圈磨损或者裂痕导致流体泄露道冷却器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通过阀门的压降过大。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杂质颗粒导致恒温元件滑阀无法正常复位关闭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8.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双金属温度若在油中进行校准，可能现实低温  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43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系统温度过热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冷却系统能力不足。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恒温阀型号选小，流体经过阀门压降过大，产生气蚀。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恒温阀方向装反，当流体温度升高时反而使得去冷却器流体变少。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由于阀座、滑阀或者密封磨损或产生凹痕，旁通无法完全关死。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5.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恒温元件已经过温使用，无法完成全行程动作，从而无法全流量冷却。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6.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杂质颗粒导致恒温元件滑阀无法正常动作。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7.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外来物卡在滑阀和阀座中间。 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/>
          <p:nvPr/>
        </p:nvGraphicFramePr>
        <p:xfrm>
          <a:off x="880745" y="593090"/>
          <a:ext cx="10430510" cy="213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725"/>
                <a:gridCol w="2489835"/>
                <a:gridCol w="3582670"/>
                <a:gridCol w="3383280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分析原因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处理对策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4162705" y="815213"/>
            <a:ext cx="5068010" cy="47890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2692" y="1451512"/>
            <a:ext cx="326644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/>
              <a:t>再</a:t>
            </a:r>
          </a:p>
          <a:p>
            <a:r>
              <a:rPr lang="zh-CN" altLang="en-US" sz="11500"/>
              <a:t>    会</a:t>
            </a: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"/>
          <p:cNvSpPr/>
          <p:nvPr/>
        </p:nvSpPr>
        <p:spPr>
          <a:xfrm>
            <a:off x="3145332" y="3874135"/>
            <a:ext cx="3245943" cy="33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50" ker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75278" y="456374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34558" y="349745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23290"/>
            <a:chOff x="679889" y="2469077"/>
            <a:chExt cx="2465704" cy="92329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23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01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57905" y="2543810"/>
            <a:ext cx="5549900" cy="1514475"/>
            <a:chOff x="78864" y="2684977"/>
            <a:chExt cx="5770039" cy="1514475"/>
          </a:xfrm>
        </p:grpSpPr>
        <p:sp>
          <p:nvSpPr>
            <p:cNvPr id="11" name="TextBox 6"/>
            <p:cNvSpPr txBox="1"/>
            <p:nvPr/>
          </p:nvSpPr>
          <p:spPr>
            <a:xfrm>
              <a:off x="78864" y="2684977"/>
              <a:ext cx="5770039" cy="15144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en-US" sz="4800" b="1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泵的常见故障          及排除方法</a:t>
              </a:r>
              <a:endPara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2175" y="687070"/>
            <a:ext cx="2066925" cy="2066925"/>
            <a:chOff x="6805727" y="1221606"/>
            <a:chExt cx="4414788" cy="441478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0" r="21600"/>
            <a:stretch>
              <a:fillRect/>
            </a:stretch>
          </p:blipFill>
          <p:spPr>
            <a:xfrm>
              <a:off x="6805727" y="1221606"/>
              <a:ext cx="4414788" cy="4414788"/>
            </a:xfrm>
            <a:prstGeom prst="ellipse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7933121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3" name="表格 22"/>
          <p:cNvGraphicFramePr/>
          <p:nvPr>
            <p:extLst>
              <p:ext uri="{D42A27DB-BD31-4B8C-83A1-F6EECF244321}">
                <p14:modId xmlns:p14="http://schemas.microsoft.com/office/powerpoint/2010/main" val="686649863"/>
              </p:ext>
            </p:extLst>
          </p:nvPr>
        </p:nvGraphicFramePr>
        <p:xfrm>
          <a:off x="3687445" y="790575"/>
          <a:ext cx="7442835" cy="5779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345"/>
                <a:gridCol w="1115695"/>
                <a:gridCol w="2730500"/>
                <a:gridCol w="3122295"/>
              </a:tblGrid>
              <a:tr h="15189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振动噪音大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吸入管路或泵吸入端漏气、堵塞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吸上高度超过泵的自吸能力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轴承损坏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泵与电机同轴偏差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安装高度过大，泵内产生气蚀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管路应力大导致油泵变形或联轴器偏差</a:t>
                      </a: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底座太薄及底座处没有按要求灌浆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8.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泵本体安全阀内部震</a:t>
                      </a: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荡</a:t>
                      </a: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消除漏气、堵塞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降低吸上高度减少管路阻力 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更换轴承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校正联轴器同心度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降低安装高度 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拆除泵进出口管道，消除应力再安装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加固泵底座及按要求重新灌浆</a:t>
                      </a:r>
                    </a:p>
                    <a:p>
                      <a:pPr marL="0" indent="0" algn="l" fontAlgn="auto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8.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调整泵体安全阀设定值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9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压力波动大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吸入管路或者泵吸入端漏气、堵塞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吸上高度超过泵的自吸能力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安全阀没有调节好或者工作压力过大，使泵体安全阀时开时关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消除漏</a:t>
                      </a: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气、堵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降低吸上高度减少管路阻力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调整安全阀设定压力点或者降低工作压力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9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泵流量下降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机械磨损大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吸入管路或泵吸入端漏气、堵塞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吸上高度超过泵的自吸能力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安全阀泄露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更换易损件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消除漏气、堵塞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降低吸上高度减少管路阻力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配研磨阀密封，更换安全阀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92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泵不上油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进口阀未打开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吸入管路或泵吸入端漏气堵塞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吸上高度超过泵的自吸能力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螺杆衬套磨损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电机转向不对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润滑油粘度过大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泵内无润滑油润滑密封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打开</a:t>
                      </a: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阀门</a:t>
                      </a:r>
                      <a:endParaRPr lang="zh-CN" altLang="en-US" sz="12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消除漏</a:t>
                      </a: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气、堵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降低吸上高度减少管路阻力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更换磨损件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调整电机转向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将油加热，提高油温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给泵内加注润滑油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31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泵口压力过低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1.泵的本体安全阀设定过低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2.油站管道上的安全阀压力过低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3.润滑油供油或回油阀门开度过大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4.泵本体设计选型流量偏小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5.实际外部用油量偏大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6.油循环过程中压力偏低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高位油箱快速上油阀在打开状态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1.重新设定安全阀起跳压力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2.校验安全阀设定压力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3.将调节阀门关小，必要时加节流孔板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4.更换油泵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5.调节各进油节流阀或更换油泵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6.调整相关阀门开度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关闭高位油箱上油阀门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/>
        </p:nvGraphicFramePr>
        <p:xfrm>
          <a:off x="3688715" y="562610"/>
          <a:ext cx="7441565" cy="213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410"/>
                <a:gridCol w="1098550"/>
                <a:gridCol w="2731135"/>
                <a:gridCol w="3125470"/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图片 25" descr="泵_看图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" y="3341370"/>
            <a:ext cx="2316480" cy="23088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2175" y="687070"/>
            <a:ext cx="2066925" cy="2066925"/>
            <a:chOff x="6805727" y="1221606"/>
            <a:chExt cx="4414788" cy="441478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0" r="21600"/>
            <a:stretch>
              <a:fillRect/>
            </a:stretch>
          </p:blipFill>
          <p:spPr>
            <a:xfrm>
              <a:off x="6805727" y="1221606"/>
              <a:ext cx="4414788" cy="4414788"/>
            </a:xfrm>
            <a:prstGeom prst="ellipse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7933121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3" name="表格 22"/>
          <p:cNvGraphicFramePr/>
          <p:nvPr>
            <p:extLst>
              <p:ext uri="{D42A27DB-BD31-4B8C-83A1-F6EECF244321}">
                <p14:modId xmlns:p14="http://schemas.microsoft.com/office/powerpoint/2010/main" val="152680731"/>
              </p:ext>
            </p:extLst>
          </p:nvPr>
        </p:nvGraphicFramePr>
        <p:xfrm>
          <a:off x="3687445" y="366393"/>
          <a:ext cx="7442835" cy="5873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345"/>
                <a:gridCol w="1115695"/>
                <a:gridCol w="2726204"/>
                <a:gridCol w="3126591"/>
              </a:tblGrid>
              <a:tr h="145097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功率增大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1.输送介质粘度大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2.泵内严重磨损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3.泵与电机联轴器不同心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出口管路堵塞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1.升温降低油粘度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2.检修更换有关磨损件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3.校正联轴器同心度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消除堵塞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泵发热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1.输送介质粘度大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2.泵内严重磨损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3.泵与电机不同心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4.出口管路堵塞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冷却器失效，油温过高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1.升温降低粘度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2.检修更换相关磨损件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3.校正同心度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4.消除堵塞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适当降低油温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76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轴封发热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轴封回油孔堵塞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 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清洗回油孔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3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漏油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1.轴封回油孔堵塞</a:t>
                      </a:r>
                    </a:p>
                    <a:p>
                      <a:pPr marL="0" indent="0">
                        <a:buNone/>
                      </a:pP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2.密封压盖未压平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骨架油封唇口损坏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1.清洗回油孔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2.调整密封压盖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更换骨架密封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894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10</a:t>
                      </a:r>
                    </a:p>
                    <a:p>
                      <a:pPr marL="0" indent="0" algn="ctr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卡泵</a:t>
                      </a: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1.油泵吸入杂质导致螺杆咬死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吸空引起泵内干磨抱轴</a:t>
                      </a: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2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返厂或更换油</a:t>
                      </a: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泵</a:t>
                      </a: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200" b="1" u="none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2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97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2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开泵正常，运行若干分钟后出现振动及噪音增大</a:t>
                      </a:r>
                    </a:p>
                    <a:p>
                      <a:pPr marL="0" indent="0" algn="ctr">
                        <a:buNone/>
                      </a:pPr>
                      <a:endParaRPr lang="zh-CN" altLang="en-US" sz="12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1.油箱油位低、经回油后油中有大量气泡</a:t>
                      </a:r>
                    </a:p>
                    <a:p>
                      <a:pPr marL="0" indent="0">
                        <a:buNone/>
                      </a:pPr>
                      <a:endParaRPr lang="zh-CN" altLang="en-US" sz="12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.1.增加油液、消除油中气泡</a:t>
                      </a:r>
                    </a:p>
                    <a:p>
                      <a:pPr marL="0" indent="0">
                        <a:buNone/>
                      </a:pPr>
                      <a:endParaRPr lang="zh-CN" altLang="en-US" sz="1200" b="1" u="none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/>
        </p:nvGraphicFramePr>
        <p:xfrm>
          <a:off x="3688715" y="562610"/>
          <a:ext cx="7441565" cy="213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410"/>
                <a:gridCol w="1098550"/>
                <a:gridCol w="2731135"/>
                <a:gridCol w="3125470"/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23290"/>
            <a:chOff x="679889" y="2469077"/>
            <a:chExt cx="2465704" cy="92329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23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02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56050" y="2690495"/>
            <a:ext cx="4754245" cy="782955"/>
            <a:chOff x="-29407" y="2853252"/>
            <a:chExt cx="5579269" cy="782955"/>
          </a:xfrm>
        </p:grpSpPr>
        <p:sp>
          <p:nvSpPr>
            <p:cNvPr id="11" name="TextBox 6"/>
            <p:cNvSpPr txBox="1"/>
            <p:nvPr/>
          </p:nvSpPr>
          <p:spPr>
            <a:xfrm>
              <a:off x="-29407" y="2853252"/>
              <a:ext cx="5579269" cy="782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关于电机的问题</a:t>
              </a:r>
              <a:endPara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01465" y="1763395"/>
            <a:ext cx="3784600" cy="3030220"/>
            <a:chOff x="7033" y="2920"/>
            <a:chExt cx="4836" cy="3937"/>
          </a:xfrm>
        </p:grpSpPr>
        <p:sp>
          <p:nvSpPr>
            <p:cNvPr id="36" name="椭圆 35"/>
            <p:cNvSpPr/>
            <p:nvPr/>
          </p:nvSpPr>
          <p:spPr>
            <a:xfrm>
              <a:off x="7607" y="2920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9380" y="2920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607" y="4713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80" y="4719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53"/>
            <p:cNvSpPr/>
            <p:nvPr/>
          </p:nvSpPr>
          <p:spPr>
            <a:xfrm>
              <a:off x="10843" y="3360"/>
              <a:ext cx="1027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任意多边形 54"/>
            <p:cNvSpPr/>
            <p:nvPr/>
          </p:nvSpPr>
          <p:spPr>
            <a:xfrm flipV="1">
              <a:off x="10843" y="6363"/>
              <a:ext cx="1027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任意多边形 63"/>
            <p:cNvSpPr/>
            <p:nvPr/>
          </p:nvSpPr>
          <p:spPr>
            <a:xfrm flipH="1">
              <a:off x="7033" y="3360"/>
              <a:ext cx="1130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任意多边形 64"/>
            <p:cNvSpPr/>
            <p:nvPr/>
          </p:nvSpPr>
          <p:spPr>
            <a:xfrm flipH="1" flipV="1">
              <a:off x="7033" y="6363"/>
              <a:ext cx="1130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112"/>
            <p:cNvSpPr/>
            <p:nvPr/>
          </p:nvSpPr>
          <p:spPr bwMode="auto">
            <a:xfrm>
              <a:off x="8357" y="5470"/>
              <a:ext cx="639" cy="63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0230" y="5469"/>
              <a:ext cx="438" cy="638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5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30" y="3671"/>
              <a:ext cx="637" cy="637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61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8332" y="3640"/>
              <a:ext cx="637" cy="63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6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240790" y="1899920"/>
            <a:ext cx="286067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n-ea"/>
              </a:rPr>
              <a:t>1.</a:t>
            </a:r>
            <a:r>
              <a:rPr lang="zh-CN" altLang="en-US" sz="2000" b="1">
                <a:latin typeface="+mn-ea"/>
              </a:rPr>
              <a:t>电动机振动、噪声大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011160" y="1899920"/>
            <a:ext cx="258381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n-ea"/>
              </a:rPr>
              <a:t>2.</a:t>
            </a:r>
            <a:r>
              <a:rPr lang="zh-CN" altLang="en-US" sz="2000" b="1">
                <a:latin typeface="+mn-ea"/>
              </a:rPr>
              <a:t>电动机发热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18895" y="4297045"/>
            <a:ext cx="209804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n-ea"/>
              </a:rPr>
              <a:t>3.</a:t>
            </a:r>
            <a:r>
              <a:rPr lang="zh-CN" altLang="en-US" sz="2000" b="1">
                <a:latin typeface="+mn-ea"/>
              </a:rPr>
              <a:t>电动机电流大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41335" y="4297045"/>
            <a:ext cx="204660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n-ea"/>
              </a:rPr>
              <a:t>4.</a:t>
            </a:r>
            <a:r>
              <a:rPr lang="zh-CN" altLang="en-US" sz="2000" b="1">
                <a:latin typeface="+mn-ea"/>
              </a:rPr>
              <a:t>电动机电流大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284345" y="808990"/>
            <a:ext cx="36239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故障现象</a:t>
            </a: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19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497820" y="30480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5019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0405" y="3429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5" y="1670050"/>
            <a:ext cx="2529840" cy="378968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75970" y="1673225"/>
            <a:ext cx="1052195" cy="37890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3909998903"/>
              </p:ext>
            </p:extLst>
          </p:nvPr>
        </p:nvGraphicFramePr>
        <p:xfrm>
          <a:off x="4872355" y="1072515"/>
          <a:ext cx="6589713" cy="4954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75"/>
                <a:gridCol w="782638"/>
                <a:gridCol w="1943100"/>
                <a:gridCol w="3429000"/>
              </a:tblGrid>
              <a:tr h="2279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可能产生的原因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排除办法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 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电动机振动、噪声大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安装不紧固或基础不好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转轴弯曲，轴颈振动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联轴器不平衡或者配合不良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机组轴中心线未对准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底板与电动机（机组）共振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电机长时间未使用、轴承损坏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重新拧紧螺栓，检查垫片，加强安装基础刚度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校直转轴，校正轴伸档，轴承档，铁心档的同轴度或轴颈不圆度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联轴器重校动平衡，校正联轴器的配合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机组重新对中心线，对准机组轴线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5.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调整底板强度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6.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拆卸电机检查轴承并加润滑油脂。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 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 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电动机发热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定子绕组连接错误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电动机过负载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电源电压太高或太低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电动机单相运行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按正确规定重新接线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核对额定电流，使额定电流不超过铭牌上的数值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.电压</a:t>
                      </a:r>
                      <a:r>
                        <a:rPr lang="zh-CN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误差！</a:t>
                      </a: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±5%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400" b="1" u="none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查出电源进线或定子接线的断开处接好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Alstom" charset="0"/>
                        </a:rPr>
                        <a:t> </a:t>
                      </a: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 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电动机电流大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电动机负载过大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电动机缺相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电动机没接地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降低油站工作压力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测量电动机各相电阻，是否均衡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接地线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电动机电流大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电机内部进水、锈蚀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电机线圈烧坏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查看电动机防水等级确定责任方，增加防雨装置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u="none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</a:rPr>
                        <a:t>协调厂家前往现场判断电机烧坏原因，确定责任方。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46355" y="4313555"/>
            <a:ext cx="2571750" cy="2571750"/>
          </a:xfrm>
          <a:prstGeom prst="rtTriangl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 flipV="1">
            <a:off x="9610090" y="-27940"/>
            <a:ext cx="2571750" cy="2571750"/>
          </a:xfrm>
          <a:prstGeom prst="rtTriangle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49885" y="3092450"/>
            <a:ext cx="2402205" cy="230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06058" y="2022308"/>
            <a:ext cx="1172632" cy="1172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2993" y="671830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273" y="-394463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50993" y="5598795"/>
            <a:ext cx="1172632" cy="11726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0273" y="4532502"/>
            <a:ext cx="1491432" cy="1491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6200" r="35943" b="4803"/>
          <a:stretch>
            <a:fillRect/>
          </a:stretch>
        </p:blipFill>
        <p:spPr>
          <a:xfrm>
            <a:off x="3661410" y="564515"/>
            <a:ext cx="5342890" cy="5034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69139" y="3776542"/>
            <a:ext cx="2465704" cy="923290"/>
            <a:chOff x="679889" y="2469077"/>
            <a:chExt cx="2465704" cy="923290"/>
          </a:xfrm>
        </p:grpSpPr>
        <p:sp>
          <p:nvSpPr>
            <p:cNvPr id="4" name="TextBox 6"/>
            <p:cNvSpPr txBox="1"/>
            <p:nvPr/>
          </p:nvSpPr>
          <p:spPr>
            <a:xfrm>
              <a:off x="679889" y="2469077"/>
              <a:ext cx="1166495" cy="923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03 </a:t>
              </a:r>
              <a:endParaRPr lang="en-US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1410" y="2689860"/>
            <a:ext cx="5325745" cy="782955"/>
            <a:chOff x="-29407" y="2853252"/>
            <a:chExt cx="5045710" cy="782955"/>
          </a:xfrm>
        </p:grpSpPr>
        <p:sp>
          <p:nvSpPr>
            <p:cNvPr id="11" name="TextBox 6"/>
            <p:cNvSpPr txBox="1"/>
            <p:nvPr/>
          </p:nvSpPr>
          <p:spPr>
            <a:xfrm>
              <a:off x="-29407" y="2853252"/>
              <a:ext cx="5045710" cy="782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关于冷却器的问题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5565</Words>
  <Application>Microsoft Office PowerPoint</Application>
  <PresentationFormat>自定义</PresentationFormat>
  <Paragraphs>567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created xsi:type="dcterms:W3CDTF">2018-03-01T02:03:00Z</dcterms:created>
  <dcterms:modified xsi:type="dcterms:W3CDTF">2018-11-09T01:35:22Z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