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  <p:sldMasterId id="2147483683" r:id="rId4"/>
  </p:sldMasterIdLst>
  <p:notesMasterIdLst>
    <p:notesMasterId r:id="rId7"/>
  </p:notesMasterIdLst>
  <p:sldIdLst>
    <p:sldId id="370" r:id="rId5"/>
    <p:sldId id="3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8FF"/>
    <a:srgbClr val="D9D9D9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38" autoAdjust="0"/>
    <p:restoredTop sz="97829" autoAdjust="0"/>
  </p:normalViewPr>
  <p:slideViewPr>
    <p:cSldViewPr>
      <p:cViewPr>
        <p:scale>
          <a:sx n="100" d="100"/>
          <a:sy n="100" d="100"/>
        </p:scale>
        <p:origin x="-209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4B744-4E5B-433D-AB0C-DCFB7F63EDF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5240-142D-46A5-9347-CAC2FF1C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c" descr="XILINX CONFIDENTI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IE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c" descr="XILINX CONFIDENTI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IE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5714998" y="5257800"/>
            <a:ext cx="3279553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715000" y="2133600"/>
            <a:ext cx="3279553" cy="2971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714999" y="762000"/>
            <a:ext cx="3279553" cy="125221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648"/>
            <a:ext cx="4648200" cy="5867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800" dirty="0" smtClean="0"/>
              <a:t>1kb BAR </a:t>
            </a:r>
            <a:r>
              <a:rPr lang="en-IE" sz="800" dirty="0"/>
              <a:t>register</a:t>
            </a:r>
          </a:p>
          <a:p>
            <a:r>
              <a:rPr lang="en-IE" sz="800" dirty="0"/>
              <a:t>Statistics1-4</a:t>
            </a:r>
          </a:p>
          <a:p>
            <a:pPr lvl="1"/>
            <a:r>
              <a:rPr lang="en-IE" sz="800" b="1" dirty="0"/>
              <a:t>Address:0x000000, 0x000004, 0x000008, 0x00000C</a:t>
            </a:r>
          </a:p>
          <a:p>
            <a:pPr lvl="1"/>
            <a:r>
              <a:rPr lang="en-IE" sz="800" b="1" dirty="0"/>
              <a:t>Read only</a:t>
            </a:r>
          </a:p>
          <a:p>
            <a:pPr lvl="1"/>
            <a:r>
              <a:rPr lang="en-IE" sz="800" b="1" dirty="0"/>
              <a:t>32b</a:t>
            </a:r>
          </a:p>
          <a:p>
            <a:pPr lvl="1"/>
            <a:r>
              <a:rPr lang="en-IE" sz="800" b="1" dirty="0"/>
              <a:t>Statistics1: ingress pipeline duty cycle: #bus cycles used in </a:t>
            </a:r>
          </a:p>
          <a:p>
            <a:pPr lvl="2"/>
            <a:r>
              <a:rPr lang="en-IE" sz="800" b="1" dirty="0"/>
              <a:t>Divide by xxx, multiply by 100 to get pipeline utilization</a:t>
            </a:r>
          </a:p>
          <a:p>
            <a:pPr lvl="1"/>
            <a:r>
              <a:rPr lang="en-IE" sz="800" b="1" dirty="0"/>
              <a:t>Statistics2: egress </a:t>
            </a:r>
            <a:r>
              <a:rPr lang="en-IE" sz="800" b="1" dirty="0"/>
              <a:t>pipeline duty cycle: #bus cycles used in </a:t>
            </a:r>
          </a:p>
          <a:p>
            <a:pPr lvl="2"/>
            <a:r>
              <a:rPr lang="en-IE" sz="800" b="1" dirty="0"/>
              <a:t>Divide by xxx, multiply by 100 to get pipeline </a:t>
            </a:r>
            <a:r>
              <a:rPr lang="en-IE" sz="800" b="1" dirty="0"/>
              <a:t>utilization</a:t>
            </a:r>
          </a:p>
          <a:p>
            <a:r>
              <a:rPr lang="en-IE" sz="800" dirty="0"/>
              <a:t>Free1-4</a:t>
            </a:r>
          </a:p>
          <a:p>
            <a:pPr lvl="1"/>
            <a:r>
              <a:rPr lang="en-IE" sz="800" b="1" dirty="0"/>
              <a:t>Address: 0x000030, 0x000034, 0x000038, 0x00003C</a:t>
            </a:r>
          </a:p>
          <a:p>
            <a:pPr lvl="1"/>
            <a:r>
              <a:rPr lang="en-IE" sz="800" b="1" dirty="0"/>
              <a:t>Read and write</a:t>
            </a:r>
          </a:p>
          <a:p>
            <a:pPr lvl="1"/>
            <a:r>
              <a:rPr lang="en-IE" sz="800" b="1" dirty="0"/>
              <a:t>32b – MSB (but31 is full flag, bits 30:0 are data</a:t>
            </a:r>
          </a:p>
          <a:p>
            <a:pPr lvl="1"/>
            <a:r>
              <a:rPr lang="en-IE" sz="800" b="1" dirty="0"/>
              <a:t>Free1: free value store address for 64Byte value in BRAM</a:t>
            </a:r>
          </a:p>
          <a:p>
            <a:pPr lvl="1"/>
            <a:r>
              <a:rPr lang="en-IE" sz="800" b="1" dirty="0"/>
              <a:t>Free2: free value store address for 4kByte value in SSD</a:t>
            </a:r>
          </a:p>
          <a:p>
            <a:pPr lvl="1"/>
            <a:r>
              <a:rPr lang="en-IE" sz="800" b="1" dirty="0"/>
              <a:t>Free3: TBD</a:t>
            </a:r>
          </a:p>
          <a:p>
            <a:pPr lvl="1"/>
            <a:r>
              <a:rPr lang="en-IE" sz="800" b="1" dirty="0"/>
              <a:t>Free4: TBD</a:t>
            </a:r>
          </a:p>
          <a:p>
            <a:r>
              <a:rPr lang="en-IE" sz="800" dirty="0" smtClean="0"/>
              <a:t>Free1-4M,</a:t>
            </a:r>
          </a:p>
          <a:p>
            <a:pPr lvl="1"/>
            <a:r>
              <a:rPr lang="en-IE" sz="800" dirty="0" smtClean="0"/>
              <a:t>Address: 0x40, 0x44, 0x48, 0x4C</a:t>
            </a:r>
          </a:p>
          <a:p>
            <a:pPr lvl="1"/>
            <a:r>
              <a:rPr lang="en-IE" sz="800" dirty="0" smtClean="0"/>
              <a:t>Same as free1-4 but for “medium sized” memory chunks</a:t>
            </a:r>
          </a:p>
          <a:p>
            <a:r>
              <a:rPr lang="en-IE" sz="800" dirty="0" smtClean="0"/>
              <a:t>Free1-4L</a:t>
            </a:r>
          </a:p>
          <a:p>
            <a:pPr lvl="1"/>
            <a:r>
              <a:rPr lang="en-IE" sz="800" dirty="0" smtClean="0"/>
              <a:t>Address 0x50, 0x54, 0x58, 0x5c</a:t>
            </a:r>
          </a:p>
          <a:p>
            <a:pPr lvl="1"/>
            <a:r>
              <a:rPr lang="en-IE" sz="800" dirty="0" smtClean="0"/>
              <a:t>Same as free1-4 but for “large sized” memory chunks</a:t>
            </a:r>
          </a:p>
          <a:p>
            <a:r>
              <a:rPr lang="en-IE" sz="800" dirty="0" smtClean="0"/>
              <a:t>Del1</a:t>
            </a:r>
          </a:p>
          <a:p>
            <a:pPr lvl="1"/>
            <a:r>
              <a:rPr lang="en-IE" sz="800" b="1" dirty="0" smtClean="0"/>
              <a:t>Address</a:t>
            </a:r>
            <a:r>
              <a:rPr lang="en-IE" sz="800" b="1" dirty="0"/>
              <a:t>: 0x000020</a:t>
            </a:r>
          </a:p>
          <a:p>
            <a:pPr lvl="1"/>
            <a:r>
              <a:rPr lang="en-IE" sz="800" b="1" dirty="0"/>
              <a:t>Read only</a:t>
            </a:r>
          </a:p>
          <a:p>
            <a:pPr lvl="1"/>
            <a:r>
              <a:rPr lang="en-IE" sz="800" b="1" dirty="0"/>
              <a:t>32b – MSB (bit31) is </a:t>
            </a:r>
            <a:r>
              <a:rPr lang="en-IE" sz="800" b="1" dirty="0"/>
              <a:t>empty flag</a:t>
            </a:r>
            <a:r>
              <a:rPr lang="en-IE" sz="800" b="1" dirty="0"/>
              <a:t>, </a:t>
            </a:r>
            <a:r>
              <a:rPr lang="en-IE" sz="800" b="1" dirty="0"/>
              <a:t>bits 30:0 are </a:t>
            </a:r>
            <a:r>
              <a:rPr lang="en-IE" sz="800" b="1" dirty="0"/>
              <a:t>data</a:t>
            </a:r>
          </a:p>
          <a:p>
            <a:pPr lvl="1"/>
            <a:r>
              <a:rPr lang="en-IE" sz="800" b="1" dirty="0"/>
              <a:t>Del1: freed-up address in value store (to be added to free list again)</a:t>
            </a:r>
          </a:p>
          <a:p>
            <a:r>
              <a:rPr lang="en-IE" sz="800" dirty="0"/>
              <a:t>Rev</a:t>
            </a:r>
          </a:p>
          <a:p>
            <a:pPr lvl="1"/>
            <a:r>
              <a:rPr lang="en-IE" sz="800" b="1" dirty="0"/>
              <a:t>Address 0x0000f0</a:t>
            </a:r>
          </a:p>
          <a:p>
            <a:pPr lvl="1"/>
            <a:r>
              <a:rPr lang="en-IE" sz="800" b="1" dirty="0"/>
              <a:t>Read only</a:t>
            </a:r>
          </a:p>
          <a:p>
            <a:pPr lvl="1"/>
            <a:r>
              <a:rPr lang="en-IE" sz="800" b="1" dirty="0"/>
              <a:t>32b</a:t>
            </a:r>
          </a:p>
          <a:p>
            <a:pPr lvl="1"/>
            <a:r>
              <a:rPr lang="en-IE" sz="800" b="1" dirty="0"/>
              <a:t>Firmware revision</a:t>
            </a:r>
          </a:p>
          <a:p>
            <a:endParaRPr lang="en-IE" sz="800" dirty="0"/>
          </a:p>
          <a:p>
            <a:pPr lvl="1"/>
            <a:endParaRPr lang="en-IE" sz="800" b="1" dirty="0"/>
          </a:p>
          <a:p>
            <a:pPr lvl="1"/>
            <a:endParaRPr lang="en-US" sz="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59455"/>
          </a:xfrm>
        </p:spPr>
        <p:txBody>
          <a:bodyPr/>
          <a:lstStyle/>
          <a:p>
            <a:r>
              <a:rPr lang="en-IE" dirty="0" smtClean="0"/>
              <a:t>Address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942125" y="25908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Free1_reg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875325" y="985510"/>
            <a:ext cx="24283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5875325" y="1290310"/>
            <a:ext cx="24283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5875325" y="1595110"/>
            <a:ext cx="24283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5875325" y="1899910"/>
            <a:ext cx="24283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5867400" y="2400300"/>
            <a:ext cx="243626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 bwMode="auto">
          <a:xfrm>
            <a:off x="6501994" y="2392680"/>
            <a:ext cx="446227" cy="270662"/>
          </a:xfrm>
          <a:custGeom>
            <a:avLst/>
            <a:gdLst>
              <a:gd name="connsiteX0" fmla="*/ 7315 w 446227"/>
              <a:gd name="connsiteY0" fmla="*/ 0 h 270662"/>
              <a:gd name="connsiteX1" fmla="*/ 0 w 446227"/>
              <a:gd name="connsiteY1" fmla="*/ 270662 h 270662"/>
              <a:gd name="connsiteX2" fmla="*/ 446227 w 446227"/>
              <a:gd name="connsiteY2" fmla="*/ 263347 h 270662"/>
              <a:gd name="connsiteX3" fmla="*/ 446227 w 446227"/>
              <a:gd name="connsiteY3" fmla="*/ 263347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270662">
                <a:moveTo>
                  <a:pt x="7315" y="0"/>
                </a:moveTo>
                <a:lnTo>
                  <a:pt x="0" y="270662"/>
                </a:lnTo>
                <a:lnTo>
                  <a:pt x="446227" y="263347"/>
                </a:lnTo>
                <a:lnTo>
                  <a:pt x="446227" y="26334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5875325" y="2743200"/>
            <a:ext cx="1066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H="1">
            <a:off x="5875325" y="28194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8229600" y="266700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/>
              <a:t>f</a:t>
            </a:r>
            <a:r>
              <a:rPr lang="en-IE" sz="1100" i="1" dirty="0" smtClean="0"/>
              <a:t>ree1_full</a:t>
            </a:r>
            <a:endParaRPr lang="en-US" sz="11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37525" y="2209800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/>
              <a:t>f</a:t>
            </a:r>
            <a:r>
              <a:rPr lang="en-IE" sz="1100" i="1" dirty="0" smtClean="0"/>
              <a:t>ree1,</a:t>
            </a:r>
          </a:p>
          <a:p>
            <a:r>
              <a:rPr lang="en-IE" sz="1100" i="1" dirty="0"/>
              <a:t>f</a:t>
            </a:r>
            <a:r>
              <a:rPr lang="en-IE" sz="1100" i="1" dirty="0" smtClean="0"/>
              <a:t>ree1_wr</a:t>
            </a:r>
            <a:endParaRPr lang="en-US" sz="1100" i="1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6942125" y="331979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Free2_reg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>
            <a:off x="5867400" y="3129290"/>
            <a:ext cx="243626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 bwMode="auto">
          <a:xfrm>
            <a:off x="6501994" y="3121670"/>
            <a:ext cx="446227" cy="270662"/>
          </a:xfrm>
          <a:custGeom>
            <a:avLst/>
            <a:gdLst>
              <a:gd name="connsiteX0" fmla="*/ 7315 w 446227"/>
              <a:gd name="connsiteY0" fmla="*/ 0 h 270662"/>
              <a:gd name="connsiteX1" fmla="*/ 0 w 446227"/>
              <a:gd name="connsiteY1" fmla="*/ 270662 h 270662"/>
              <a:gd name="connsiteX2" fmla="*/ 446227 w 446227"/>
              <a:gd name="connsiteY2" fmla="*/ 263347 h 270662"/>
              <a:gd name="connsiteX3" fmla="*/ 446227 w 446227"/>
              <a:gd name="connsiteY3" fmla="*/ 263347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270662">
                <a:moveTo>
                  <a:pt x="7315" y="0"/>
                </a:moveTo>
                <a:lnTo>
                  <a:pt x="0" y="270662"/>
                </a:lnTo>
                <a:lnTo>
                  <a:pt x="446227" y="263347"/>
                </a:lnTo>
                <a:lnTo>
                  <a:pt x="446227" y="26334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>
            <a:off x="5875325" y="3472190"/>
            <a:ext cx="1066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H="1">
            <a:off x="5875325" y="354839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8229600" y="339599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free2_full</a:t>
            </a:r>
            <a:endParaRPr lang="en-US" sz="11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8237525" y="2938790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free2,</a:t>
            </a:r>
          </a:p>
          <a:p>
            <a:r>
              <a:rPr lang="en-IE" sz="1100" i="1" dirty="0" smtClean="0"/>
              <a:t>free2_wr</a:t>
            </a:r>
            <a:endParaRPr lang="en-US" sz="1100" i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942125" y="40386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Free3_reg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5867400" y="3848100"/>
            <a:ext cx="243626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 bwMode="auto">
          <a:xfrm>
            <a:off x="6501994" y="3840480"/>
            <a:ext cx="446227" cy="270662"/>
          </a:xfrm>
          <a:custGeom>
            <a:avLst/>
            <a:gdLst>
              <a:gd name="connsiteX0" fmla="*/ 7315 w 446227"/>
              <a:gd name="connsiteY0" fmla="*/ 0 h 270662"/>
              <a:gd name="connsiteX1" fmla="*/ 0 w 446227"/>
              <a:gd name="connsiteY1" fmla="*/ 270662 h 270662"/>
              <a:gd name="connsiteX2" fmla="*/ 446227 w 446227"/>
              <a:gd name="connsiteY2" fmla="*/ 263347 h 270662"/>
              <a:gd name="connsiteX3" fmla="*/ 446227 w 446227"/>
              <a:gd name="connsiteY3" fmla="*/ 263347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270662">
                <a:moveTo>
                  <a:pt x="7315" y="0"/>
                </a:moveTo>
                <a:lnTo>
                  <a:pt x="0" y="270662"/>
                </a:lnTo>
                <a:lnTo>
                  <a:pt x="446227" y="263347"/>
                </a:lnTo>
                <a:lnTo>
                  <a:pt x="446227" y="26334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5875325" y="4191000"/>
            <a:ext cx="1066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 bwMode="auto">
          <a:xfrm flipH="1">
            <a:off x="5875325" y="42672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8229600" y="411480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free3_full</a:t>
            </a:r>
            <a:endParaRPr lang="en-US" sz="11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37525" y="3657600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free3,</a:t>
            </a:r>
          </a:p>
          <a:p>
            <a:r>
              <a:rPr lang="en-IE" sz="1100" i="1" dirty="0" smtClean="0"/>
              <a:t>free3_wr</a:t>
            </a:r>
            <a:endParaRPr lang="en-US" sz="1100" i="1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942125" y="476759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Free4_reg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867400" y="4577090"/>
            <a:ext cx="243626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 bwMode="auto">
          <a:xfrm>
            <a:off x="6501994" y="4569470"/>
            <a:ext cx="446227" cy="270662"/>
          </a:xfrm>
          <a:custGeom>
            <a:avLst/>
            <a:gdLst>
              <a:gd name="connsiteX0" fmla="*/ 7315 w 446227"/>
              <a:gd name="connsiteY0" fmla="*/ 0 h 270662"/>
              <a:gd name="connsiteX1" fmla="*/ 0 w 446227"/>
              <a:gd name="connsiteY1" fmla="*/ 270662 h 270662"/>
              <a:gd name="connsiteX2" fmla="*/ 446227 w 446227"/>
              <a:gd name="connsiteY2" fmla="*/ 263347 h 270662"/>
              <a:gd name="connsiteX3" fmla="*/ 446227 w 446227"/>
              <a:gd name="connsiteY3" fmla="*/ 263347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270662">
                <a:moveTo>
                  <a:pt x="7315" y="0"/>
                </a:moveTo>
                <a:lnTo>
                  <a:pt x="0" y="270662"/>
                </a:lnTo>
                <a:lnTo>
                  <a:pt x="446227" y="263347"/>
                </a:lnTo>
                <a:lnTo>
                  <a:pt x="446227" y="26334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5875325" y="4919990"/>
            <a:ext cx="1066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>
            <a:off x="5875325" y="499619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229600" y="484379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free4_full</a:t>
            </a:r>
            <a:endParaRPr lang="en-US" sz="11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8237525" y="4386590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free4,</a:t>
            </a:r>
          </a:p>
          <a:p>
            <a:r>
              <a:rPr lang="en-IE" sz="1100" i="1" dirty="0" smtClean="0"/>
              <a:t>free4_wr</a:t>
            </a:r>
            <a:endParaRPr lang="en-US" sz="11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303667" y="83820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stats1</a:t>
            </a:r>
            <a:endParaRPr lang="en-US" sz="11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05800" y="114300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stats2</a:t>
            </a:r>
            <a:endParaRPr lang="en-US" sz="11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8305800" y="144780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stats3</a:t>
            </a:r>
            <a:endParaRPr lang="en-US" sz="11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8305800" y="175260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stats4</a:t>
            </a:r>
            <a:endParaRPr lang="en-US" sz="1100" i="1" dirty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H="1">
            <a:off x="5875325" y="5731878"/>
            <a:ext cx="2428342" cy="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 flipH="1">
            <a:off x="5875325" y="591059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8229600" y="5758190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del1_ety</a:t>
            </a:r>
            <a:endParaRPr lang="en-US" sz="11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8237525" y="560579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smtClean="0"/>
              <a:t>del1</a:t>
            </a:r>
            <a:endParaRPr lang="en-US" sz="1100" i="1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5867400" y="54864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8229600" y="5377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/>
              <a:t>d</a:t>
            </a:r>
            <a:r>
              <a:rPr lang="en-IE" sz="1100" i="1" dirty="0" smtClean="0"/>
              <a:t>el1_rd</a:t>
            </a:r>
            <a:endParaRPr lang="en-US" sz="1100" i="1" dirty="0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5867400" y="46482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>
            <a:off x="5867400" y="39624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>
            <a:off x="5867400" y="32004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5867400" y="2514600"/>
            <a:ext cx="242834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7" name="Cloud 96"/>
          <p:cNvSpPr/>
          <p:nvPr/>
        </p:nvSpPr>
        <p:spPr bwMode="auto">
          <a:xfrm>
            <a:off x="7818425" y="2449197"/>
            <a:ext cx="228600" cy="13080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8" name="Cloud 97"/>
          <p:cNvSpPr/>
          <p:nvPr/>
        </p:nvSpPr>
        <p:spPr bwMode="auto">
          <a:xfrm>
            <a:off x="7848600" y="3145795"/>
            <a:ext cx="228600" cy="13080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9" name="Cloud 98"/>
          <p:cNvSpPr/>
          <p:nvPr/>
        </p:nvSpPr>
        <p:spPr bwMode="auto">
          <a:xfrm>
            <a:off x="7848600" y="3886200"/>
            <a:ext cx="228600" cy="13080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0" name="Cloud 99"/>
          <p:cNvSpPr/>
          <p:nvPr/>
        </p:nvSpPr>
        <p:spPr bwMode="auto">
          <a:xfrm>
            <a:off x="7848600" y="4593595"/>
            <a:ext cx="228600" cy="13080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1" name="Cloud 100"/>
          <p:cNvSpPr/>
          <p:nvPr/>
        </p:nvSpPr>
        <p:spPr bwMode="auto">
          <a:xfrm>
            <a:off x="7848600" y="5431795"/>
            <a:ext cx="228600" cy="13080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715000" y="6172200"/>
            <a:ext cx="3279553" cy="381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934200" y="62484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smtClean="0">
                <a:solidFill>
                  <a:srgbClr val="000000"/>
                </a:solidFill>
              </a:rPr>
              <a:t>Revision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4" name="Straight Arrow Connector 103"/>
          <p:cNvCxnSpPr>
            <a:stCxn id="103" idx="1"/>
          </p:cNvCxnSpPr>
          <p:nvPr/>
        </p:nvCxnSpPr>
        <p:spPr bwMode="auto">
          <a:xfrm flipH="1">
            <a:off x="5875325" y="6362700"/>
            <a:ext cx="105887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6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b="1" dirty="0" smtClean="0"/>
              <a:t>Flush Request</a:t>
            </a:r>
          </a:p>
          <a:p>
            <a:pPr lvl="1"/>
            <a:r>
              <a:rPr lang="en-GB" sz="1000" b="1" dirty="0" smtClean="0"/>
              <a:t>32 bit, value 0 or 1</a:t>
            </a:r>
          </a:p>
          <a:p>
            <a:pPr lvl="1"/>
            <a:r>
              <a:rPr lang="en-GB" sz="1000" b="1" dirty="0" smtClean="0"/>
              <a:t>Address </a:t>
            </a:r>
            <a:r>
              <a:rPr lang="en-GB" sz="1000" b="1" dirty="0" smtClean="0"/>
              <a:t>0x000000e0 </a:t>
            </a:r>
            <a:r>
              <a:rPr lang="en-GB" sz="1000" b="1" dirty="0" smtClean="0"/>
              <a:t>read only</a:t>
            </a:r>
            <a:endParaRPr lang="en-US" sz="1000" b="1" dirty="0"/>
          </a:p>
          <a:p>
            <a:r>
              <a:rPr lang="en-GB" sz="1200" dirty="0" smtClean="0"/>
              <a:t>Flush </a:t>
            </a:r>
            <a:r>
              <a:rPr lang="en-GB" sz="1200" dirty="0" err="1" smtClean="0"/>
              <a:t>Ack</a:t>
            </a:r>
            <a:endParaRPr lang="en-GB" sz="1200" dirty="0" smtClean="0"/>
          </a:p>
          <a:p>
            <a:pPr lvl="1"/>
            <a:r>
              <a:rPr lang="en-GB" sz="1000" b="1" dirty="0"/>
              <a:t>32 bit, </a:t>
            </a:r>
            <a:r>
              <a:rPr lang="en-GB" sz="1000" b="1" dirty="0" smtClean="0"/>
              <a:t>value </a:t>
            </a:r>
            <a:r>
              <a:rPr lang="en-GB" sz="1000" b="1" dirty="0"/>
              <a:t>0 or </a:t>
            </a:r>
            <a:r>
              <a:rPr lang="en-GB" sz="1000" b="1" dirty="0" smtClean="0"/>
              <a:t>1</a:t>
            </a:r>
          </a:p>
          <a:p>
            <a:pPr lvl="1"/>
            <a:r>
              <a:rPr lang="en-GB" sz="1000" b="1" dirty="0" smtClean="0"/>
              <a:t>Address </a:t>
            </a:r>
            <a:r>
              <a:rPr lang="en-GB" sz="1000" b="1" dirty="0" smtClean="0"/>
              <a:t>0x000000e4 </a:t>
            </a:r>
            <a:r>
              <a:rPr lang="en-GB" sz="1000" b="1" dirty="0" smtClean="0"/>
              <a:t>write only</a:t>
            </a:r>
          </a:p>
          <a:p>
            <a:r>
              <a:rPr lang="en-GB" sz="1200" dirty="0" smtClean="0"/>
              <a:t>Flush Done</a:t>
            </a:r>
          </a:p>
          <a:p>
            <a:pPr lvl="1"/>
            <a:r>
              <a:rPr lang="en-GB" sz="1000" b="1" dirty="0"/>
              <a:t>32 bit, </a:t>
            </a:r>
            <a:r>
              <a:rPr lang="en-GB" sz="1000" b="1" dirty="0" smtClean="0"/>
              <a:t>value </a:t>
            </a:r>
            <a:r>
              <a:rPr lang="en-GB" sz="1000" b="1" dirty="0"/>
              <a:t>0 or </a:t>
            </a:r>
            <a:r>
              <a:rPr lang="en-GB" sz="1000" b="1" dirty="0" smtClean="0"/>
              <a:t>1</a:t>
            </a:r>
          </a:p>
          <a:p>
            <a:pPr lvl="1"/>
            <a:r>
              <a:rPr lang="en-GB" sz="1000" b="1" dirty="0" smtClean="0"/>
              <a:t>Address </a:t>
            </a:r>
            <a:r>
              <a:rPr lang="en-GB" sz="1000" b="1" dirty="0" smtClean="0"/>
              <a:t>0x000000e8 </a:t>
            </a:r>
            <a:r>
              <a:rPr lang="en-GB" sz="1000" b="1" dirty="0" smtClean="0"/>
              <a:t>read only</a:t>
            </a:r>
          </a:p>
          <a:p>
            <a:r>
              <a:rPr lang="en-GB" sz="1200" dirty="0" smtClean="0"/>
              <a:t>Software defined reset:</a:t>
            </a:r>
          </a:p>
          <a:p>
            <a:pPr lvl="1"/>
            <a:r>
              <a:rPr lang="en-GB" sz="1000" b="1" dirty="0" smtClean="0"/>
              <a:t>32 bit, value 0 or 1</a:t>
            </a:r>
          </a:p>
          <a:p>
            <a:pPr lvl="1"/>
            <a:r>
              <a:rPr lang="en-GB" sz="1000" b="1" dirty="0" smtClean="0"/>
              <a:t>Address 0x00000010 write </a:t>
            </a:r>
            <a:r>
              <a:rPr lang="en-GB" sz="1000" b="1" dirty="0" smtClean="0"/>
              <a:t>only</a:t>
            </a:r>
          </a:p>
          <a:p>
            <a:pPr lvl="1"/>
            <a:r>
              <a:rPr lang="en-GB" sz="1000" b="1" dirty="0" smtClean="0"/>
              <a:t>Currently </a:t>
            </a:r>
            <a:r>
              <a:rPr lang="en-GB" sz="1000" b="1" dirty="0" err="1" smtClean="0"/>
              <a:t>nonfunctional</a:t>
            </a:r>
            <a:endParaRPr lang="en-GB" sz="1000" b="1" dirty="0" smtClean="0"/>
          </a:p>
          <a:p>
            <a:r>
              <a:rPr lang="en-GB" sz="1200" dirty="0" smtClean="0"/>
              <a:t>ICAP:</a:t>
            </a:r>
            <a:endParaRPr lang="en-GB" sz="800" dirty="0"/>
          </a:p>
          <a:p>
            <a:pPr lvl="1"/>
            <a:r>
              <a:rPr lang="en-GB" sz="1000" dirty="0" smtClean="0"/>
              <a:t>Address 0xf4</a:t>
            </a:r>
          </a:p>
          <a:p>
            <a:pPr lvl="1"/>
            <a:r>
              <a:rPr lang="en-GB" sz="1000" dirty="0" smtClean="0"/>
              <a:t>Push a </a:t>
            </a:r>
            <a:r>
              <a:rPr lang="en-GB" sz="1000" dirty="0" err="1" smtClean="0"/>
              <a:t>bitstream</a:t>
            </a:r>
            <a:r>
              <a:rPr lang="en-GB" sz="1000" dirty="0" smtClean="0"/>
              <a:t> to this address to reconfigure the reconfigurable portion</a:t>
            </a:r>
          </a:p>
          <a:p>
            <a:pPr lvl="1"/>
            <a:r>
              <a:rPr lang="en-GB" sz="1000" dirty="0" smtClean="0"/>
              <a:t>Currently </a:t>
            </a:r>
            <a:r>
              <a:rPr lang="en-GB" sz="1000" dirty="0" err="1" smtClean="0"/>
              <a:t>nonfunctional</a:t>
            </a:r>
            <a:endParaRPr lang="en-GB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Address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828800"/>
            <a:ext cx="3444662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0" y="19050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Flush_req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19800" y="22479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Flush_ack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19800" y="2590800"/>
            <a:ext cx="990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 err="1" smtClean="0">
                <a:solidFill>
                  <a:srgbClr val="000000"/>
                </a:solidFill>
              </a:rPr>
              <a:t>Flush_done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4967287" y="2400300"/>
            <a:ext cx="103822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981575" y="2028825"/>
            <a:ext cx="100965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038975" y="2028825"/>
            <a:ext cx="50482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520384" y="190500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err="1" smtClean="0"/>
              <a:t>flushreq</a:t>
            </a:r>
            <a:endParaRPr lang="en-US" sz="1100" i="1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015559" y="2714625"/>
            <a:ext cx="50482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496968" y="259080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err="1" smtClean="0"/>
              <a:t>flushdone</a:t>
            </a:r>
            <a:endParaRPr lang="en-US" sz="1100" i="1" dirty="0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 bwMode="auto">
          <a:xfrm flipH="1">
            <a:off x="7038976" y="2369180"/>
            <a:ext cx="462754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01730" y="22383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err="1" smtClean="0"/>
              <a:t>flushreq</a:t>
            </a:r>
            <a:endParaRPr lang="en-US" sz="1100" i="1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4981575" y="2721605"/>
            <a:ext cx="100965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2015373"/>
      </p:ext>
    </p:extLst>
  </p:cSld>
  <p:clrMapOvr>
    <a:masterClrMapping/>
  </p:clrMapOvr>
</p:sld>
</file>

<file path=ppt/theme/theme1.xml><?xml version="1.0" encoding="utf-8"?>
<a:theme xmlns:a="http://schemas.openxmlformats.org/drawingml/2006/main" name="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dataCenterIP_0807_V4</Template>
  <TotalTime>3125</TotalTime>
  <Words>311</Words>
  <Application>Microsoft Office PowerPoint</Application>
  <PresentationFormat>On-screen Show (4:3)</PresentationFormat>
  <Paragraphs>83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Xilinx Template (light)</vt:lpstr>
      <vt:lpstr>1_Xilinx Template (light)</vt:lpstr>
      <vt:lpstr>2_Xilinx Template (light)</vt:lpstr>
      <vt:lpstr>3_Xilinx Template (light)</vt:lpstr>
      <vt:lpstr>Address Space</vt:lpstr>
      <vt:lpstr>Address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Blott</dc:creator>
  <cp:keywords>Confidential, None, None</cp:keywords>
  <cp:lastModifiedBy>admin</cp:lastModifiedBy>
  <cp:revision>264</cp:revision>
  <dcterms:created xsi:type="dcterms:W3CDTF">2006-08-16T00:00:00Z</dcterms:created>
  <dcterms:modified xsi:type="dcterms:W3CDTF">2014-08-29T11:36:35Z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695f27e5-7999-4e28-bfa6-27a9b8fcb1e1</vt:lpwstr>
  </property>
  <property fmtid="{D5CDD505-2E9C-101B-9397-08002B2CF9AE}" pid="3" name="TITUSCustom1">
    <vt:lpwstr>1</vt:lpwstr>
  </property>
  <property fmtid="{D5CDD505-2E9C-101B-9397-08002B2CF9AE}" pid="4" name="XilinxClassification">
    <vt:lpwstr>Confidential</vt:lpwstr>
  </property>
  <property fmtid="{D5CDD505-2E9C-101B-9397-08002B2CF9AE}" pid="5" name="XilinxVisual Markings">
    <vt:lpwstr>Yes</vt:lpwstr>
  </property>
  <property fmtid="{D5CDD505-2E9C-101B-9397-08002B2CF9AE}" pid="6" name="XilinxProprietary">
    <vt:lpwstr>No</vt:lpwstr>
  </property>
  <property fmtid="{D5CDD505-2E9C-101B-9397-08002B2CF9AE}" pid="7" name="XilinxExport Control">
    <vt:lpwstr>None</vt:lpwstr>
  </property>
  <property fmtid="{D5CDD505-2E9C-101B-9397-08002B2CF9AE}" pid="8" name="XilinxThird Party">
    <vt:lpwstr/>
  </property>
  <property fmtid="{D5CDD505-2E9C-101B-9397-08002B2CF9AE}" pid="9" name="XilinxNote">
    <vt:lpwstr/>
  </property>
  <property fmtid="{D5CDD505-2E9C-101B-9397-08002B2CF9AE}" pid="10" name="XilinxNote (Line 2)">
    <vt:lpwstr/>
  </property>
  <property fmtid="{D5CDD505-2E9C-101B-9397-08002B2CF9AE}" pid="11" name="XilinxAdditional Classifications">
    <vt:lpwstr>None</vt:lpwstr>
  </property>
  <property fmtid="{D5CDD505-2E9C-101B-9397-08002B2CF9AE}" pid="12" name="XilinxRemoveLegacyFooters">
    <vt:lpwstr>Yes</vt:lpwstr>
  </property>
</Properties>
</file>