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</p:sldIdLst>
  <p:sldSz cy="5143500" cx="9144000"/>
  <p:notesSz cx="6858000" cy="9144000"/>
  <p:embeddedFontLst>
    <p:embeddedFont>
      <p:font typeface="Raleway"/>
      <p:regular r:id="rId29"/>
      <p:bold r:id="rId30"/>
      <p:italic r:id="rId31"/>
      <p:boldItalic r:id="rId32"/>
    </p:embeddedFont>
    <p:embeddedFont>
      <p:font typeface="Lat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구성모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8880202-07B6-4693-980A-B3C650B522C5}">
  <a:tblStyle styleId="{08880202-07B6-4693-980A-B3C650B522C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commentAuthors" Target="commentAuthors.xml"/><Relationship Id="rId6" Type="http://schemas.openxmlformats.org/officeDocument/2006/relationships/slideMaster" Target="slideMasters/slideMaster1.xml"/><Relationship Id="rId29" Type="http://schemas.openxmlformats.org/officeDocument/2006/relationships/font" Target="fonts/Raleway-regular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Raleway-italic.fntdata"/><Relationship Id="rId30" Type="http://schemas.openxmlformats.org/officeDocument/2006/relationships/font" Target="fonts/Raleway-bold.fntdata"/><Relationship Id="rId11" Type="http://schemas.openxmlformats.org/officeDocument/2006/relationships/slide" Target="slides/slide4.xml"/><Relationship Id="rId33" Type="http://schemas.openxmlformats.org/officeDocument/2006/relationships/font" Target="fonts/Lato-regular.fntdata"/><Relationship Id="rId10" Type="http://schemas.openxmlformats.org/officeDocument/2006/relationships/slide" Target="slides/slide3.xml"/><Relationship Id="rId32" Type="http://schemas.openxmlformats.org/officeDocument/2006/relationships/font" Target="fonts/Raleway-boldItalic.fntdata"/><Relationship Id="rId13" Type="http://schemas.openxmlformats.org/officeDocument/2006/relationships/slide" Target="slides/slide6.xml"/><Relationship Id="rId35" Type="http://schemas.openxmlformats.org/officeDocument/2006/relationships/font" Target="fonts/Lato-italic.fntdata"/><Relationship Id="rId12" Type="http://schemas.openxmlformats.org/officeDocument/2006/relationships/slide" Target="slides/slide5.xml"/><Relationship Id="rId34" Type="http://schemas.openxmlformats.org/officeDocument/2006/relationships/font" Target="fonts/Lato-bold.fntdata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36" Type="http://schemas.openxmlformats.org/officeDocument/2006/relationships/font" Target="fonts/Lato-boldItalic.fntdata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3-03-17T05:52:08.955">
    <p:pos x="6000" y="0"/>
    <p:text>요리, 문화생활, 게이미, 언어, 음악, 아웃도어, 스포츠 카테고리로 나누어 적절한 카테고리 선택 후 네이밍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1e96d22dc7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1e96d22dc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1F1F1F"/>
                </a:solidFill>
                <a:highlight>
                  <a:srgbClr val="FFFFFF"/>
                </a:highlight>
              </a:rPr>
              <a:t>다음은 로그인 성공시 이동하는 화면입니다.</a:t>
            </a:r>
            <a:endParaRPr sz="105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1F1F1F"/>
                </a:solidFill>
                <a:highlight>
                  <a:srgbClr val="FFFFFF"/>
                </a:highlight>
              </a:rPr>
              <a:t>1. Navigation bar이용하여 상단 바 생성.</a:t>
            </a:r>
            <a:endParaRPr sz="105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1F1F1F"/>
                </a:solidFill>
              </a:rPr>
              <a:t>1-1 Damoa클릭 시 현 메인 페이로 이동</a:t>
            </a:r>
            <a:endParaRPr sz="1050">
              <a:solidFill>
                <a:srgbClr val="1F1F1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1F1F1F"/>
                </a:solidFill>
              </a:rPr>
              <a:t>1-2 로그아웃 클릭 시 로그아웃</a:t>
            </a:r>
            <a:endParaRPr sz="1050">
              <a:solidFill>
                <a:srgbClr val="1F1F1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1F1F1F"/>
                </a:solidFill>
              </a:rPr>
              <a:t>1-3 비밀번호 재설정 가능</a:t>
            </a:r>
            <a:endParaRPr sz="1050">
              <a:solidFill>
                <a:srgbClr val="1F1F1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1e96d22dc7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1e96d22dc7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1F1F1F"/>
                </a:solidFill>
                <a:highlight>
                  <a:srgbClr val="FFFFFF"/>
                </a:highlight>
              </a:rPr>
              <a:t>현재 비밀번호 입력 후 변경할 비밀번호 2번 입력 시 변경 가능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1e96d22dc7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1e96d22dc7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1F1F1F"/>
                </a:solidFill>
                <a:highlight>
                  <a:srgbClr val="FFFFFF"/>
                </a:highlight>
              </a:rPr>
              <a:t>1. 전체글 보기 - 클럽, 카테고리 구분 업이 모든 글 출력</a:t>
            </a:r>
            <a:endParaRPr sz="105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1F1F1F"/>
                </a:solidFill>
              </a:rPr>
              <a:t>2. 스포츠~음악/악기 각 카테고리에 해당하는 클럽들만 출력</a:t>
            </a:r>
            <a:endParaRPr sz="1050">
              <a:solidFill>
                <a:srgbClr val="1F1F1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1e96d22dc7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1e96d22dc7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1F1F1F"/>
                </a:solidFill>
                <a:highlight>
                  <a:srgbClr val="FFFFFF"/>
                </a:highlight>
              </a:rPr>
              <a:t>전체글 보기</a:t>
            </a:r>
            <a:endParaRPr sz="105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1F1F1F"/>
                </a:solidFill>
              </a:rPr>
              <a:t>1. 분류 기능</a:t>
            </a:r>
            <a:endParaRPr sz="1050">
              <a:solidFill>
                <a:srgbClr val="1F1F1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1F1F1F"/>
                </a:solidFill>
              </a:rPr>
              <a:t>1-1 최신순(가장 최근에 생성된 순서로 출력)</a:t>
            </a:r>
            <a:endParaRPr sz="1050">
              <a:solidFill>
                <a:srgbClr val="1F1F1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1F1F1F"/>
                </a:solidFill>
              </a:rPr>
              <a:t>1-2 오래된순(생성된 날짜가 오래된 순서로 출력)</a:t>
            </a:r>
            <a:endParaRPr sz="1050">
              <a:solidFill>
                <a:srgbClr val="1F1F1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1F1F1F"/>
                </a:solidFill>
              </a:rPr>
              <a:t>1-3 참석자순(참석자 수가 많은 순서로 출력</a:t>
            </a:r>
            <a:endParaRPr sz="1050">
              <a:solidFill>
                <a:srgbClr val="1F1F1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1F1F1F"/>
                </a:solidFill>
              </a:rPr>
              <a:t>1-4 인기순(댓글이 가장 많은 순서로 출력)</a:t>
            </a:r>
            <a:endParaRPr sz="1050">
              <a:solidFill>
                <a:srgbClr val="1F1F1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1F1F1F"/>
                </a:solidFill>
              </a:rPr>
              <a:t>2. 검색 기능</a:t>
            </a:r>
            <a:endParaRPr sz="1050">
              <a:solidFill>
                <a:srgbClr val="1F1F1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1F1F1F"/>
                </a:solidFill>
              </a:rPr>
              <a:t>제목, 내용, 작성자, 클럽 이름, 날짜 로 검색 가능</a:t>
            </a:r>
            <a:endParaRPr sz="1050">
              <a:solidFill>
                <a:srgbClr val="1F1F1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1e96d22dc7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1e96d22dc7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1F1F1F"/>
                </a:solidFill>
                <a:highlight>
                  <a:srgbClr val="FFFFFF"/>
                </a:highlight>
              </a:rPr>
              <a:t>음악/악기 글 보기</a:t>
            </a:r>
            <a:endParaRPr sz="105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1F1F1F"/>
                </a:solidFill>
                <a:highlight>
                  <a:srgbClr val="FFFFFF"/>
                </a:highlight>
              </a:rPr>
              <a:t>음악/악기 카테고리에 속해 있는 클럽들의 게시물을 보여줍니다.</a:t>
            </a:r>
            <a:endParaRPr sz="1050">
              <a:solidFill>
                <a:srgbClr val="1F1F1F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1e96d22dc7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1e96d22dc7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1F1F1F"/>
                </a:solidFill>
                <a:highlight>
                  <a:srgbClr val="FFFFFF"/>
                </a:highlight>
              </a:rPr>
              <a:t>현 로그인한 사용자가 만든 클럽만 필터로 띄워서 클럽에 맞는 게시글 작성</a:t>
            </a:r>
            <a:endParaRPr sz="105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1F1F1F"/>
                </a:solidFill>
              </a:rPr>
              <a:t>제목, 내용, 모임일</a:t>
            </a:r>
            <a:endParaRPr sz="1050">
              <a:solidFill>
                <a:srgbClr val="1F1F1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1e96d22dc7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1e96d22dc7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1F1F1F"/>
                </a:solidFill>
                <a:highlight>
                  <a:srgbClr val="FFFFFF"/>
                </a:highlight>
              </a:rPr>
              <a:t>1.제목, 클럽 이름, 작성자, 작성일, 내용, 내용 표시</a:t>
            </a:r>
            <a:endParaRPr sz="105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1F1F1F"/>
                </a:solidFill>
              </a:rPr>
              <a:t>2.이미 참석했을 시 참석취소로 표기, 참석 전일 시 참석하기로 표기</a:t>
            </a:r>
            <a:endParaRPr sz="1050">
              <a:solidFill>
                <a:srgbClr val="1F1F1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1e96d22dc7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1e96d22dc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1F1F1F"/>
                </a:solidFill>
                <a:highlight>
                  <a:srgbClr val="FFFFFF"/>
                </a:highlight>
              </a:rPr>
              <a:t>1. 클럽 만들기-클럽 생성</a:t>
            </a:r>
            <a:endParaRPr sz="105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1F1F1F"/>
                </a:solidFill>
              </a:rPr>
              <a:t>2. 클럽명 클릭 - 해당 클럽이 생성한 게시물만 출력</a:t>
            </a:r>
            <a:endParaRPr sz="1050">
              <a:solidFill>
                <a:srgbClr val="1F1F1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1F1F1F"/>
                </a:solidFill>
              </a:rPr>
              <a:t>3. 페이지네이션 기능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1e96d22dc7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1e96d22dc7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2400" marR="152400" rtl="0" algn="l">
              <a:lnSpc>
                <a:spcPct val="142857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444746"/>
                </a:solidFill>
                <a:highlight>
                  <a:srgbClr val="FFFFFF"/>
                </a:highlight>
              </a:rPr>
              <a:t>요</a:t>
            </a:r>
            <a:r>
              <a:rPr lang="ko" sz="1050">
                <a:solidFill>
                  <a:srgbClr val="444746"/>
                </a:solidFill>
                <a:highlight>
                  <a:srgbClr val="FFFFFF"/>
                </a:highlight>
              </a:rPr>
              <a:t>리, 문화생활, 게이미, 언어, 음악, 아웃도어, 스포츠 카테고리로 나누어 적절한 카테고리 선택 후 네이밍</a:t>
            </a:r>
            <a:endParaRPr sz="1050">
              <a:solidFill>
                <a:srgbClr val="44474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1F1F1F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1e96d22dc7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21e96d22dc7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1F1F1F"/>
                </a:solidFill>
                <a:highlight>
                  <a:srgbClr val="FFFFFF"/>
                </a:highlight>
              </a:rPr>
              <a:t>메인화면에서 클럽명 앞의 마라톤을 해 말아? 클럽 글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01e77f68e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01e77f68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01e77f68ed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201e77f68ed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01e77f68ed_5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201e77f68ed_5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01e77f68e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01e77f68e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사람들이 클럽을 만들고 그 클럽 안에 모임글을 게시하여 취미 생활을 공유하는 웹 사이트를 제작하였습니다.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01e77f68e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01e77f68e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01e77f68ed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01e77f68e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club, reply, board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01e77f68e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01e77f68e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1e96d22dc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1e96d22dc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제일 첫 화면입니다.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로그인 , 회원가입을 할 수 있습니다.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1e96d22dc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1e96d22dc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1e96d22dc7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1e96d22dc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회원가입 시 적절한 아이디, 이름, 비밀번호, 이메일, 나이, 거주지를 입력하고 회원가입을 클릭합니다.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입력사항에 에러가 있을 시 우측화면과 같이 에러 메시지가 출력됩니다.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Relationship Id="rId4" Type="http://schemas.openxmlformats.org/officeDocument/2006/relationships/image" Target="../media/image2.png"/><Relationship Id="rId5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Relationship Id="rId4" Type="http://schemas.openxmlformats.org/officeDocument/2006/relationships/image" Target="../media/image22.png"/><Relationship Id="rId5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12.png"/><Relationship Id="rId6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comments" Target="../comments/comment1.xml"/><Relationship Id="rId4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drive.google.com/file/d/1qV4NdylRONxEUh0tigtOjWtRxZpZZMOI/view" TargetMode="External"/><Relationship Id="rId4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2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4.png"/><Relationship Id="rId4" Type="http://schemas.openxmlformats.org/officeDocument/2006/relationships/image" Target="../media/image11.png"/><Relationship Id="rId5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" y="0"/>
            <a:ext cx="9144000" cy="6070059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3"/>
          <p:cNvSpPr txBox="1"/>
          <p:nvPr>
            <p:ph type="ctrTitle"/>
          </p:nvPr>
        </p:nvSpPr>
        <p:spPr>
          <a:xfrm>
            <a:off x="311708" y="916525"/>
            <a:ext cx="85206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DAMOA</a:t>
            </a:r>
            <a:endParaRPr sz="10000"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" name="Google Shape;88;p13"/>
          <p:cNvSpPr txBox="1"/>
          <p:nvPr>
            <p:ph idx="1" type="subTitle"/>
          </p:nvPr>
        </p:nvSpPr>
        <p:spPr>
          <a:xfrm>
            <a:off x="311700" y="4441450"/>
            <a:ext cx="85206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highlight>
                  <a:schemeClr val="lt1"/>
                </a:highlight>
              </a:rPr>
              <a:t>구성모</a:t>
            </a:r>
            <a:r>
              <a:rPr lang="ko">
                <a:highlight>
                  <a:schemeClr val="lt1"/>
                </a:highlight>
              </a:rPr>
              <a:t>, 이은지, </a:t>
            </a:r>
            <a:r>
              <a:rPr lang="ko">
                <a:highlight>
                  <a:schemeClr val="lt1"/>
                </a:highlight>
              </a:rPr>
              <a:t>손국환</a:t>
            </a:r>
            <a:endParaRPr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Google Shape;166;p22"/>
          <p:cNvGrpSpPr/>
          <p:nvPr/>
        </p:nvGrpSpPr>
        <p:grpSpPr>
          <a:xfrm>
            <a:off x="0" y="-1"/>
            <a:ext cx="9144000" cy="4317101"/>
            <a:chOff x="0" y="-1"/>
            <a:chExt cx="9144000" cy="4317101"/>
          </a:xfrm>
        </p:grpSpPr>
        <p:pic>
          <p:nvPicPr>
            <p:cNvPr id="167" name="Google Shape;167;p22"/>
            <p:cNvPicPr preferRelativeResize="0"/>
            <p:nvPr/>
          </p:nvPicPr>
          <p:blipFill rotWithShape="1">
            <a:blip r:embed="rId3">
              <a:alphaModFix/>
            </a:blip>
            <a:srcRect b="0" l="0" r="0" t="11995"/>
            <a:stretch/>
          </p:blipFill>
          <p:spPr>
            <a:xfrm>
              <a:off x="0" y="-1"/>
              <a:ext cx="9144000" cy="43171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8" name="Google Shape;168;p22"/>
            <p:cNvSpPr/>
            <p:nvPr/>
          </p:nvSpPr>
          <p:spPr>
            <a:xfrm>
              <a:off x="6883587" y="3762000"/>
              <a:ext cx="2048100" cy="400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9" name="Google Shape;169;p22"/>
          <p:cNvSpPr txBox="1"/>
          <p:nvPr/>
        </p:nvSpPr>
        <p:spPr>
          <a:xfrm>
            <a:off x="3797400" y="4743300"/>
            <a:ext cx="154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네비게이션 바</a:t>
            </a:r>
            <a:endParaRPr/>
          </a:p>
        </p:txBody>
      </p:sp>
      <p:sp>
        <p:nvSpPr>
          <p:cNvPr id="170" name="Google Shape;170;p22"/>
          <p:cNvSpPr/>
          <p:nvPr/>
        </p:nvSpPr>
        <p:spPr>
          <a:xfrm>
            <a:off x="0" y="0"/>
            <a:ext cx="840300" cy="444900"/>
          </a:xfrm>
          <a:prstGeom prst="frame">
            <a:avLst>
              <a:gd fmla="val 5265" name="adj1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2"/>
          <p:cNvSpPr/>
          <p:nvPr/>
        </p:nvSpPr>
        <p:spPr>
          <a:xfrm>
            <a:off x="8088350" y="0"/>
            <a:ext cx="959400" cy="492300"/>
          </a:xfrm>
          <a:prstGeom prst="frame">
            <a:avLst>
              <a:gd fmla="val 5265" name="adj1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4197802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3"/>
          <p:cNvSpPr txBox="1"/>
          <p:nvPr/>
        </p:nvSpPr>
        <p:spPr>
          <a:xfrm>
            <a:off x="3506850" y="4743300"/>
            <a:ext cx="213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비밀번호 재설정 페이지</a:t>
            </a:r>
            <a:endParaRPr/>
          </a:p>
        </p:txBody>
      </p:sp>
      <p:pic>
        <p:nvPicPr>
          <p:cNvPr id="178" name="Google Shape;17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13425" y="1289913"/>
            <a:ext cx="3517150" cy="256367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3"/>
          <p:cNvSpPr/>
          <p:nvPr/>
        </p:nvSpPr>
        <p:spPr>
          <a:xfrm>
            <a:off x="4311725" y="2639650"/>
            <a:ext cx="568800" cy="332400"/>
          </a:xfrm>
          <a:prstGeom prst="frame">
            <a:avLst>
              <a:gd fmla="val 4217" name="adj1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3"/>
          <p:cNvSpPr/>
          <p:nvPr/>
        </p:nvSpPr>
        <p:spPr>
          <a:xfrm>
            <a:off x="4311725" y="3157400"/>
            <a:ext cx="568800" cy="263100"/>
          </a:xfrm>
          <a:prstGeom prst="frame">
            <a:avLst>
              <a:gd fmla="val 4217" name="adj1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Google Shape;185;p24"/>
          <p:cNvGrpSpPr/>
          <p:nvPr/>
        </p:nvGrpSpPr>
        <p:grpSpPr>
          <a:xfrm>
            <a:off x="0" y="-1"/>
            <a:ext cx="9144000" cy="4317101"/>
            <a:chOff x="0" y="-1"/>
            <a:chExt cx="9144000" cy="4317101"/>
          </a:xfrm>
        </p:grpSpPr>
        <p:pic>
          <p:nvPicPr>
            <p:cNvPr id="186" name="Google Shape;186;p24"/>
            <p:cNvPicPr preferRelativeResize="0"/>
            <p:nvPr/>
          </p:nvPicPr>
          <p:blipFill rotWithShape="1">
            <a:blip r:embed="rId3">
              <a:alphaModFix/>
            </a:blip>
            <a:srcRect b="0" l="0" r="0" t="11995"/>
            <a:stretch/>
          </p:blipFill>
          <p:spPr>
            <a:xfrm>
              <a:off x="0" y="-1"/>
              <a:ext cx="9144000" cy="43171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7" name="Google Shape;187;p24"/>
            <p:cNvSpPr/>
            <p:nvPr/>
          </p:nvSpPr>
          <p:spPr>
            <a:xfrm>
              <a:off x="6867025" y="3728875"/>
              <a:ext cx="2048100" cy="400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8" name="Google Shape;188;p24"/>
          <p:cNvSpPr txBox="1"/>
          <p:nvPr/>
        </p:nvSpPr>
        <p:spPr>
          <a:xfrm>
            <a:off x="3797400" y="4743300"/>
            <a:ext cx="154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메인 페이지 상단</a:t>
            </a:r>
            <a:endParaRPr/>
          </a:p>
        </p:txBody>
      </p:sp>
      <p:sp>
        <p:nvSpPr>
          <p:cNvPr id="189" name="Google Shape;189;p24"/>
          <p:cNvSpPr/>
          <p:nvPr/>
        </p:nvSpPr>
        <p:spPr>
          <a:xfrm>
            <a:off x="1984850" y="940450"/>
            <a:ext cx="1207500" cy="1272300"/>
          </a:xfrm>
          <a:prstGeom prst="frame">
            <a:avLst>
              <a:gd fmla="val 2915" name="adj1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4"/>
          <p:cNvSpPr/>
          <p:nvPr/>
        </p:nvSpPr>
        <p:spPr>
          <a:xfrm>
            <a:off x="5924750" y="2271175"/>
            <a:ext cx="1207500" cy="1272300"/>
          </a:xfrm>
          <a:prstGeom prst="frame">
            <a:avLst>
              <a:gd fmla="val 3064" name="adj1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6" name="Google Shape;196;p25"/>
          <p:cNvPicPr preferRelativeResize="0"/>
          <p:nvPr/>
        </p:nvPicPr>
        <p:blipFill rotWithShape="1">
          <a:blip r:embed="rId3">
            <a:alphaModFix/>
          </a:blip>
          <a:srcRect b="0" l="0" r="0" t="9999"/>
          <a:stretch/>
        </p:blipFill>
        <p:spPr>
          <a:xfrm>
            <a:off x="0" y="0"/>
            <a:ext cx="9144000" cy="4457651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5"/>
          <p:cNvSpPr txBox="1"/>
          <p:nvPr/>
        </p:nvSpPr>
        <p:spPr>
          <a:xfrm>
            <a:off x="3953100" y="4743300"/>
            <a:ext cx="139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전체글 페이지</a:t>
            </a:r>
            <a:endParaRPr/>
          </a:p>
        </p:txBody>
      </p:sp>
      <p:pic>
        <p:nvPicPr>
          <p:cNvPr id="198" name="Google Shape;198;p25"/>
          <p:cNvPicPr preferRelativeResize="0"/>
          <p:nvPr/>
        </p:nvPicPr>
        <p:blipFill rotWithShape="1">
          <a:blip r:embed="rId4">
            <a:alphaModFix/>
          </a:blip>
          <a:srcRect b="59907" l="16841" r="73674" t="24242"/>
          <a:stretch/>
        </p:blipFill>
        <p:spPr>
          <a:xfrm>
            <a:off x="2713775" y="165450"/>
            <a:ext cx="867226" cy="777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5"/>
          <p:cNvPicPr preferRelativeResize="0"/>
          <p:nvPr/>
        </p:nvPicPr>
        <p:blipFill rotWithShape="1">
          <a:blip r:embed="rId5">
            <a:alphaModFix/>
          </a:blip>
          <a:srcRect b="38934" l="67911" r="18679" t="26164"/>
          <a:stretch/>
        </p:blipFill>
        <p:spPr>
          <a:xfrm>
            <a:off x="7289200" y="589200"/>
            <a:ext cx="1226050" cy="1712025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5"/>
          <p:cNvSpPr/>
          <p:nvPr/>
        </p:nvSpPr>
        <p:spPr>
          <a:xfrm>
            <a:off x="3858450" y="3503700"/>
            <a:ext cx="1392300" cy="349800"/>
          </a:xfrm>
          <a:prstGeom prst="frame">
            <a:avLst>
              <a:gd fmla="val 2915" name="adj1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5"/>
          <p:cNvSpPr/>
          <p:nvPr/>
        </p:nvSpPr>
        <p:spPr>
          <a:xfrm>
            <a:off x="1897425" y="942950"/>
            <a:ext cx="5317200" cy="253800"/>
          </a:xfrm>
          <a:prstGeom prst="frame">
            <a:avLst>
              <a:gd fmla="val 8186" name="adj1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5"/>
          <p:cNvSpPr/>
          <p:nvPr/>
        </p:nvSpPr>
        <p:spPr>
          <a:xfrm>
            <a:off x="1897425" y="481725"/>
            <a:ext cx="816300" cy="307500"/>
          </a:xfrm>
          <a:prstGeom prst="frame">
            <a:avLst>
              <a:gd fmla="val 4000" name="adj1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5"/>
          <p:cNvSpPr/>
          <p:nvPr/>
        </p:nvSpPr>
        <p:spPr>
          <a:xfrm>
            <a:off x="5135000" y="535200"/>
            <a:ext cx="2198400" cy="307500"/>
          </a:xfrm>
          <a:prstGeom prst="frame">
            <a:avLst>
              <a:gd fmla="val 4000" name="adj1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5"/>
          <p:cNvSpPr/>
          <p:nvPr/>
        </p:nvSpPr>
        <p:spPr>
          <a:xfrm>
            <a:off x="8394250" y="587100"/>
            <a:ext cx="237600" cy="203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5"/>
          <p:cNvSpPr/>
          <p:nvPr/>
        </p:nvSpPr>
        <p:spPr>
          <a:xfrm>
            <a:off x="1846125" y="3783050"/>
            <a:ext cx="816300" cy="307500"/>
          </a:xfrm>
          <a:prstGeom prst="frame">
            <a:avLst>
              <a:gd fmla="val 4000" name="adj1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6"/>
          <p:cNvSpPr txBox="1"/>
          <p:nvPr/>
        </p:nvSpPr>
        <p:spPr>
          <a:xfrm>
            <a:off x="3550050" y="4683875"/>
            <a:ext cx="204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카테고리(음악) 페이지</a:t>
            </a:r>
            <a:endParaRPr/>
          </a:p>
        </p:txBody>
      </p:sp>
      <p:grpSp>
        <p:nvGrpSpPr>
          <p:cNvPr id="212" name="Google Shape;212;p26"/>
          <p:cNvGrpSpPr/>
          <p:nvPr/>
        </p:nvGrpSpPr>
        <p:grpSpPr>
          <a:xfrm>
            <a:off x="0" y="-2"/>
            <a:ext cx="9144000" cy="4299825"/>
            <a:chOff x="0" y="-2"/>
            <a:chExt cx="9144000" cy="4299825"/>
          </a:xfrm>
        </p:grpSpPr>
        <p:pic>
          <p:nvPicPr>
            <p:cNvPr id="213" name="Google Shape;213;p26"/>
            <p:cNvPicPr preferRelativeResize="0"/>
            <p:nvPr/>
          </p:nvPicPr>
          <p:blipFill rotWithShape="1">
            <a:blip r:embed="rId3">
              <a:alphaModFix/>
            </a:blip>
            <a:srcRect b="0" l="0" r="0" t="12342"/>
            <a:stretch/>
          </p:blipFill>
          <p:spPr>
            <a:xfrm>
              <a:off x="0" y="-2"/>
              <a:ext cx="9144000" cy="42998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4" name="Google Shape;214;p26"/>
            <p:cNvSpPr/>
            <p:nvPr/>
          </p:nvSpPr>
          <p:spPr>
            <a:xfrm>
              <a:off x="6784200" y="3753725"/>
              <a:ext cx="2048100" cy="400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5" name="Google Shape;215;p26"/>
          <p:cNvSpPr/>
          <p:nvPr/>
        </p:nvSpPr>
        <p:spPr>
          <a:xfrm>
            <a:off x="1948725" y="1135675"/>
            <a:ext cx="1361400" cy="2692200"/>
          </a:xfrm>
          <a:prstGeom prst="frame">
            <a:avLst>
              <a:gd fmla="val 2745" name="adj1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3190"/>
            <a:ext cx="9143999" cy="40830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7"/>
          <p:cNvPicPr preferRelativeResize="0"/>
          <p:nvPr/>
        </p:nvPicPr>
        <p:blipFill rotWithShape="1">
          <a:blip r:embed="rId4">
            <a:alphaModFix/>
          </a:blip>
          <a:srcRect b="52193" l="22536" r="22602" t="30352"/>
          <a:stretch/>
        </p:blipFill>
        <p:spPr>
          <a:xfrm>
            <a:off x="3341775" y="863325"/>
            <a:ext cx="5016427" cy="856149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7"/>
          <p:cNvSpPr txBox="1"/>
          <p:nvPr/>
        </p:nvSpPr>
        <p:spPr>
          <a:xfrm>
            <a:off x="3683975" y="4638625"/>
            <a:ext cx="173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게시글 작성</a:t>
            </a:r>
            <a:r>
              <a:rPr lang="ko"/>
              <a:t> 페이지</a:t>
            </a:r>
            <a:endParaRPr/>
          </a:p>
        </p:txBody>
      </p:sp>
      <p:pic>
        <p:nvPicPr>
          <p:cNvPr id="223" name="Google Shape;223;p27"/>
          <p:cNvPicPr preferRelativeResize="0"/>
          <p:nvPr/>
        </p:nvPicPr>
        <p:blipFill rotWithShape="1">
          <a:blip r:embed="rId5">
            <a:alphaModFix/>
          </a:blip>
          <a:srcRect b="11136" l="19835" r="56453" t="57714"/>
          <a:stretch/>
        </p:blipFill>
        <p:spPr>
          <a:xfrm>
            <a:off x="3252025" y="2415063"/>
            <a:ext cx="2168050" cy="1527974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7"/>
          <p:cNvSpPr/>
          <p:nvPr/>
        </p:nvSpPr>
        <p:spPr>
          <a:xfrm>
            <a:off x="2101950" y="629625"/>
            <a:ext cx="6340200" cy="3450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8"/>
          <p:cNvSpPr txBox="1"/>
          <p:nvPr/>
        </p:nvSpPr>
        <p:spPr>
          <a:xfrm>
            <a:off x="3496350" y="4622075"/>
            <a:ext cx="215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게시글 </a:t>
            </a:r>
            <a:r>
              <a:rPr lang="ko"/>
              <a:t>세부내용</a:t>
            </a:r>
            <a:r>
              <a:rPr lang="ko"/>
              <a:t> 페이지</a:t>
            </a:r>
            <a:endParaRPr/>
          </a:p>
        </p:txBody>
      </p:sp>
      <p:pic>
        <p:nvPicPr>
          <p:cNvPr id="230" name="Google Shape;23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675" y="1439050"/>
            <a:ext cx="2211600" cy="89996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1" name="Google Shape;231;p28"/>
          <p:cNvGrpSpPr/>
          <p:nvPr/>
        </p:nvGrpSpPr>
        <p:grpSpPr>
          <a:xfrm>
            <a:off x="-775" y="0"/>
            <a:ext cx="9147247" cy="4503049"/>
            <a:chOff x="0" y="0"/>
            <a:chExt cx="9147247" cy="4503049"/>
          </a:xfrm>
        </p:grpSpPr>
        <p:pic>
          <p:nvPicPr>
            <p:cNvPr id="232" name="Google Shape;232;p2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0" y="0"/>
              <a:ext cx="6784199" cy="45030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3" name="Google Shape;233;p2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858750" y="563275"/>
              <a:ext cx="2211450" cy="8084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4" name="Google Shape;234;p28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580272" y="8"/>
              <a:ext cx="4566975" cy="414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5" name="Google Shape;235;p28"/>
          <p:cNvSpPr/>
          <p:nvPr/>
        </p:nvSpPr>
        <p:spPr>
          <a:xfrm>
            <a:off x="6858675" y="563275"/>
            <a:ext cx="2211600" cy="1911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8"/>
          <p:cNvSpPr/>
          <p:nvPr/>
        </p:nvSpPr>
        <p:spPr>
          <a:xfrm>
            <a:off x="2484525" y="3618500"/>
            <a:ext cx="521400" cy="214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241;p29"/>
          <p:cNvPicPr preferRelativeResize="0"/>
          <p:nvPr/>
        </p:nvPicPr>
        <p:blipFill rotWithShape="1">
          <a:blip r:embed="rId3">
            <a:alphaModFix/>
          </a:blip>
          <a:srcRect b="0" l="7496" r="10750" t="8759"/>
          <a:stretch/>
        </p:blipFill>
        <p:spPr>
          <a:xfrm>
            <a:off x="0" y="6450"/>
            <a:ext cx="9143999" cy="4736851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29"/>
          <p:cNvSpPr txBox="1"/>
          <p:nvPr/>
        </p:nvSpPr>
        <p:spPr>
          <a:xfrm>
            <a:off x="3797400" y="4743300"/>
            <a:ext cx="154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메인 페이지 하단</a:t>
            </a:r>
            <a:endParaRPr/>
          </a:p>
        </p:txBody>
      </p:sp>
      <p:sp>
        <p:nvSpPr>
          <p:cNvPr id="243" name="Google Shape;243;p29"/>
          <p:cNvSpPr/>
          <p:nvPr/>
        </p:nvSpPr>
        <p:spPr>
          <a:xfrm>
            <a:off x="2068750" y="136350"/>
            <a:ext cx="618000" cy="292200"/>
          </a:xfrm>
          <a:prstGeom prst="frame">
            <a:avLst>
              <a:gd fmla="val 5532" name="adj1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9"/>
          <p:cNvSpPr/>
          <p:nvPr/>
        </p:nvSpPr>
        <p:spPr>
          <a:xfrm>
            <a:off x="3077700" y="428550"/>
            <a:ext cx="719700" cy="243000"/>
          </a:xfrm>
          <a:prstGeom prst="frame">
            <a:avLst>
              <a:gd fmla="val 5532" name="adj1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9"/>
          <p:cNvSpPr/>
          <p:nvPr/>
        </p:nvSpPr>
        <p:spPr>
          <a:xfrm>
            <a:off x="3990450" y="2207400"/>
            <a:ext cx="1549200" cy="243000"/>
          </a:xfrm>
          <a:prstGeom prst="frame">
            <a:avLst>
              <a:gd fmla="val 5532" name="adj1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9"/>
          <p:cNvSpPr/>
          <p:nvPr/>
        </p:nvSpPr>
        <p:spPr>
          <a:xfrm>
            <a:off x="2352925" y="2922950"/>
            <a:ext cx="1207500" cy="1272300"/>
          </a:xfrm>
          <a:prstGeom prst="frame">
            <a:avLst>
              <a:gd fmla="val 2915" name="adj1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0"/>
          <p:cNvSpPr txBox="1"/>
          <p:nvPr/>
        </p:nvSpPr>
        <p:spPr>
          <a:xfrm>
            <a:off x="3683975" y="4638625"/>
            <a:ext cx="173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클럽 생성</a:t>
            </a:r>
            <a:r>
              <a:rPr lang="ko"/>
              <a:t> 페이지</a:t>
            </a:r>
            <a:endParaRPr/>
          </a:p>
        </p:txBody>
      </p:sp>
      <p:pic>
        <p:nvPicPr>
          <p:cNvPr id="252" name="Google Shape;25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-10"/>
            <a:ext cx="9144001" cy="424597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30"/>
          <p:cNvSpPr/>
          <p:nvPr/>
        </p:nvSpPr>
        <p:spPr>
          <a:xfrm>
            <a:off x="1904400" y="793700"/>
            <a:ext cx="618000" cy="1377900"/>
          </a:xfrm>
          <a:prstGeom prst="frame">
            <a:avLst>
              <a:gd fmla="val 3948" name="adj1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1"/>
          <p:cNvSpPr txBox="1"/>
          <p:nvPr/>
        </p:nvSpPr>
        <p:spPr>
          <a:xfrm>
            <a:off x="3110250" y="4743300"/>
            <a:ext cx="292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31 마라톤을 해 말아? 클럽 게시물</a:t>
            </a:r>
            <a:endParaRPr/>
          </a:p>
        </p:txBody>
      </p:sp>
      <p:pic>
        <p:nvPicPr>
          <p:cNvPr id="259" name="Google Shape;25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0"/>
            <a:ext cx="9144000" cy="4123469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31"/>
          <p:cNvSpPr/>
          <p:nvPr/>
        </p:nvSpPr>
        <p:spPr>
          <a:xfrm>
            <a:off x="5206925" y="645650"/>
            <a:ext cx="1097100" cy="297900"/>
          </a:xfrm>
          <a:prstGeom prst="frame">
            <a:avLst>
              <a:gd fmla="val 5532" name="adj1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구성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ko"/>
              <a:t>개요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ko"/>
              <a:t>개발 도구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ko"/>
              <a:t>구현 내용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시연 영상</a:t>
            </a:r>
            <a:endParaRPr/>
          </a:p>
        </p:txBody>
      </p:sp>
      <p:pic>
        <p:nvPicPr>
          <p:cNvPr id="266" name="Google Shape;266;p32" title="미디어1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8800" y="1195800"/>
            <a:ext cx="3979800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3"/>
          <p:cNvSpPr txBox="1"/>
          <p:nvPr>
            <p:ph idx="1" type="body"/>
          </p:nvPr>
        </p:nvSpPr>
        <p:spPr>
          <a:xfrm>
            <a:off x="3803400" y="2322600"/>
            <a:ext cx="1537200" cy="4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감사합니다~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제작</a:t>
            </a:r>
            <a:r>
              <a:rPr lang="ko"/>
              <a:t> 개요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Arial"/>
                <a:ea typeface="Arial"/>
                <a:cs typeface="Arial"/>
                <a:sym typeface="Arial"/>
              </a:rPr>
              <a:t>기존 파이보실습의 게시판 기능에 기반하여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사람들이 클럽을 만들고 그 클럽 안에 모임글을 게시하며 취미 생활을 공유하는 웹 사이트 제작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기술 스택 및 개발 도구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Back-end: Python, Django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Front-end: HTML, CSS, JavaScript, Bootstrap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DB: SQLite3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IDE: Visual Studio Code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버전 관리 시스템: Git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프레임워크: Django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74325" y="6406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모델</a:t>
            </a:r>
            <a:endParaRPr/>
          </a:p>
        </p:txBody>
      </p:sp>
      <p:graphicFrame>
        <p:nvGraphicFramePr>
          <p:cNvPr id="112" name="Google Shape;112;p17"/>
          <p:cNvGraphicFramePr/>
          <p:nvPr/>
        </p:nvGraphicFramePr>
        <p:xfrm>
          <a:off x="3203800" y="542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{08880202-07B6-4693-980A-B3C650B522C5}</a:tableStyleId>
              </a:tblPr>
              <a:tblGrid>
                <a:gridCol w="17225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Club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id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Category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name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author_id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13" name="Google Shape;113;p17"/>
          <p:cNvGraphicFramePr/>
          <p:nvPr/>
        </p:nvGraphicFramePr>
        <p:xfrm>
          <a:off x="6465725" y="323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{08880202-07B6-4693-980A-B3C650B522C5}</a:tableStyleId>
              </a:tblPr>
              <a:tblGrid>
                <a:gridCol w="1722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Board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id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subject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content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create_date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modify_date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>
                          <a:solidFill>
                            <a:srgbClr val="1F1F1F"/>
                          </a:solidFill>
                        </a:rPr>
                        <a:t>event_date</a:t>
                      </a:r>
                      <a:endParaRPr>
                        <a:solidFill>
                          <a:srgbClr val="1F1F1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club_id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author_id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14" name="Google Shape;114;p17"/>
          <p:cNvGraphicFramePr/>
          <p:nvPr/>
        </p:nvGraphicFramePr>
        <p:xfrm>
          <a:off x="3203800" y="2802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{08880202-07B6-4693-980A-B3C650B522C5}</a:tableStyleId>
              </a:tblPr>
              <a:tblGrid>
                <a:gridCol w="1722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Reply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id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content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create_date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modify_date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2"/>
                          </a:solidFill>
                        </a:rPr>
                        <a:t>board_id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2"/>
                          </a:solidFill>
                        </a:rPr>
                        <a:t>author_id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15" name="Google Shape;115;p17"/>
          <p:cNvGraphicFramePr/>
          <p:nvPr/>
        </p:nvGraphicFramePr>
        <p:xfrm>
          <a:off x="561350" y="1535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{08880202-07B6-4693-980A-B3C650B522C5}</a:tableStyleId>
              </a:tblPr>
              <a:tblGrid>
                <a:gridCol w="1722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Custom User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id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username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password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2"/>
                          </a:solidFill>
                        </a:rPr>
                        <a:t>name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email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age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ad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16" name="Google Shape;116;p17"/>
          <p:cNvGraphicFramePr/>
          <p:nvPr/>
        </p:nvGraphicFramePr>
        <p:xfrm>
          <a:off x="6684825" y="2672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{08880202-07B6-4693-980A-B3C650B522C5}</a:tableStyleId>
              </a:tblPr>
              <a:tblGrid>
                <a:gridCol w="1175525"/>
              </a:tblGrid>
              <a:tr h="311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voter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46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id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board_id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17" name="Google Shape;117;p17"/>
          <p:cNvCxnSpPr/>
          <p:nvPr/>
        </p:nvCxnSpPr>
        <p:spPr>
          <a:xfrm flipH="1">
            <a:off x="904700" y="1820350"/>
            <a:ext cx="2370600" cy="33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" name="Google Shape;118;p17"/>
          <p:cNvCxnSpPr/>
          <p:nvPr/>
        </p:nvCxnSpPr>
        <p:spPr>
          <a:xfrm rot="10800000">
            <a:off x="3612275" y="1178750"/>
            <a:ext cx="2881800" cy="105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" name="Google Shape;119;p17"/>
          <p:cNvCxnSpPr/>
          <p:nvPr/>
        </p:nvCxnSpPr>
        <p:spPr>
          <a:xfrm rot="10800000">
            <a:off x="904625" y="2168375"/>
            <a:ext cx="5611200" cy="27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" name="Google Shape;120;p17"/>
          <p:cNvCxnSpPr/>
          <p:nvPr/>
        </p:nvCxnSpPr>
        <p:spPr>
          <a:xfrm flipH="1" rot="10800000">
            <a:off x="4058250" y="961250"/>
            <a:ext cx="2468400" cy="333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" name="Google Shape;121;p17"/>
          <p:cNvCxnSpPr/>
          <p:nvPr/>
        </p:nvCxnSpPr>
        <p:spPr>
          <a:xfrm rot="10800000">
            <a:off x="915575" y="2190200"/>
            <a:ext cx="2370600" cy="230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2" name="Google Shape;122;p17"/>
          <p:cNvSpPr/>
          <p:nvPr/>
        </p:nvSpPr>
        <p:spPr>
          <a:xfrm>
            <a:off x="6188925" y="855550"/>
            <a:ext cx="566125" cy="2639420"/>
          </a:xfrm>
          <a:custGeom>
            <a:rect b="b" l="l" r="r" t="t"/>
            <a:pathLst>
              <a:path extrusionOk="0" h="77859" w="22645">
                <a:moveTo>
                  <a:pt x="22645" y="0"/>
                </a:moveTo>
                <a:cubicBezTo>
                  <a:pt x="18875" y="7177"/>
                  <a:pt x="245" y="30086"/>
                  <a:pt x="27" y="43062"/>
                </a:cubicBezTo>
                <a:cubicBezTo>
                  <a:pt x="-190" y="56039"/>
                  <a:pt x="17788" y="72060"/>
                  <a:pt x="21340" y="77859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구현 기능</a:t>
            </a:r>
            <a:endParaRPr/>
          </a:p>
        </p:txBody>
      </p:sp>
      <p:sp>
        <p:nvSpPr>
          <p:cNvPr id="128" name="Google Shape;128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유저가 </a:t>
            </a:r>
            <a:r>
              <a:rPr lang="ko"/>
              <a:t>자유롭게 클럽을 개설하고, 참가할 수 있도록 함을 목표로 함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ko"/>
              <a:t>회원가입 및 </a:t>
            </a:r>
            <a:r>
              <a:rPr lang="ko"/>
              <a:t>로그인, 비밀번호 변경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ko"/>
              <a:t>메인화면- 전체, 주제별, 클럽별 게시판 선택, 클럽 생성 및 삭제, 추천 클럽 표시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ko"/>
              <a:t>전체게시판-모든 활동 조회 및 검색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ko"/>
              <a:t>주제별 게시판-각 주제에 맞는 모든 클럽의 활동 조회 및 검색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ko"/>
              <a:t>클럽별 게시판-각 클럽이 생성한 모든 활동 조회 및 검색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19"/>
          <p:cNvPicPr preferRelativeResize="0"/>
          <p:nvPr/>
        </p:nvPicPr>
        <p:blipFill rotWithShape="1">
          <a:blip r:embed="rId3">
            <a:alphaModFix/>
          </a:blip>
          <a:srcRect b="0" l="0" r="0" t="9485"/>
          <a:stretch/>
        </p:blipFill>
        <p:spPr>
          <a:xfrm>
            <a:off x="0" y="0"/>
            <a:ext cx="9144000" cy="471582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9"/>
          <p:cNvSpPr txBox="1"/>
          <p:nvPr/>
        </p:nvSpPr>
        <p:spPr>
          <a:xfrm>
            <a:off x="3953100" y="4743300"/>
            <a:ext cx="123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index 페이지</a:t>
            </a:r>
            <a:endParaRPr/>
          </a:p>
        </p:txBody>
      </p:sp>
      <p:sp>
        <p:nvSpPr>
          <p:cNvPr id="136" name="Google Shape;136;p19"/>
          <p:cNvSpPr/>
          <p:nvPr/>
        </p:nvSpPr>
        <p:spPr>
          <a:xfrm>
            <a:off x="3643675" y="241825"/>
            <a:ext cx="1882800" cy="630000"/>
          </a:xfrm>
          <a:prstGeom prst="frame">
            <a:avLst>
              <a:gd fmla="val 5532" name="adj1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9"/>
          <p:cNvSpPr/>
          <p:nvPr/>
        </p:nvSpPr>
        <p:spPr>
          <a:xfrm>
            <a:off x="3643675" y="3636900"/>
            <a:ext cx="1446900" cy="630000"/>
          </a:xfrm>
          <a:prstGeom prst="frame">
            <a:avLst>
              <a:gd fmla="val 5532" name="adj1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/>
          <p:nvPr/>
        </p:nvSpPr>
        <p:spPr>
          <a:xfrm>
            <a:off x="3793975" y="4698850"/>
            <a:ext cx="165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로그인</a:t>
            </a:r>
            <a:r>
              <a:rPr lang="ko"/>
              <a:t> 페이지</a:t>
            </a:r>
            <a:endParaRPr/>
          </a:p>
        </p:txBody>
      </p:sp>
      <p:pic>
        <p:nvPicPr>
          <p:cNvPr id="143" name="Google Shape;143;p20"/>
          <p:cNvPicPr preferRelativeResize="0"/>
          <p:nvPr/>
        </p:nvPicPr>
        <p:blipFill rotWithShape="1">
          <a:blip r:embed="rId3">
            <a:alphaModFix/>
          </a:blip>
          <a:srcRect b="0" l="16644" r="10828" t="0"/>
          <a:stretch/>
        </p:blipFill>
        <p:spPr>
          <a:xfrm>
            <a:off x="0" y="166700"/>
            <a:ext cx="4455999" cy="417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0"/>
          <p:cNvSpPr/>
          <p:nvPr/>
        </p:nvSpPr>
        <p:spPr>
          <a:xfrm>
            <a:off x="1207350" y="551700"/>
            <a:ext cx="2157300" cy="400200"/>
          </a:xfrm>
          <a:prstGeom prst="frame">
            <a:avLst>
              <a:gd fmla="val 5532" name="adj1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0"/>
          <p:cNvPicPr preferRelativeResize="0"/>
          <p:nvPr/>
        </p:nvPicPr>
        <p:blipFill rotWithShape="1">
          <a:blip r:embed="rId4">
            <a:alphaModFix/>
          </a:blip>
          <a:srcRect b="10922" l="30517" r="31311" t="20254"/>
          <a:stretch/>
        </p:blipFill>
        <p:spPr>
          <a:xfrm>
            <a:off x="4253725" y="114600"/>
            <a:ext cx="4767394" cy="423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0"/>
          <p:cNvSpPr/>
          <p:nvPr/>
        </p:nvSpPr>
        <p:spPr>
          <a:xfrm>
            <a:off x="322525" y="1544375"/>
            <a:ext cx="3836400" cy="1137600"/>
          </a:xfrm>
          <a:prstGeom prst="frame">
            <a:avLst>
              <a:gd fmla="val 2833" name="adj1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0"/>
          <p:cNvSpPr txBox="1"/>
          <p:nvPr/>
        </p:nvSpPr>
        <p:spPr>
          <a:xfrm>
            <a:off x="5273025" y="4189400"/>
            <a:ext cx="2813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아이디나 비밀번호가 일치하지 않는 경우</a:t>
            </a:r>
            <a:endParaRPr sz="1100"/>
          </a:p>
        </p:txBody>
      </p:sp>
      <p:sp>
        <p:nvSpPr>
          <p:cNvPr id="148" name="Google Shape;148;p20"/>
          <p:cNvSpPr/>
          <p:nvPr/>
        </p:nvSpPr>
        <p:spPr>
          <a:xfrm>
            <a:off x="4456000" y="1069075"/>
            <a:ext cx="4354200" cy="400200"/>
          </a:xfrm>
          <a:prstGeom prst="frame">
            <a:avLst>
              <a:gd fmla="val 5532" name="adj1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0"/>
          <p:cNvSpPr/>
          <p:nvPr/>
        </p:nvSpPr>
        <p:spPr>
          <a:xfrm>
            <a:off x="5881150" y="3428275"/>
            <a:ext cx="1503900" cy="354000"/>
          </a:xfrm>
          <a:prstGeom prst="frame">
            <a:avLst>
              <a:gd fmla="val 5532" name="adj1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1"/>
          <p:cNvPicPr preferRelativeResize="0"/>
          <p:nvPr/>
        </p:nvPicPr>
        <p:blipFill rotWithShape="1">
          <a:blip r:embed="rId3">
            <a:alphaModFix/>
          </a:blip>
          <a:srcRect b="2128" l="28823" r="28802" t="13753"/>
          <a:stretch/>
        </p:blipFill>
        <p:spPr>
          <a:xfrm>
            <a:off x="459475" y="373475"/>
            <a:ext cx="3571200" cy="380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1"/>
          <p:cNvSpPr txBox="1"/>
          <p:nvPr/>
        </p:nvSpPr>
        <p:spPr>
          <a:xfrm>
            <a:off x="3793975" y="4698850"/>
            <a:ext cx="165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회원가입</a:t>
            </a:r>
            <a:r>
              <a:rPr lang="ko"/>
              <a:t> 페이지</a:t>
            </a:r>
            <a:endParaRPr/>
          </a:p>
        </p:txBody>
      </p:sp>
      <p:pic>
        <p:nvPicPr>
          <p:cNvPr id="156" name="Google Shape;15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0449" y="373475"/>
            <a:ext cx="3457951" cy="418147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1"/>
          <p:cNvSpPr/>
          <p:nvPr/>
        </p:nvSpPr>
        <p:spPr>
          <a:xfrm>
            <a:off x="611100" y="578300"/>
            <a:ext cx="1575900" cy="440100"/>
          </a:xfrm>
          <a:prstGeom prst="frame">
            <a:avLst>
              <a:gd fmla="val 4919" name="adj1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55000" y="2960675"/>
            <a:ext cx="3296875" cy="167027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1"/>
          <p:cNvSpPr/>
          <p:nvPr/>
        </p:nvSpPr>
        <p:spPr>
          <a:xfrm>
            <a:off x="5398125" y="934400"/>
            <a:ext cx="3157500" cy="1815600"/>
          </a:xfrm>
          <a:prstGeom prst="frame">
            <a:avLst>
              <a:gd fmla="val 1949" name="adj1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1"/>
          <p:cNvSpPr/>
          <p:nvPr/>
        </p:nvSpPr>
        <p:spPr>
          <a:xfrm>
            <a:off x="2935775" y="543975"/>
            <a:ext cx="900600" cy="245400"/>
          </a:xfrm>
          <a:prstGeom prst="frame">
            <a:avLst>
              <a:gd fmla="val 4919" name="adj1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1"/>
          <p:cNvSpPr/>
          <p:nvPr/>
        </p:nvSpPr>
        <p:spPr>
          <a:xfrm>
            <a:off x="2677750" y="4100300"/>
            <a:ext cx="1936500" cy="400200"/>
          </a:xfrm>
          <a:prstGeom prst="frame">
            <a:avLst>
              <a:gd fmla="val 4919" name="adj1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