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RjxMlgLkGvy2oNYUImsFwM3M8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99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5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108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675489" y="4387073"/>
            <a:ext cx="11327825" cy="15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Выполнил</a:t>
            </a:r>
            <a:r>
              <a:rPr lang="ru-RU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студент группы </a:t>
            </a: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Руководитель</a:t>
            </a:r>
            <a:endParaRPr sz="2400" dirty="0" smtClean="0">
              <a:solidFill>
                <a:schemeClr val="tx1"/>
              </a:solidFill>
            </a:endParaRPr>
          </a:p>
          <a:p>
            <a:pPr marL="4935538" lvl="0" indent="0" algn="l">
              <a:lnSpc>
                <a:spcPct val="100000"/>
              </a:lnSpc>
              <a:spcBef>
                <a:spcPts val="0"/>
              </a:spcBef>
              <a:tabLst>
                <a:tab pos="4935538" algn="l"/>
              </a:tabLst>
            </a:pPr>
            <a:r>
              <a:rPr lang="ru-RU" dirty="0" smtClean="0">
                <a:solidFill>
                  <a:schemeClr val="tx1"/>
                </a:solidFill>
              </a:rPr>
              <a:t>Рецензент: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3235" y="3070225"/>
            <a:ext cx="1085353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Тема: </a:t>
            </a:r>
            <a:r>
              <a:rPr lang="ru-RU" sz="3600" b="1" dirty="0">
                <a:ea typeface="Calibri"/>
              </a:rPr>
              <a:t>Р</a:t>
            </a:r>
            <a:r>
              <a:rPr lang="ru-RU" sz="3600" b="1" dirty="0" smtClean="0"/>
              <a:t>азработка Информационной системы </a:t>
            </a:r>
            <a:r>
              <a:rPr lang="ru-RU" sz="3600" b="1" dirty="0"/>
              <a:t>по сопровождению продаж </a:t>
            </a:r>
            <a:r>
              <a:rPr lang="ru-RU" sz="3600" b="1" dirty="0" smtClean="0"/>
              <a:t>инструментов красоты</a:t>
            </a:r>
            <a:endParaRPr lang="ru-RU" sz="3600" b="1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«Волгоградский экономико-технический колледж»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ВЫПУСКНАЯ КВАЛИФИКАЦИОННАЯ РАБОТА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Волгоград 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logo"/>
          <p:cNvPicPr preferRelativeResize="0"/>
          <p:nvPr/>
        </p:nvPicPr>
        <p:blipFill rotWithShape="1">
          <a:blip r:embed="rId3">
            <a:alphaModFix/>
          </a:blip>
          <a:srcRect b="22961"/>
          <a:stretch/>
        </p:blipFill>
        <p:spPr>
          <a:xfrm>
            <a:off x="563235" y="323576"/>
            <a:ext cx="1760865" cy="146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физического представления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10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72009" y="2599409"/>
            <a:ext cx="7472802" cy="2443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базы данных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11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8758" y="1690688"/>
            <a:ext cx="7499962" cy="44519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интерфейса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12</a:t>
            </a:fld>
            <a:endParaRPr sz="2400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602"/>
          <a:stretch/>
        </p:blipFill>
        <p:spPr bwMode="auto">
          <a:xfrm>
            <a:off x="4026029" y="1470182"/>
            <a:ext cx="4285053" cy="5251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1;p11"/>
          <p:cNvSpPr txBox="1">
            <a:spLocks noGrp="1"/>
          </p:cNvSpPr>
          <p:nvPr/>
        </p:nvSpPr>
        <p:spPr>
          <a:xfrm>
            <a:off x="776235" y="250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Выбор технологий разработки</a:t>
            </a:r>
            <a:endParaRPr dirty="0"/>
          </a:p>
        </p:txBody>
      </p:sp>
      <p:sp>
        <p:nvSpPr>
          <p:cNvPr id="14" name="Google Shape;163;p11"/>
          <p:cNvSpPr txBox="1">
            <a:spLocks noGrp="1"/>
          </p:cNvSpPr>
          <p:nvPr/>
        </p:nvSpPr>
        <p:spPr>
          <a:xfrm>
            <a:off x="8548635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2400"/>
          </a:p>
        </p:txBody>
      </p:sp>
      <p:pic>
        <p:nvPicPr>
          <p:cNvPr id="15" name="Picture 2" descr="Microsoft SQL Enterprise Bacula Plugin Quick Guide - Bacula Latin America &amp;amp;  Braz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03" y="1918363"/>
            <a:ext cx="2652194" cy="26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ow to use multiple forms in single page using ValidationGro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63" y="2133082"/>
            <a:ext cx="3205281" cy="243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"/>
          <p:cNvSpPr txBox="1"/>
          <p:nvPr/>
        </p:nvSpPr>
        <p:spPr>
          <a:xfrm>
            <a:off x="1779136" y="4833099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База данных</a:t>
            </a:r>
            <a:endParaRPr lang="ru-RU" sz="2000" dirty="0"/>
          </a:p>
        </p:txBody>
      </p:sp>
      <p:sp>
        <p:nvSpPr>
          <p:cNvPr id="18" name="TextBox 2"/>
          <p:cNvSpPr txBox="1"/>
          <p:nvPr/>
        </p:nvSpPr>
        <p:spPr>
          <a:xfrm>
            <a:off x="4603563" y="4833100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Сайт для клиентов</a:t>
            </a:r>
            <a:endParaRPr lang="ru-RU" sz="2000" dirty="0"/>
          </a:p>
        </p:txBody>
      </p:sp>
      <p:sp>
        <p:nvSpPr>
          <p:cNvPr id="19" name="TextBox 3"/>
          <p:cNvSpPr txBox="1"/>
          <p:nvPr/>
        </p:nvSpPr>
        <p:spPr>
          <a:xfrm>
            <a:off x="7180310" y="4833100"/>
            <a:ext cx="4235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Приложение для администратора</a:t>
            </a:r>
          </a:p>
          <a:p>
            <a:pPr algn="ctr"/>
            <a:r>
              <a:rPr lang="en-US" sz="2000" dirty="0" smtClean="0"/>
              <a:t>WPF C#</a:t>
            </a:r>
            <a:endParaRPr lang="ru-RU" sz="2000" dirty="0"/>
          </a:p>
        </p:txBody>
      </p:sp>
      <p:sp>
        <p:nvSpPr>
          <p:cNvPr id="20" name="Текст 4"/>
          <p:cNvSpPr>
            <a:spLocks noGrp="1"/>
          </p:cNvSpPr>
          <p:nvPr/>
        </p:nvSpPr>
        <p:spPr>
          <a:xfrm>
            <a:off x="776235" y="17113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868" y="2348997"/>
            <a:ext cx="21717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Тестирование</a:t>
            </a:r>
            <a:endParaRPr dirty="0"/>
          </a:p>
        </p:txBody>
      </p:sp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14</a:t>
            </a:fld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1690688"/>
            <a:ext cx="6096000" cy="45861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 объем работ по тестированию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продукта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входит тестирование следующих компонентов и функций: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авторизация;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данных;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редактирование данных;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удаление данных;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формирование отчётов.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675489" y="4387073"/>
            <a:ext cx="11327825" cy="15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Выполнил</a:t>
            </a:r>
            <a:r>
              <a:rPr lang="ru-RU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студент группы </a:t>
            </a: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Руководитель</a:t>
            </a:r>
            <a:endParaRPr sz="2400" dirty="0" smtClean="0">
              <a:solidFill>
                <a:schemeClr val="tx1"/>
              </a:solidFill>
            </a:endParaRPr>
          </a:p>
          <a:p>
            <a:pPr marL="4935538" lvl="0" indent="0" algn="l">
              <a:lnSpc>
                <a:spcPct val="100000"/>
              </a:lnSpc>
              <a:spcBef>
                <a:spcPts val="0"/>
              </a:spcBef>
              <a:tabLst>
                <a:tab pos="4935538" algn="l"/>
              </a:tabLst>
            </a:pPr>
            <a:r>
              <a:rPr lang="ru-RU" dirty="0" smtClean="0">
                <a:solidFill>
                  <a:schemeClr val="tx1"/>
                </a:solidFill>
              </a:rPr>
              <a:t>Рецензент: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3235" y="3070225"/>
            <a:ext cx="1085353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Тема: </a:t>
            </a:r>
            <a:r>
              <a:rPr lang="ru-RU" sz="3600" b="1" dirty="0">
                <a:ea typeface="Calibri"/>
              </a:rPr>
              <a:t>Р</a:t>
            </a:r>
            <a:r>
              <a:rPr lang="ru-RU" sz="3600" b="1" dirty="0" smtClean="0"/>
              <a:t>азработка Информационной системы </a:t>
            </a:r>
            <a:r>
              <a:rPr lang="ru-RU" sz="3600" b="1" dirty="0"/>
              <a:t>по сопровождению продаж </a:t>
            </a:r>
            <a:r>
              <a:rPr lang="ru-RU" sz="3600" b="1" dirty="0" smtClean="0"/>
              <a:t>инструментов красоты</a:t>
            </a:r>
            <a:endParaRPr lang="ru-RU" sz="3600" b="1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«Волгоградский экономико-технический колледж»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ВЫПУСКНАЯ КВАЛИФИКАЦИОННАЯ РАБОТА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Волгоград 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logo"/>
          <p:cNvPicPr preferRelativeResize="0"/>
          <p:nvPr/>
        </p:nvPicPr>
        <p:blipFill rotWithShape="1">
          <a:blip r:embed="rId3">
            <a:alphaModFix/>
          </a:blip>
          <a:srcRect b="22961"/>
          <a:stretch/>
        </p:blipFill>
        <p:spPr>
          <a:xfrm>
            <a:off x="563235" y="323576"/>
            <a:ext cx="1760865" cy="1463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9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just">
              <a:buNone/>
            </a:pPr>
            <a:r>
              <a:rPr lang="ru-RU" dirty="0"/>
              <a:t>На современных предприятиях огромное внимание уделяется техническому оснащению рабочих мест и </a:t>
            </a:r>
            <a:r>
              <a:rPr lang="ru-RU"/>
              <a:t>обновлению </a:t>
            </a:r>
            <a:r>
              <a:rPr lang="ru-RU" smtClean="0"/>
              <a:t>информационных </a:t>
            </a:r>
            <a:r>
              <a:rPr lang="ru-RU" dirty="0" smtClean="0"/>
              <a:t>систем их </a:t>
            </a:r>
            <a:r>
              <a:rPr lang="ru-RU" dirty="0"/>
              <a:t>реализации. Это обусловлено наличием конкуренции между предприятиями, занимающимися схожими видами деятельности. В таких условиях только качество технического оснащения и услуг может привлечь и удержать потребителя. Качество играет ключевую роль и является индикатором развития экономики предприятия.</a:t>
            </a:r>
            <a:endParaRPr lang="ru-RU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2</a:t>
            </a:fld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Объект и предмет исследования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ru-RU" dirty="0"/>
              <a:t>Объектом дипломной работы </a:t>
            </a:r>
            <a:r>
              <a:rPr lang="ru-RU" dirty="0" smtClean="0"/>
              <a:t>являются </a:t>
            </a:r>
            <a:r>
              <a:rPr lang="ru-RU" dirty="0"/>
              <a:t>технологии автоматизации электронной торговли и учета.</a:t>
            </a:r>
          </a:p>
          <a:p>
            <a:pPr marL="114300" indent="0">
              <a:buNone/>
            </a:pPr>
            <a:r>
              <a:rPr lang="ru-RU" dirty="0" smtClean="0"/>
              <a:t>Предмет ВКР – </a:t>
            </a:r>
            <a:r>
              <a:rPr lang="ru-RU" dirty="0"/>
              <a:t>разработка информационной системы по сопровождению продаж инструментов красоты.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3</a:t>
            </a:fld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Цель и задачи ВКР</a:t>
            </a:r>
            <a:endParaRPr dirty="0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ru-RU" dirty="0"/>
              <a:t>Спроектировать и разработать информационною систему по сопровождению продаж </a:t>
            </a:r>
            <a:r>
              <a:rPr lang="ru-RU" dirty="0" smtClean="0"/>
              <a:t>инструментов красоты.</a:t>
            </a: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/>
              <a:t>о</a:t>
            </a:r>
            <a:r>
              <a:rPr lang="ru-RU" dirty="0" smtClean="0"/>
              <a:t>писать </a:t>
            </a:r>
            <a:r>
              <a:rPr lang="ru-RU" dirty="0"/>
              <a:t>предметную область;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сравнить </a:t>
            </a:r>
            <a:r>
              <a:rPr lang="ru-RU" dirty="0"/>
              <a:t>веб сайты аналогичной тематики;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сформировать </a:t>
            </a:r>
            <a:r>
              <a:rPr lang="ru-RU" dirty="0"/>
              <a:t>функциональные требования;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спроектировать </a:t>
            </a:r>
            <a:r>
              <a:rPr lang="ru-RU" dirty="0"/>
              <a:t>базу данных;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спроектировать </a:t>
            </a:r>
            <a:r>
              <a:rPr lang="ru-RU" dirty="0"/>
              <a:t>интерфейс </a:t>
            </a:r>
            <a:r>
              <a:rPr lang="ru-RU" dirty="0" smtClean="0"/>
              <a:t>веб-сайта и приложения;</a:t>
            </a:r>
            <a:endParaRPr lang="ru-RU" dirty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выбрать </a:t>
            </a:r>
            <a:r>
              <a:rPr lang="ru-RU" dirty="0"/>
              <a:t>технологии разработки БД, клиентской и серверной частей;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реализовать </a:t>
            </a:r>
            <a:r>
              <a:rPr lang="ru-RU" dirty="0"/>
              <a:t>базу данных;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разработать веб-сайт и приложение;</a:t>
            </a:r>
            <a:endParaRPr lang="ru-RU" dirty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определить </a:t>
            </a:r>
            <a:r>
              <a:rPr lang="ru-RU" dirty="0"/>
              <a:t>стратегии </a:t>
            </a:r>
            <a:r>
              <a:rPr lang="ru-RU" dirty="0" smtClean="0"/>
              <a:t>продвижения.</a:t>
            </a:r>
            <a:endParaRPr lang="ru-RU"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4</a:t>
            </a:fld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Сравнение аналогов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5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338" y="1492621"/>
            <a:ext cx="3847723" cy="20574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24401" y="358838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Goldapple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738" y="3992578"/>
            <a:ext cx="3950323" cy="196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85855" y="5956557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Proficosmetics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l="1414"/>
          <a:stretch/>
        </p:blipFill>
        <p:spPr>
          <a:xfrm>
            <a:off x="3630439" y="1492621"/>
            <a:ext cx="4140967" cy="20574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12447" y="3600612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Azbuka</a:t>
            </a:r>
            <a:r>
              <a:rPr lang="ru-RU" dirty="0"/>
              <a:t>-</a:t>
            </a:r>
            <a:r>
              <a:rPr lang="en-US" dirty="0" err="1"/>
              <a:t>krasota</a:t>
            </a:r>
            <a:endParaRPr lang="ru-RU" dirty="0"/>
          </a:p>
        </p:txBody>
      </p:sp>
      <p:pic>
        <p:nvPicPr>
          <p:cNvPr id="16" name="Рисунок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5207" y="3992578"/>
            <a:ext cx="3963076" cy="20367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65018" y="6084102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Proficlinica</a:t>
            </a:r>
            <a:endParaRPr lang="ru-RU" dirty="0"/>
          </a:p>
        </p:txBody>
      </p:sp>
      <p:pic>
        <p:nvPicPr>
          <p:cNvPr id="18" name="Рисунок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7631" y="3033376"/>
            <a:ext cx="3265353" cy="17255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93410" y="485707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Volgtek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Сравнение аналогов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6</a:t>
            </a:fld>
            <a:endParaRPr sz="2400"/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838200" y="1403700"/>
            <a:ext cx="10515600" cy="5239639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Критерии сравнения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регистрационная карточка;</a:t>
            </a:r>
          </a:p>
          <a:p>
            <a:r>
              <a:rPr lang="ru-RU" dirty="0"/>
              <a:t>п</a:t>
            </a:r>
            <a:r>
              <a:rPr lang="ru-RU" dirty="0" smtClean="0"/>
              <a:t>оиск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информация для пользователя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отдельная окно с товарами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возможность оставить отзыв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сроки доставки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контактные данные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описание товара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различные способы оплаты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565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Сравнение аналогов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7</a:t>
            </a:fld>
            <a:endParaRPr sz="240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9064"/>
              </p:ext>
            </p:extLst>
          </p:nvPr>
        </p:nvGraphicFramePr>
        <p:xfrm>
          <a:off x="838200" y="1382389"/>
          <a:ext cx="10515600" cy="4378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3917">
                  <a:extLst>
                    <a:ext uri="{9D8B030D-6E8A-4147-A177-3AD203B41FA5}">
                      <a16:colId xmlns:a16="http://schemas.microsoft.com/office/drawing/2014/main" val="3495659362"/>
                    </a:ext>
                  </a:extLst>
                </a:gridCol>
                <a:gridCol w="1629098">
                  <a:extLst>
                    <a:ext uri="{9D8B030D-6E8A-4147-A177-3AD203B41FA5}">
                      <a16:colId xmlns:a16="http://schemas.microsoft.com/office/drawing/2014/main" val="1193599951"/>
                    </a:ext>
                  </a:extLst>
                </a:gridCol>
                <a:gridCol w="1611997">
                  <a:extLst>
                    <a:ext uri="{9D8B030D-6E8A-4147-A177-3AD203B41FA5}">
                      <a16:colId xmlns:a16="http://schemas.microsoft.com/office/drawing/2014/main" val="2100613691"/>
                    </a:ext>
                  </a:extLst>
                </a:gridCol>
                <a:gridCol w="1150286">
                  <a:extLst>
                    <a:ext uri="{9D8B030D-6E8A-4147-A177-3AD203B41FA5}">
                      <a16:colId xmlns:a16="http://schemas.microsoft.com/office/drawing/2014/main" val="586642754"/>
                    </a:ext>
                  </a:extLst>
                </a:gridCol>
                <a:gridCol w="1912964">
                  <a:extLst>
                    <a:ext uri="{9D8B030D-6E8A-4147-A177-3AD203B41FA5}">
                      <a16:colId xmlns:a16="http://schemas.microsoft.com/office/drawing/2014/main" val="4281130671"/>
                    </a:ext>
                  </a:extLst>
                </a:gridCol>
                <a:gridCol w="1647338">
                  <a:extLst>
                    <a:ext uri="{9D8B030D-6E8A-4147-A177-3AD203B41FA5}">
                      <a16:colId xmlns:a16="http://schemas.microsoft.com/office/drawing/2014/main" val="146233088"/>
                    </a:ext>
                  </a:extLst>
                </a:gridCol>
              </a:tblGrid>
              <a:tr h="379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Функционал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Volgtek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r>
                        <a:rPr lang="ru-RU" sz="1100">
                          <a:effectLst/>
                        </a:rPr>
                        <a:t>zbuka-krasota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Proficlinica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r>
                        <a:rPr lang="ru-RU" sz="1100">
                          <a:effectLst/>
                        </a:rPr>
                        <a:t>roficosmetics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</a:t>
                      </a:r>
                      <a:r>
                        <a:rPr lang="ru-RU" sz="1100">
                          <a:effectLst/>
                        </a:rPr>
                        <a:t>oldapple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397082841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регистрационная карточка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–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2595403297"/>
                  </a:ext>
                </a:extLst>
              </a:tr>
              <a:tr h="1898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поиск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–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–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–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–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1096322573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информация для пользователя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995825176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отдельное окно с товарами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–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–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–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2861728330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возможность оставить отзывы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3346717335"/>
                  </a:ext>
                </a:extLst>
              </a:tr>
              <a:tr h="4942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прописанные</a:t>
                      </a:r>
                      <a:endParaRPr lang="ru-RU" sz="13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сроки доставки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3894789816"/>
                  </a:ext>
                </a:extLst>
              </a:tr>
              <a:tr h="2504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контактные данные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3419096310"/>
                  </a:ext>
                </a:extLst>
              </a:tr>
              <a:tr h="1898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описания товара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3986844586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различные способы оплаты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2298097929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разделение товара по категориям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1621782390"/>
                  </a:ext>
                </a:extLst>
              </a:tr>
              <a:tr h="1898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сортировка товара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2281596179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связь с менеджером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898" marR="61898" marT="0" marB="0"/>
                </a:tc>
                <a:extLst>
                  <a:ext uri="{0D108BD9-81ED-4DB2-BD59-A6C34878D82A}">
                    <a16:rowId xmlns:a16="http://schemas.microsoft.com/office/drawing/2014/main" val="293072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91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Формирование функциональных требований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8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35794" y="1781703"/>
            <a:ext cx="7056343" cy="42931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Проектирование поведения </a:t>
            </a:r>
            <a:r>
              <a:rPr lang="ru-RU" dirty="0" smtClean="0"/>
              <a:t>системы</a:t>
            </a:r>
            <a:br>
              <a:rPr lang="ru-RU" dirty="0" smtClean="0"/>
            </a:br>
            <a:r>
              <a:rPr lang="ru-RU" sz="2000" dirty="0" smtClean="0"/>
              <a:t>Диаграмма активности процесса покупки</a:t>
            </a:r>
            <a:endParaRPr sz="2000" dirty="0"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9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53593" y="1610904"/>
            <a:ext cx="5484813" cy="4928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443</Words>
  <Application>Microsoft Office PowerPoint</Application>
  <PresentationFormat>Широкоэкранный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Презентация PowerPoint</vt:lpstr>
      <vt:lpstr>Актуальность</vt:lpstr>
      <vt:lpstr>Объект и предмет исследования</vt:lpstr>
      <vt:lpstr>Цель и задачи ВКР</vt:lpstr>
      <vt:lpstr>Сравнение аналогов</vt:lpstr>
      <vt:lpstr>Сравнение аналогов</vt:lpstr>
      <vt:lpstr>Сравнение аналогов</vt:lpstr>
      <vt:lpstr>Формирование функциональных требований</vt:lpstr>
      <vt:lpstr>Проектирование поведения системы Диаграмма активности процесса покупки</vt:lpstr>
      <vt:lpstr>Проектирование физического представления</vt:lpstr>
      <vt:lpstr>Проектирование базы данных</vt:lpstr>
      <vt:lpstr>Проектирование интерфейса</vt:lpstr>
      <vt:lpstr>Презентация PowerPoint</vt:lpstr>
      <vt:lpstr>Тестирование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Сергей</cp:lastModifiedBy>
  <cp:revision>28</cp:revision>
  <dcterms:created xsi:type="dcterms:W3CDTF">2019-05-20T19:02:16Z</dcterms:created>
  <dcterms:modified xsi:type="dcterms:W3CDTF">2022-06-21T03:40:01Z</dcterms:modified>
</cp:coreProperties>
</file>