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RjxMlgLkGvy2oNYUImsFwM3M8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694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675489" y="4387073"/>
            <a:ext cx="11327825" cy="15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Выполнил</a:t>
            </a:r>
            <a:r>
              <a:rPr lang="ru-RU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студент группы </a:t>
            </a: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Руководитель</a:t>
            </a:r>
            <a:endParaRPr sz="2400" dirty="0" smtClean="0">
              <a:solidFill>
                <a:schemeClr val="tx1"/>
              </a:solidFill>
            </a:endParaRPr>
          </a:p>
          <a:p>
            <a:pPr marL="4935538" lvl="0" indent="0" algn="l">
              <a:lnSpc>
                <a:spcPct val="100000"/>
              </a:lnSpc>
              <a:spcBef>
                <a:spcPts val="0"/>
              </a:spcBef>
              <a:tabLst>
                <a:tab pos="4935538" algn="l"/>
              </a:tabLst>
            </a:pPr>
            <a:r>
              <a:rPr lang="ru-RU" dirty="0" smtClean="0">
                <a:solidFill>
                  <a:schemeClr val="tx1"/>
                </a:solidFill>
              </a:rPr>
              <a:t>Рецензент: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3235" y="3070225"/>
            <a:ext cx="1085353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Тема: </a:t>
            </a:r>
            <a:r>
              <a:rPr lang="ru-RU" sz="3600" b="1" dirty="0">
                <a:ea typeface="Calibri"/>
              </a:rPr>
              <a:t>Р</a:t>
            </a:r>
            <a:r>
              <a:rPr lang="ru-RU" sz="3600" b="1" dirty="0" smtClean="0"/>
              <a:t>азработка Информационной системы </a:t>
            </a:r>
            <a:r>
              <a:rPr lang="ru-RU" sz="3600" b="1" dirty="0"/>
              <a:t>по сопровождению продаж товаров для освещения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«Волгоградский экономико-технический колледж»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ВЫПУСКНАЯ КВАЛИФИКАЦИОННАЯ РАБОТА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Волгоград  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logo"/>
          <p:cNvPicPr preferRelativeResize="0"/>
          <p:nvPr/>
        </p:nvPicPr>
        <p:blipFill rotWithShape="1">
          <a:blip r:embed="rId3">
            <a:alphaModFix/>
          </a:blip>
          <a:srcRect b="22961"/>
          <a:stretch/>
        </p:blipFill>
        <p:spPr>
          <a:xfrm>
            <a:off x="563235" y="323576"/>
            <a:ext cx="1760865" cy="146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интерфейса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10</a:t>
            </a:fld>
            <a:endParaRPr sz="240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83080" y="1867376"/>
            <a:ext cx="7894320" cy="4312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1;p11"/>
          <p:cNvSpPr txBox="1">
            <a:spLocks noGrp="1"/>
          </p:cNvSpPr>
          <p:nvPr/>
        </p:nvSpPr>
        <p:spPr>
          <a:xfrm>
            <a:off x="776235" y="250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Выбор технологий разработки</a:t>
            </a:r>
            <a:endParaRPr dirty="0"/>
          </a:p>
        </p:txBody>
      </p:sp>
      <p:sp>
        <p:nvSpPr>
          <p:cNvPr id="31" name="Google Shape;163;p11"/>
          <p:cNvSpPr txBox="1">
            <a:spLocks noGrp="1"/>
          </p:cNvSpPr>
          <p:nvPr/>
        </p:nvSpPr>
        <p:spPr>
          <a:xfrm>
            <a:off x="8548635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2400"/>
          </a:p>
        </p:txBody>
      </p:sp>
      <p:pic>
        <p:nvPicPr>
          <p:cNvPr id="32" name="Picture 2" descr="Microsoft SQL Enterprise Bacula Plugin Quick Guide - Bacula Latin America &amp;amp;  Braz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76" y="1531938"/>
            <a:ext cx="2652194" cy="26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"/>
          <p:cNvSpPr txBox="1"/>
          <p:nvPr/>
        </p:nvSpPr>
        <p:spPr>
          <a:xfrm>
            <a:off x="3651509" y="4446674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База данных</a:t>
            </a:r>
            <a:endParaRPr lang="ru-RU" sz="2000" dirty="0"/>
          </a:p>
        </p:txBody>
      </p:sp>
      <p:sp>
        <p:nvSpPr>
          <p:cNvPr id="38" name="Текст 4"/>
          <p:cNvSpPr>
            <a:spLocks noGrp="1"/>
          </p:cNvSpPr>
          <p:nvPr/>
        </p:nvSpPr>
        <p:spPr>
          <a:xfrm>
            <a:off x="776235" y="17113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1" name="TextBox 3"/>
          <p:cNvSpPr txBox="1"/>
          <p:nvPr/>
        </p:nvSpPr>
        <p:spPr>
          <a:xfrm>
            <a:off x="6885526" y="4446675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Приложение</a:t>
            </a:r>
          </a:p>
          <a:p>
            <a:pPr algn="ctr"/>
            <a:r>
              <a:rPr lang="en-US" sz="2000" dirty="0" smtClean="0"/>
              <a:t>WPF C#</a:t>
            </a:r>
            <a:endParaRPr lang="ru-RU" sz="20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54" y="1872780"/>
            <a:ext cx="2175226" cy="21752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Тестирование</a:t>
            </a:r>
            <a:endParaRPr dirty="0"/>
          </a:p>
        </p:txBody>
      </p:sp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12</a:t>
            </a:fld>
            <a:endParaRPr sz="240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58518"/>
              </p:ext>
            </p:extLst>
          </p:nvPr>
        </p:nvGraphicFramePr>
        <p:xfrm>
          <a:off x="838199" y="1861217"/>
          <a:ext cx="10353677" cy="4263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0431">
                  <a:extLst>
                    <a:ext uri="{9D8B030D-6E8A-4147-A177-3AD203B41FA5}">
                      <a16:colId xmlns:a16="http://schemas.microsoft.com/office/drawing/2014/main" val="2305681718"/>
                    </a:ext>
                  </a:extLst>
                </a:gridCol>
                <a:gridCol w="3046779">
                  <a:extLst>
                    <a:ext uri="{9D8B030D-6E8A-4147-A177-3AD203B41FA5}">
                      <a16:colId xmlns:a16="http://schemas.microsoft.com/office/drawing/2014/main" val="283969580"/>
                    </a:ext>
                  </a:extLst>
                </a:gridCol>
                <a:gridCol w="6696467">
                  <a:extLst>
                    <a:ext uri="{9D8B030D-6E8A-4147-A177-3AD203B41FA5}">
                      <a16:colId xmlns:a16="http://schemas.microsoft.com/office/drawing/2014/main" val="3522568621"/>
                    </a:ext>
                  </a:extLst>
                </a:gridCol>
              </a:tblGrid>
              <a:tr h="239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№ п/п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91084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Дата(ы)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15.</a:t>
                      </a:r>
                      <a:r>
                        <a:rPr lang="en-US" sz="1200">
                          <a:effectLst/>
                        </a:rPr>
                        <a:t>06.2022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423372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Тест-кейс </a:t>
                      </a:r>
                      <a:r>
                        <a:rPr lang="en-US" sz="1200">
                          <a:effectLst/>
                        </a:rPr>
                        <a:t>#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ТС</a:t>
                      </a:r>
                      <a:r>
                        <a:rPr lang="en-US" sz="1200">
                          <a:effectLst/>
                        </a:rPr>
                        <a:t>_</a:t>
                      </a:r>
                      <a:r>
                        <a:rPr lang="ru-RU" sz="1200">
                          <a:effectLst/>
                        </a:rPr>
                        <a:t>АВ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759723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Приоритет тестирования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Высокий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710514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Заголовок/название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Тестовый случай авторизации.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503996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Краткое изложение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Авторизация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591294"/>
                  </a:ext>
                </a:extLst>
              </a:tr>
              <a:tr h="6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Этапы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1. Ввести логин и пароль.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2. Нажать кнопку «Войти»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403685"/>
                  </a:ext>
                </a:extLst>
              </a:tr>
              <a:tr h="6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Данные для поля «Логин»- "</a:t>
                      </a:r>
                      <a:r>
                        <a:rPr lang="en-US" sz="1200">
                          <a:effectLst/>
                        </a:rPr>
                        <a:t>admin</a:t>
                      </a:r>
                      <a:r>
                        <a:rPr lang="ru-RU" sz="1200">
                          <a:effectLst/>
                        </a:rPr>
                        <a:t>".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Данные для поля «Пароль»- 1234".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176282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1. Система сделает редирект на форму аккаунта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114449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Фактический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1. Система сделала редирект на форму аккаунта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054062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Статус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Зачёт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8299323"/>
                  </a:ext>
                </a:extLst>
              </a:tr>
              <a:tr h="6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Предварительное условия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1. Наличие подключения к интернету.</a:t>
                      </a:r>
                      <a:endParaRPr lang="ru-RU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2. Авторизация в системе в роли администратора.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26196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12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Постусловие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Нажать "Выход" в на форме.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31365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2474" y="1382911"/>
            <a:ext cx="327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Отчет по тестированию авторизации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675489" y="4387073"/>
            <a:ext cx="11327825" cy="15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Выполнил</a:t>
            </a:r>
            <a:r>
              <a:rPr lang="ru-RU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студент группы </a:t>
            </a: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Руководитель</a:t>
            </a:r>
            <a:endParaRPr sz="2400" dirty="0" smtClean="0">
              <a:solidFill>
                <a:schemeClr val="tx1"/>
              </a:solidFill>
            </a:endParaRPr>
          </a:p>
          <a:p>
            <a:pPr marL="4935538" lvl="0" indent="0" algn="l">
              <a:lnSpc>
                <a:spcPct val="100000"/>
              </a:lnSpc>
              <a:spcBef>
                <a:spcPts val="0"/>
              </a:spcBef>
              <a:tabLst>
                <a:tab pos="4935538" algn="l"/>
              </a:tabLst>
            </a:pPr>
            <a:r>
              <a:rPr lang="ru-RU" dirty="0" smtClean="0">
                <a:solidFill>
                  <a:schemeClr val="tx1"/>
                </a:solidFill>
              </a:rPr>
              <a:t>Рецензент: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3235" y="3070225"/>
            <a:ext cx="1085353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Тема: </a:t>
            </a:r>
            <a:r>
              <a:rPr lang="ru-RU" sz="3600" b="1" dirty="0">
                <a:ea typeface="Calibri"/>
              </a:rPr>
              <a:t>Р</a:t>
            </a:r>
            <a:r>
              <a:rPr lang="ru-RU" sz="3600" b="1" dirty="0" smtClean="0"/>
              <a:t>азработка Информационной системы </a:t>
            </a:r>
            <a:r>
              <a:rPr lang="ru-RU" sz="3600" b="1" dirty="0"/>
              <a:t>по сопровождению продаж товаров для освещения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«Волгоградский экономико-технический колледж»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ВЫПУСКНАЯ КВАЛИФИКАЦИОННАЯ РАБОТА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Волгоград  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logo"/>
          <p:cNvPicPr preferRelativeResize="0"/>
          <p:nvPr/>
        </p:nvPicPr>
        <p:blipFill rotWithShape="1">
          <a:blip r:embed="rId3">
            <a:alphaModFix/>
          </a:blip>
          <a:srcRect b="22961"/>
          <a:stretch/>
        </p:blipFill>
        <p:spPr>
          <a:xfrm>
            <a:off x="563235" y="323576"/>
            <a:ext cx="1760865" cy="1463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3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ru-RU" sz="2400" dirty="0"/>
              <a:t>«Автомобиль – не роскошь, а средство передвижения». Эта формулировка соответствует настоящему положению дел только отчасти. Автомобиль – это, конечно же, средство передвижения. И это средство передвижения постоянно совершенствуется в зависимости от его </a:t>
            </a:r>
            <a:r>
              <a:rPr lang="ru-RU" sz="2400" dirty="0" smtClean="0"/>
              <a:t>предназначения, поэтому </a:t>
            </a:r>
            <a:r>
              <a:rPr lang="ru-RU" sz="2400" dirty="0"/>
              <a:t>тема информационной системы для бортового журнала автомобиля является актуальной. 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2</a:t>
            </a:fld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Объект и предмет исследования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ru-RU" dirty="0"/>
              <a:t>Объект </a:t>
            </a:r>
            <a:r>
              <a:rPr lang="ru-RU" dirty="0" smtClean="0"/>
              <a:t>– технологии </a:t>
            </a:r>
            <a:r>
              <a:rPr lang="ru-RU" dirty="0"/>
              <a:t>для разработки системы для </a:t>
            </a:r>
            <a:r>
              <a:rPr lang="ru-RU" dirty="0" smtClean="0"/>
              <a:t>интернет–торговли.</a:t>
            </a:r>
          </a:p>
          <a:p>
            <a:pPr marL="114300" indent="0">
              <a:buNone/>
            </a:pPr>
            <a:r>
              <a:rPr lang="ru-RU" dirty="0" smtClean="0"/>
              <a:t>Предмет ВКР – разработка информационной </a:t>
            </a:r>
            <a:r>
              <a:rPr lang="ru-RU" dirty="0"/>
              <a:t>системы </a:t>
            </a:r>
            <a:r>
              <a:rPr lang="ru-RU" dirty="0" smtClean="0"/>
              <a:t>для бортового журнала автомобиля </a:t>
            </a:r>
            <a:r>
              <a:rPr lang="ru-RU" dirty="0"/>
              <a:t>с использованием программирования и баз данных.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3</a:t>
            </a:fld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Цель и задачи ВКР</a:t>
            </a:r>
            <a:endParaRPr dirty="0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ru-RU" dirty="0"/>
              <a:t>Спроектировать и разработать информационною систему </a:t>
            </a:r>
            <a:r>
              <a:rPr lang="ru-RU" dirty="0" smtClean="0"/>
              <a:t>для бортового журнала автомобиля.</a:t>
            </a: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/>
              <a:t>о</a:t>
            </a:r>
            <a:r>
              <a:rPr lang="ru-RU" dirty="0" smtClean="0"/>
              <a:t>писать </a:t>
            </a:r>
            <a:r>
              <a:rPr lang="ru-RU" dirty="0"/>
              <a:t>предметную область;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сравнить </a:t>
            </a:r>
            <a:r>
              <a:rPr lang="ru-RU" dirty="0"/>
              <a:t>веб сайты аналогичной тематики;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сформировать </a:t>
            </a:r>
            <a:r>
              <a:rPr lang="ru-RU" dirty="0"/>
              <a:t>функциональные требования;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спроектировать </a:t>
            </a:r>
            <a:r>
              <a:rPr lang="ru-RU" dirty="0"/>
              <a:t>базу данных;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спроектировать </a:t>
            </a:r>
            <a:r>
              <a:rPr lang="ru-RU" dirty="0"/>
              <a:t>интерфейс </a:t>
            </a:r>
            <a:r>
              <a:rPr lang="ru-RU" dirty="0" smtClean="0"/>
              <a:t>веб-сайта и приложения;</a:t>
            </a:r>
            <a:endParaRPr lang="ru-RU" dirty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выбрать </a:t>
            </a:r>
            <a:r>
              <a:rPr lang="ru-RU" dirty="0"/>
              <a:t>технологии разработки БД, клиентской и серверной частей;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реализовать </a:t>
            </a:r>
            <a:r>
              <a:rPr lang="ru-RU" dirty="0"/>
              <a:t>базу данных;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разработать веб-сайт и приложение;</a:t>
            </a:r>
            <a:endParaRPr lang="ru-RU" dirty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определить </a:t>
            </a:r>
            <a:r>
              <a:rPr lang="ru-RU" dirty="0"/>
              <a:t>стратегии </a:t>
            </a:r>
            <a:r>
              <a:rPr lang="ru-RU" dirty="0" smtClean="0"/>
              <a:t>продвижения.</a:t>
            </a:r>
            <a:endParaRPr lang="ru-RU"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4</a:t>
            </a:fld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Сравнение аналогов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5</a:t>
            </a:fld>
            <a:endParaRPr sz="240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14331"/>
              </p:ext>
            </p:extLst>
          </p:nvPr>
        </p:nvGraphicFramePr>
        <p:xfrm>
          <a:off x="838200" y="1690688"/>
          <a:ext cx="10515599" cy="4501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0836">
                  <a:extLst>
                    <a:ext uri="{9D8B030D-6E8A-4147-A177-3AD203B41FA5}">
                      <a16:colId xmlns:a16="http://schemas.microsoft.com/office/drawing/2014/main" val="889832848"/>
                    </a:ext>
                  </a:extLst>
                </a:gridCol>
                <a:gridCol w="1795999">
                  <a:extLst>
                    <a:ext uri="{9D8B030D-6E8A-4147-A177-3AD203B41FA5}">
                      <a16:colId xmlns:a16="http://schemas.microsoft.com/office/drawing/2014/main" val="3853960090"/>
                    </a:ext>
                  </a:extLst>
                </a:gridCol>
                <a:gridCol w="1758278">
                  <a:extLst>
                    <a:ext uri="{9D8B030D-6E8A-4147-A177-3AD203B41FA5}">
                      <a16:colId xmlns:a16="http://schemas.microsoft.com/office/drawing/2014/main" val="3704724973"/>
                    </a:ext>
                  </a:extLst>
                </a:gridCol>
                <a:gridCol w="4380486">
                  <a:extLst>
                    <a:ext uri="{9D8B030D-6E8A-4147-A177-3AD203B41FA5}">
                      <a16:colId xmlns:a16="http://schemas.microsoft.com/office/drawing/2014/main" val="1444661987"/>
                    </a:ext>
                  </a:extLst>
                </a:gridCol>
              </a:tblGrid>
              <a:tr h="5008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Функционал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drivernotes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investtocar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Fuelly</a:t>
                      </a:r>
                      <a:r>
                        <a:rPr lang="ru-RU" sz="1400">
                          <a:effectLst/>
                        </a:rPr>
                        <a:t>: </a:t>
                      </a:r>
                      <a:r>
                        <a:rPr lang="en-US" sz="1400">
                          <a:effectLst/>
                        </a:rPr>
                        <a:t>MPG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399008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регистрационная карточка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1657704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поиск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5559890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информация для пользователя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630079"/>
                  </a:ext>
                </a:extLst>
              </a:tr>
              <a:tr h="5664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контактные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106642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описания авто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120173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различные способы оплаты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096905"/>
                  </a:ext>
                </a:extLst>
              </a:tr>
              <a:tr h="8586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разделение авто по типа событиям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854492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сортировка авто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 +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9331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Формирование функциональных требований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6</a:t>
            </a:fld>
            <a:endParaRPr sz="24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76200"/>
            <a:ext cx="8162925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Проектирование поведения </a:t>
            </a:r>
            <a:r>
              <a:rPr lang="ru-RU" dirty="0" smtClean="0"/>
              <a:t>системы</a:t>
            </a:r>
            <a:br>
              <a:rPr lang="ru-RU" dirty="0" smtClean="0"/>
            </a:br>
            <a:r>
              <a:rPr lang="ru-RU" sz="2000" dirty="0" smtClean="0"/>
              <a:t>Диаграмма активности процесса добавления события</a:t>
            </a:r>
            <a:endParaRPr sz="2000" dirty="0"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7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49102" y="1544639"/>
            <a:ext cx="3693795" cy="4570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физического представления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8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69593" y="1985169"/>
            <a:ext cx="3452813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базы данных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9</a:t>
            </a:fld>
            <a:endParaRPr sz="24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3" y="1354138"/>
            <a:ext cx="5912156" cy="5338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433</Words>
  <Application>Microsoft Office PowerPoint</Application>
  <PresentationFormat>Широкоэкранный</PresentationFormat>
  <Paragraphs>135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Тема Office</vt:lpstr>
      <vt:lpstr>Презентация PowerPoint</vt:lpstr>
      <vt:lpstr>Актуальность</vt:lpstr>
      <vt:lpstr>Объект и предмет исследования</vt:lpstr>
      <vt:lpstr>Цель и задачи ВКР</vt:lpstr>
      <vt:lpstr>Сравнение аналогов</vt:lpstr>
      <vt:lpstr>Формирование функциональных требований</vt:lpstr>
      <vt:lpstr>Проектирование поведения системы Диаграмма активности процесса добавления события</vt:lpstr>
      <vt:lpstr>Проектирование физического представления</vt:lpstr>
      <vt:lpstr>Проектирование базы данных</vt:lpstr>
      <vt:lpstr>Проектирование интерфейса</vt:lpstr>
      <vt:lpstr>Презентация PowerPoint</vt:lpstr>
      <vt:lpstr>Тестирование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Сергей</cp:lastModifiedBy>
  <cp:revision>30</cp:revision>
  <dcterms:created xsi:type="dcterms:W3CDTF">2019-05-20T19:02:16Z</dcterms:created>
  <dcterms:modified xsi:type="dcterms:W3CDTF">2022-06-26T21:02:48Z</dcterms:modified>
</cp:coreProperties>
</file>