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RjxMlgLkGvy2oNYUImsFwM3M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5489" y="4387073"/>
            <a:ext cx="11327825" cy="15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ru-RU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студент группы </a:t>
            </a: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93553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tabLst>
                <a:tab pos="4935538" algn="l"/>
              </a:tabLst>
            </a:pPr>
            <a:r>
              <a:rPr lang="ru-RU" sz="2400" dirty="0" smtClean="0">
                <a:solidFill>
                  <a:schemeClr val="tx1"/>
                </a:solidFill>
              </a:rPr>
              <a:t>Руководитель</a:t>
            </a:r>
            <a:endParaRPr sz="2400" dirty="0" smtClean="0">
              <a:solidFill>
                <a:schemeClr val="tx1"/>
              </a:solidFill>
            </a:endParaRPr>
          </a:p>
          <a:p>
            <a:pPr marL="4935538" lvl="0" indent="0" algn="l">
              <a:lnSpc>
                <a:spcPct val="100000"/>
              </a:lnSpc>
              <a:spcBef>
                <a:spcPts val="0"/>
              </a:spcBef>
              <a:tabLst>
                <a:tab pos="4935538" algn="l"/>
              </a:tabLst>
            </a:pPr>
            <a:r>
              <a:rPr lang="ru-RU" dirty="0" smtClean="0">
                <a:solidFill>
                  <a:schemeClr val="tx1"/>
                </a:solidFill>
              </a:rPr>
              <a:t>Рецензент: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3235" y="3070225"/>
            <a:ext cx="1085353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Тема: </a:t>
            </a:r>
            <a:r>
              <a:rPr lang="ru-RU" sz="3600" b="1" dirty="0">
                <a:ea typeface="Calibri"/>
              </a:rPr>
              <a:t>Р</a:t>
            </a:r>
            <a:r>
              <a:rPr lang="ru-RU" sz="3600" b="1" dirty="0" smtClean="0"/>
              <a:t>азработка Информационной системы </a:t>
            </a:r>
            <a:r>
              <a:rPr lang="ru-RU" sz="3600" b="1" dirty="0"/>
              <a:t>по сопровождению продаж товаров для освещения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«Волгоградский экономико-технический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 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logo"/>
          <p:cNvPicPr preferRelativeResize="0"/>
          <p:nvPr/>
        </p:nvPicPr>
        <p:blipFill rotWithShape="1">
          <a:blip r:embed="rId3">
            <a:alphaModFix/>
          </a:blip>
          <a:srcRect b="22961"/>
          <a:stretch/>
        </p:blipFill>
        <p:spPr>
          <a:xfrm>
            <a:off x="563235" y="323576"/>
            <a:ext cx="1760865" cy="146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интерфейса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10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60894" y="1690688"/>
            <a:ext cx="6648107" cy="433899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26105" y="1710690"/>
            <a:ext cx="5939790" cy="3436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61;p11"/>
          <p:cNvSpPr txBox="1">
            <a:spLocks noGrp="1"/>
          </p:cNvSpPr>
          <p:nvPr/>
        </p:nvSpPr>
        <p:spPr>
          <a:xfrm>
            <a:off x="776235" y="250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Выбор технологий разработки</a:t>
            </a:r>
            <a:endParaRPr dirty="0"/>
          </a:p>
        </p:txBody>
      </p:sp>
      <p:sp>
        <p:nvSpPr>
          <p:cNvPr id="31" name="Google Shape;163;p11"/>
          <p:cNvSpPr txBox="1">
            <a:spLocks noGrp="1"/>
          </p:cNvSpPr>
          <p:nvPr/>
        </p:nvSpPr>
        <p:spPr>
          <a:xfrm>
            <a:off x="8548635" y="62420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2400"/>
          </a:p>
        </p:txBody>
      </p:sp>
      <p:pic>
        <p:nvPicPr>
          <p:cNvPr id="32" name="Picture 2" descr="Microsoft SQL Enterprise Bacula Plugin Quick Guide - Bacula Latin America &amp;amp;  Braz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76" y="1531938"/>
            <a:ext cx="2652194" cy="26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"/>
          <p:cNvSpPr txBox="1"/>
          <p:nvPr/>
        </p:nvSpPr>
        <p:spPr>
          <a:xfrm>
            <a:off x="3651509" y="4446674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База данных</a:t>
            </a:r>
            <a:endParaRPr lang="ru-RU" sz="2000" dirty="0"/>
          </a:p>
        </p:txBody>
      </p:sp>
      <p:sp>
        <p:nvSpPr>
          <p:cNvPr id="38" name="Текст 4"/>
          <p:cNvSpPr>
            <a:spLocks noGrp="1"/>
          </p:cNvSpPr>
          <p:nvPr/>
        </p:nvSpPr>
        <p:spPr>
          <a:xfrm>
            <a:off x="776235" y="1711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/>
          </a:p>
        </p:txBody>
      </p:sp>
      <p:sp>
        <p:nvSpPr>
          <p:cNvPr id="11" name="TextBox 3"/>
          <p:cNvSpPr txBox="1"/>
          <p:nvPr/>
        </p:nvSpPr>
        <p:spPr>
          <a:xfrm>
            <a:off x="6885526" y="4446675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000" dirty="0" smtClean="0"/>
              <a:t>Приложение</a:t>
            </a:r>
            <a:endParaRPr lang="ru-RU" sz="2000" dirty="0" smtClean="0"/>
          </a:p>
          <a:p>
            <a:pPr algn="ctr"/>
            <a:r>
              <a:rPr lang="en-US" sz="2000" dirty="0" smtClean="0"/>
              <a:t>WPF C#</a:t>
            </a:r>
            <a:endParaRPr lang="ru-RU" sz="2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54" y="1872780"/>
            <a:ext cx="2175226" cy="2175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Тестирование</a:t>
            </a:r>
            <a:endParaRPr dirty="0"/>
          </a:p>
        </p:txBody>
      </p: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12</a:t>
            </a:fld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690688"/>
            <a:ext cx="6096000" cy="45861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 объем работ по тестированию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продукта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входит тестирование следующих компонентов и функций: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авторизация;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редактирование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удаление данных;</a:t>
            </a:r>
          </a:p>
          <a:p>
            <a:pPr marL="442913" lvl="0" indent="-261938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формирование отчётов.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14300" indent="0">
              <a:buNone/>
            </a:pPr>
            <a:r>
              <a:rPr lang="ru-RU" dirty="0"/>
              <a:t>«Автомобиль – не роскошь, а средство передвижения». Эта формулировка соответствует настоящему положению дел только отчасти. Автомобиль – это, конечно же, средство передвижения. И это средство передвижения постоянно совершенствуется в зависимости от его предназначения.</a:t>
            </a:r>
          </a:p>
          <a:p>
            <a:pPr marL="114300" indent="0">
              <a:buNone/>
            </a:pPr>
            <a:r>
              <a:rPr lang="ru-RU" dirty="0" smtClean="0"/>
              <a:t>Как </a:t>
            </a:r>
            <a:r>
              <a:rPr lang="ru-RU" dirty="0"/>
              <a:t>вы знаете, все автомобили имеют таблицу обслуживания в виде километража и в виде срока обслуживания, но гораздо удобнее, когда эта таблица есть у тебя под </a:t>
            </a:r>
            <a:r>
              <a:rPr lang="ru-RU" dirty="0" smtClean="0"/>
              <a:t>рукой, </a:t>
            </a:r>
            <a:r>
              <a:rPr lang="ru-RU" dirty="0"/>
              <a:t>а помимо событий </a:t>
            </a:r>
            <a:r>
              <a:rPr lang="ru-RU" dirty="0" smtClean="0"/>
              <a:t>с </a:t>
            </a:r>
            <a:r>
              <a:rPr lang="ru-RU" dirty="0"/>
              <a:t>авто, </a:t>
            </a:r>
            <a:r>
              <a:rPr lang="ru-RU" dirty="0" smtClean="0"/>
              <a:t>система еще </a:t>
            </a:r>
            <a:r>
              <a:rPr lang="ru-RU" dirty="0"/>
              <a:t>уведомляло о ТО, чтобы не доводить автомобиль до критического </a:t>
            </a:r>
            <a:r>
              <a:rPr lang="ru-RU" dirty="0" smtClean="0"/>
              <a:t>состояния,</a:t>
            </a:r>
            <a:r>
              <a:rPr lang="ru-RU" dirty="0"/>
              <a:t> поэтому тема информационной системы для бортового журнала автомобиля является актуальной. 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2</a:t>
            </a:fld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Объект и предмет исследования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ru-RU" dirty="0"/>
              <a:t>Объектом дипломной работы являются технологии для разработки системы для </a:t>
            </a:r>
            <a:r>
              <a:rPr lang="ru-RU" dirty="0" smtClean="0"/>
              <a:t>интернет–торговли.</a:t>
            </a:r>
          </a:p>
          <a:p>
            <a:pPr marL="114300" indent="0">
              <a:buNone/>
            </a:pPr>
            <a:r>
              <a:rPr lang="ru-RU" dirty="0" smtClean="0"/>
              <a:t>Предмет ВКР – разработка информационной </a:t>
            </a:r>
            <a:r>
              <a:rPr lang="ru-RU" dirty="0"/>
              <a:t>системы </a:t>
            </a:r>
            <a:r>
              <a:rPr lang="ru-RU" dirty="0" smtClean="0"/>
              <a:t>для бортового журнала автомобиля </a:t>
            </a:r>
            <a:r>
              <a:rPr lang="ru-RU" dirty="0"/>
              <a:t>с использованием программирования и баз данных.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3</a:t>
            </a:fld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Цель и задачи ВКР</a:t>
            </a:r>
            <a:endParaRPr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/>
              <a:t>Спроектировать и разработать информационною систему </a:t>
            </a:r>
            <a:r>
              <a:rPr lang="ru-RU" dirty="0" smtClean="0"/>
              <a:t>для бортового журнала </a:t>
            </a:r>
            <a:r>
              <a:rPr lang="ru-RU" dirty="0" err="1" smtClean="0"/>
              <a:t>атвомобиля</a:t>
            </a:r>
            <a:r>
              <a:rPr lang="ru-RU" dirty="0" smtClean="0"/>
              <a:t>.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/>
              <a:t>о</a:t>
            </a:r>
            <a:r>
              <a:rPr lang="ru-RU" dirty="0" smtClean="0"/>
              <a:t>писать </a:t>
            </a:r>
            <a:r>
              <a:rPr lang="ru-RU" dirty="0"/>
              <a:t>предметную область;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сравнить </a:t>
            </a:r>
            <a:r>
              <a:rPr lang="ru-RU" dirty="0"/>
              <a:t>веб сайты аналогичной тематики;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сформировать </a:t>
            </a:r>
            <a:r>
              <a:rPr lang="ru-RU" dirty="0"/>
              <a:t>функциональные требования;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спроектировать </a:t>
            </a:r>
            <a:r>
              <a:rPr lang="ru-RU" dirty="0"/>
              <a:t>интерфейс </a:t>
            </a:r>
            <a:r>
              <a:rPr lang="ru-RU" dirty="0" smtClean="0"/>
              <a:t>веб-сайта и приложения;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выбрать </a:t>
            </a:r>
            <a:r>
              <a:rPr lang="ru-RU" dirty="0"/>
              <a:t>технологии разработки БД, клиентской и серверной частей;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реализовать </a:t>
            </a:r>
            <a:r>
              <a:rPr lang="ru-RU" dirty="0"/>
              <a:t>базу данных;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разработать веб-сайт и приложение;</a:t>
            </a:r>
            <a:endParaRPr lang="ru-RU" dirty="0"/>
          </a:p>
          <a:p>
            <a:pPr>
              <a:buFont typeface="Calibri" panose="020F0502020204030204" pitchFamily="34" charset="0"/>
              <a:buChar char="‒"/>
            </a:pPr>
            <a:r>
              <a:rPr lang="ru-RU" dirty="0" smtClean="0"/>
              <a:t>определить </a:t>
            </a:r>
            <a:r>
              <a:rPr lang="ru-RU" dirty="0"/>
              <a:t>стратегии </a:t>
            </a:r>
            <a:r>
              <a:rPr lang="ru-RU" dirty="0" smtClean="0"/>
              <a:t>продвижения.</a:t>
            </a:r>
            <a:endParaRPr lang="ru-RU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4</a:t>
            </a:fld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Сравнение аналогов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5</a:t>
            </a:fld>
            <a:endParaRPr sz="240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14331"/>
              </p:ext>
            </p:extLst>
          </p:nvPr>
        </p:nvGraphicFramePr>
        <p:xfrm>
          <a:off x="838200" y="1690688"/>
          <a:ext cx="10515599" cy="450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0836">
                  <a:extLst>
                    <a:ext uri="{9D8B030D-6E8A-4147-A177-3AD203B41FA5}">
                      <a16:colId xmlns:a16="http://schemas.microsoft.com/office/drawing/2014/main" val="889832848"/>
                    </a:ext>
                  </a:extLst>
                </a:gridCol>
                <a:gridCol w="1795999">
                  <a:extLst>
                    <a:ext uri="{9D8B030D-6E8A-4147-A177-3AD203B41FA5}">
                      <a16:colId xmlns:a16="http://schemas.microsoft.com/office/drawing/2014/main" val="3853960090"/>
                    </a:ext>
                  </a:extLst>
                </a:gridCol>
                <a:gridCol w="1758278">
                  <a:extLst>
                    <a:ext uri="{9D8B030D-6E8A-4147-A177-3AD203B41FA5}">
                      <a16:colId xmlns:a16="http://schemas.microsoft.com/office/drawing/2014/main" val="3704724973"/>
                    </a:ext>
                  </a:extLst>
                </a:gridCol>
                <a:gridCol w="4380486">
                  <a:extLst>
                    <a:ext uri="{9D8B030D-6E8A-4147-A177-3AD203B41FA5}">
                      <a16:colId xmlns:a16="http://schemas.microsoft.com/office/drawing/2014/main" val="1444661987"/>
                    </a:ext>
                  </a:extLst>
                </a:gridCol>
              </a:tblGrid>
              <a:tr h="5008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Функционал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drivernotes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investtocar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Fuelly</a:t>
                      </a:r>
                      <a:r>
                        <a:rPr lang="ru-RU" sz="1400">
                          <a:effectLst/>
                        </a:rPr>
                        <a:t>: </a:t>
                      </a:r>
                      <a:r>
                        <a:rPr lang="en-US" sz="1400">
                          <a:effectLst/>
                        </a:rPr>
                        <a:t>MPG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399008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регистрационная карточка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1657704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поиск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559890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информация для пользователя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630079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контактные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106642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описания авто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120173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различные способы оплаты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096905"/>
                  </a:ext>
                </a:extLst>
              </a:tr>
              <a:tr h="8586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разделение авто по типа событиям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854492"/>
                  </a:ext>
                </a:extLst>
              </a:tr>
              <a:tr h="4293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сортировка авто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 +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effectLst/>
                        </a:rPr>
                        <a:t> +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9331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Формирование функциональных требований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6</a:t>
            </a:fld>
            <a:endParaRPr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6" y="1690688"/>
            <a:ext cx="5619750" cy="46176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Проектирование поведения </a:t>
            </a:r>
            <a:r>
              <a:rPr lang="ru-RU" dirty="0" smtClean="0"/>
              <a:t>системы</a:t>
            </a:r>
            <a:br>
              <a:rPr lang="ru-RU" dirty="0" smtClean="0"/>
            </a:br>
            <a:r>
              <a:rPr lang="ru-RU" sz="2000" dirty="0" smtClean="0"/>
              <a:t>Диаграмма активности процесса </a:t>
            </a:r>
            <a:r>
              <a:rPr lang="ru-RU" sz="2000" dirty="0" smtClean="0"/>
              <a:t>добавления события</a:t>
            </a:r>
            <a:endParaRPr sz="2000" dirty="0"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7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49102" y="1544639"/>
            <a:ext cx="3693795" cy="4570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физического представления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8</a:t>
            </a:fld>
            <a:endParaRPr sz="240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69593" y="1985169"/>
            <a:ext cx="3452813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Проектирование базы данных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/>
              <a:t>9</a:t>
            </a:fld>
            <a:endParaRPr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333500"/>
            <a:ext cx="7162800" cy="5108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343</Words>
  <Application>Microsoft Office PowerPoint</Application>
  <PresentationFormat>Широкоэкранный</PresentationFormat>
  <Paragraphs>91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Актуальность</vt:lpstr>
      <vt:lpstr>Объект и предмет исследования</vt:lpstr>
      <vt:lpstr>Цель и задачи ВКР</vt:lpstr>
      <vt:lpstr>Сравнение аналогов</vt:lpstr>
      <vt:lpstr>Формирование функциональных требований</vt:lpstr>
      <vt:lpstr>Проектирование поведения системы Диаграмма активности процесса добавления события</vt:lpstr>
      <vt:lpstr>Проектирование физического представления</vt:lpstr>
      <vt:lpstr>Проектирование базы данных</vt:lpstr>
      <vt:lpstr>Проектирование интерфейса</vt:lpstr>
      <vt:lpstr>Презентация PowerPoint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Сергей</cp:lastModifiedBy>
  <cp:revision>27</cp:revision>
  <dcterms:created xsi:type="dcterms:W3CDTF">2019-05-20T19:02:16Z</dcterms:created>
  <dcterms:modified xsi:type="dcterms:W3CDTF">2022-06-19T23:15:53Z</dcterms:modified>
</cp:coreProperties>
</file>