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iRjxMlgLkGvy2oNYUImsFwM3M8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6756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subTitle" idx="1"/>
          </p:nvPr>
        </p:nvSpPr>
        <p:spPr>
          <a:xfrm>
            <a:off x="675489" y="4387073"/>
            <a:ext cx="11327825" cy="156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35538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tabLst>
                <a:tab pos="4935538" algn="l"/>
              </a:tabLst>
            </a:pPr>
            <a:r>
              <a:rPr lang="ru-RU" sz="2400" dirty="0">
                <a:solidFill>
                  <a:schemeClr val="tx1"/>
                </a:solidFill>
              </a:rPr>
              <a:t>Выполнил</a:t>
            </a:r>
            <a:r>
              <a:rPr lang="ru-RU" dirty="0">
                <a:solidFill>
                  <a:schemeClr val="tx1"/>
                </a:solidFill>
              </a:rPr>
              <a:t>: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solidFill>
                  <a:schemeClr val="tx1"/>
                </a:solidFill>
              </a:rPr>
              <a:t>студент группы </a:t>
            </a:r>
          </a:p>
          <a:p>
            <a:pPr marL="4935538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tabLst>
                <a:tab pos="4935538" algn="l"/>
              </a:tabLst>
            </a:pPr>
            <a:endParaRPr lang="ru-RU" sz="2400" dirty="0" smtClean="0">
              <a:solidFill>
                <a:schemeClr val="tx1"/>
              </a:solidFill>
            </a:endParaRPr>
          </a:p>
          <a:p>
            <a:pPr marL="4935538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tabLst>
                <a:tab pos="4935538" algn="l"/>
              </a:tabLst>
            </a:pPr>
            <a:r>
              <a:rPr lang="ru-RU" sz="2400" dirty="0" smtClean="0">
                <a:solidFill>
                  <a:schemeClr val="tx1"/>
                </a:solidFill>
              </a:rPr>
              <a:t>Руководитель</a:t>
            </a:r>
            <a:endParaRPr sz="2400" dirty="0" smtClean="0">
              <a:solidFill>
                <a:schemeClr val="tx1"/>
              </a:solidFill>
            </a:endParaRPr>
          </a:p>
          <a:p>
            <a:pPr marL="4935538" lvl="0" indent="0" algn="l">
              <a:lnSpc>
                <a:spcPct val="100000"/>
              </a:lnSpc>
              <a:spcBef>
                <a:spcPts val="0"/>
              </a:spcBef>
              <a:tabLst>
                <a:tab pos="4935538" algn="l"/>
              </a:tabLst>
            </a:pPr>
            <a:r>
              <a:rPr lang="ru-RU" dirty="0" smtClean="0">
                <a:solidFill>
                  <a:schemeClr val="tx1"/>
                </a:solidFill>
              </a:rPr>
              <a:t>Рецензент: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563235" y="3070225"/>
            <a:ext cx="1085353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u-RU" sz="36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Тема: </a:t>
            </a:r>
            <a:r>
              <a:rPr lang="ru-RU" sz="3600" b="1" dirty="0">
                <a:ea typeface="Calibri"/>
              </a:rPr>
              <a:t>Р</a:t>
            </a:r>
            <a:r>
              <a:rPr lang="ru-RU" sz="3600" b="1" dirty="0" smtClean="0"/>
              <a:t>азработка Информационной системы </a:t>
            </a:r>
            <a:r>
              <a:rPr lang="ru-RU" sz="3600" b="1" dirty="0"/>
              <a:t>по сопровождению </a:t>
            </a:r>
            <a:r>
              <a:rPr lang="ru-RU" sz="3600" b="1" dirty="0" smtClean="0"/>
              <a:t>интернет-хостинга</a:t>
            </a:r>
            <a:endParaRPr lang="ru-RU" sz="3600" b="1" dirty="0"/>
          </a:p>
        </p:txBody>
      </p:sp>
      <p:sp>
        <p:nvSpPr>
          <p:cNvPr id="90" name="Google Shape;90;p1"/>
          <p:cNvSpPr txBox="1"/>
          <p:nvPr/>
        </p:nvSpPr>
        <p:spPr>
          <a:xfrm>
            <a:off x="2324100" y="527086"/>
            <a:ext cx="917878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государственное бюджетное профессиональное образовательное учреждение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«Волгоградский экономико-технический колледж»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675489" y="2334434"/>
            <a:ext cx="1085353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ВЫПУСКНАЯ КВАЛИФИКАЦИОННАЯ РАБОТА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3220278" y="6069496"/>
            <a:ext cx="441297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Волгоград  </a:t>
            </a:r>
            <a:r>
              <a:rPr lang="ru-R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2022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" descr="logo"/>
          <p:cNvPicPr preferRelativeResize="0"/>
          <p:nvPr/>
        </p:nvPicPr>
        <p:blipFill rotWithShape="1">
          <a:blip r:embed="rId3">
            <a:alphaModFix/>
          </a:blip>
          <a:srcRect b="22961"/>
          <a:stretch/>
        </p:blipFill>
        <p:spPr>
          <a:xfrm>
            <a:off x="563235" y="323576"/>
            <a:ext cx="1760865" cy="1463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Проектирование интерфейса</a:t>
            </a:r>
            <a:endParaRPr/>
          </a:p>
        </p:txBody>
      </p:sp>
      <p:sp>
        <p:nvSpPr>
          <p:cNvPr id="156" name="Google Shape;15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/>
              <a:t>10</a:t>
            </a:fld>
            <a:endParaRPr sz="2400"/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3687420" y="1493042"/>
            <a:ext cx="4994853" cy="50458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61;p11"/>
          <p:cNvSpPr txBox="1">
            <a:spLocks noGrp="1"/>
          </p:cNvSpPr>
          <p:nvPr/>
        </p:nvSpPr>
        <p:spPr>
          <a:xfrm>
            <a:off x="776235" y="2508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Выбор технологий разработки</a:t>
            </a:r>
            <a:endParaRPr dirty="0"/>
          </a:p>
        </p:txBody>
      </p:sp>
      <p:sp>
        <p:nvSpPr>
          <p:cNvPr id="14" name="Google Shape;163;p11"/>
          <p:cNvSpPr txBox="1">
            <a:spLocks noGrp="1"/>
          </p:cNvSpPr>
          <p:nvPr/>
        </p:nvSpPr>
        <p:spPr>
          <a:xfrm>
            <a:off x="8548635" y="62420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sz="2400"/>
          </a:p>
        </p:txBody>
      </p:sp>
      <p:pic>
        <p:nvPicPr>
          <p:cNvPr id="15" name="Picture 2" descr="Microsoft SQL Enterprise Bacula Plugin Quick Guide - Bacula Latin America &amp;amp;  Brazi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203" y="1918363"/>
            <a:ext cx="2652194" cy="265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ow to use multiple forms in single page using ValidationGrou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563" y="2133082"/>
            <a:ext cx="3205281" cy="243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"/>
          <p:cNvSpPr txBox="1"/>
          <p:nvPr/>
        </p:nvSpPr>
        <p:spPr>
          <a:xfrm>
            <a:off x="1779136" y="4833099"/>
            <a:ext cx="1712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000" dirty="0" smtClean="0"/>
              <a:t>База данных</a:t>
            </a:r>
            <a:endParaRPr lang="ru-RU" sz="2000" dirty="0"/>
          </a:p>
        </p:txBody>
      </p:sp>
      <p:sp>
        <p:nvSpPr>
          <p:cNvPr id="18" name="TextBox 2"/>
          <p:cNvSpPr txBox="1"/>
          <p:nvPr/>
        </p:nvSpPr>
        <p:spPr>
          <a:xfrm>
            <a:off x="4603563" y="4833100"/>
            <a:ext cx="2435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000" dirty="0" smtClean="0"/>
              <a:t>Сайт для клиентов</a:t>
            </a:r>
            <a:endParaRPr lang="ru-RU" sz="2000" dirty="0"/>
          </a:p>
        </p:txBody>
      </p:sp>
      <p:sp>
        <p:nvSpPr>
          <p:cNvPr id="19" name="TextBox 3"/>
          <p:cNvSpPr txBox="1"/>
          <p:nvPr/>
        </p:nvSpPr>
        <p:spPr>
          <a:xfrm>
            <a:off x="7180310" y="4833100"/>
            <a:ext cx="4235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000" dirty="0" smtClean="0"/>
              <a:t>Приложение для администратора</a:t>
            </a:r>
          </a:p>
          <a:p>
            <a:pPr algn="ctr"/>
            <a:r>
              <a:rPr lang="en-US" sz="2000" dirty="0" smtClean="0"/>
              <a:t>WPF C#</a:t>
            </a:r>
            <a:endParaRPr lang="ru-RU" sz="2000" dirty="0"/>
          </a:p>
        </p:txBody>
      </p:sp>
      <p:sp>
        <p:nvSpPr>
          <p:cNvPr id="20" name="Текст 4"/>
          <p:cNvSpPr>
            <a:spLocks noGrp="1"/>
          </p:cNvSpPr>
          <p:nvPr/>
        </p:nvSpPr>
        <p:spPr>
          <a:xfrm>
            <a:off x="776235" y="17113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ru-RU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2868" y="2348997"/>
            <a:ext cx="2171700" cy="21812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 smtClean="0"/>
              <a:t>Тестирование</a:t>
            </a:r>
            <a:endParaRPr dirty="0"/>
          </a:p>
        </p:txBody>
      </p:sp>
      <p:sp>
        <p:nvSpPr>
          <p:cNvPr id="170" name="Google Shape;17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/>
              <a:t>12</a:t>
            </a:fld>
            <a:endParaRPr sz="240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079536"/>
              </p:ext>
            </p:extLst>
          </p:nvPr>
        </p:nvGraphicFramePr>
        <p:xfrm>
          <a:off x="838200" y="1855959"/>
          <a:ext cx="10515600" cy="45003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88300">
                  <a:extLst>
                    <a:ext uri="{9D8B030D-6E8A-4147-A177-3AD203B41FA5}">
                      <a16:colId xmlns:a16="http://schemas.microsoft.com/office/drawing/2014/main" val="3619906455"/>
                    </a:ext>
                  </a:extLst>
                </a:gridCol>
                <a:gridCol w="7227300">
                  <a:extLst>
                    <a:ext uri="{9D8B030D-6E8A-4147-A177-3AD203B41FA5}">
                      <a16:colId xmlns:a16="http://schemas.microsoft.com/office/drawing/2014/main" val="3684630447"/>
                    </a:ext>
                  </a:extLst>
                </a:gridCol>
              </a:tblGrid>
              <a:tr h="231794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99947"/>
                  </a:ext>
                </a:extLst>
              </a:tr>
              <a:tr h="2317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Дата(ы) теста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15.</a:t>
                      </a:r>
                      <a:r>
                        <a:rPr lang="en-US" sz="1200">
                          <a:effectLst/>
                        </a:rPr>
                        <a:t>06.2022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7020173"/>
                  </a:ext>
                </a:extLst>
              </a:tr>
              <a:tr h="2317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Тест-кейс </a:t>
                      </a:r>
                      <a:r>
                        <a:rPr lang="en-US" sz="1200">
                          <a:effectLst/>
                        </a:rPr>
                        <a:t>#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ТС</a:t>
                      </a:r>
                      <a:r>
                        <a:rPr lang="en-US" sz="1200">
                          <a:effectLst/>
                        </a:rPr>
                        <a:t>_</a:t>
                      </a:r>
                      <a:r>
                        <a:rPr lang="ru-RU" sz="1200">
                          <a:effectLst/>
                        </a:rPr>
                        <a:t>ДК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7358762"/>
                  </a:ext>
                </a:extLst>
              </a:tr>
              <a:tr h="2317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Приоритет тестирования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Высокий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9303942"/>
                  </a:ext>
                </a:extLst>
              </a:tr>
              <a:tr h="2317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Заголовок/название теста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Тестовый случай добавления категории.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0168974"/>
                  </a:ext>
                </a:extLst>
              </a:tr>
              <a:tr h="2317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Краткое изложение теста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Добавление категории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6996761"/>
                  </a:ext>
                </a:extLst>
              </a:tr>
              <a:tr h="6035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Этапы теста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1. Ввести наименование категории.</a:t>
                      </a:r>
                      <a:endParaRPr lang="ru-RU" sz="14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2. Нажать кнопку «Добавить»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6614246"/>
                  </a:ext>
                </a:extLst>
              </a:tr>
              <a:tr h="2317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Тестовые данные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Данные для поля «Наименование»- "тестовая категория".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3613710"/>
                  </a:ext>
                </a:extLst>
              </a:tr>
              <a:tr h="6035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Ожидаемый результат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1. Добавит новую категорию</a:t>
                      </a:r>
                      <a:endParaRPr lang="ru-RU" sz="14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2. Покажет сообщение «Категория успешно добавлена»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2796107"/>
                  </a:ext>
                </a:extLst>
              </a:tr>
              <a:tr h="6035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Фактический результат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1. Система добавила категорию</a:t>
                      </a:r>
                      <a:endParaRPr lang="ru-RU" sz="14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2. Система показал сообщение «Категория успешно добавлена»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1211098"/>
                  </a:ext>
                </a:extLst>
              </a:tr>
              <a:tr h="2317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Статус теста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Зачёт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093171"/>
                  </a:ext>
                </a:extLst>
              </a:tr>
              <a:tr h="6035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Предварительное условия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1. Наличие подключения к интернету.</a:t>
                      </a:r>
                      <a:endParaRPr lang="ru-RU" sz="14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2. Авторизация в системе в роли администратора.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0384301"/>
                  </a:ext>
                </a:extLst>
              </a:tr>
              <a:tr h="2317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Постусловие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>
                          <a:effectLst/>
                        </a:rPr>
                        <a:t>Нажать "Выход" в на форме.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684119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42384" y="1465546"/>
            <a:ext cx="4087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Отчет по тестированию добавления категории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subTitle" idx="1"/>
          </p:nvPr>
        </p:nvSpPr>
        <p:spPr>
          <a:xfrm>
            <a:off x="675489" y="4387073"/>
            <a:ext cx="11327825" cy="156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35538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tabLst>
                <a:tab pos="4935538" algn="l"/>
              </a:tabLst>
            </a:pPr>
            <a:r>
              <a:rPr lang="ru-RU" sz="2400" dirty="0">
                <a:solidFill>
                  <a:schemeClr val="tx1"/>
                </a:solidFill>
              </a:rPr>
              <a:t>Выполнил</a:t>
            </a:r>
            <a:r>
              <a:rPr lang="ru-RU" dirty="0">
                <a:solidFill>
                  <a:schemeClr val="tx1"/>
                </a:solidFill>
              </a:rPr>
              <a:t>: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solidFill>
                  <a:schemeClr val="tx1"/>
                </a:solidFill>
              </a:rPr>
              <a:t>студент группы </a:t>
            </a:r>
          </a:p>
          <a:p>
            <a:pPr marL="4935538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tabLst>
                <a:tab pos="4935538" algn="l"/>
              </a:tabLst>
            </a:pPr>
            <a:endParaRPr lang="ru-RU" sz="2400" dirty="0" smtClean="0">
              <a:solidFill>
                <a:schemeClr val="tx1"/>
              </a:solidFill>
            </a:endParaRPr>
          </a:p>
          <a:p>
            <a:pPr marL="4935538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tabLst>
                <a:tab pos="4935538" algn="l"/>
              </a:tabLst>
            </a:pPr>
            <a:r>
              <a:rPr lang="ru-RU" sz="2400" dirty="0" smtClean="0">
                <a:solidFill>
                  <a:schemeClr val="tx1"/>
                </a:solidFill>
              </a:rPr>
              <a:t>Руководитель</a:t>
            </a:r>
            <a:endParaRPr sz="2400" dirty="0" smtClean="0">
              <a:solidFill>
                <a:schemeClr val="tx1"/>
              </a:solidFill>
            </a:endParaRPr>
          </a:p>
          <a:p>
            <a:pPr marL="4935538" lvl="0" indent="0" algn="l">
              <a:lnSpc>
                <a:spcPct val="100000"/>
              </a:lnSpc>
              <a:spcBef>
                <a:spcPts val="0"/>
              </a:spcBef>
              <a:tabLst>
                <a:tab pos="4935538" algn="l"/>
              </a:tabLst>
            </a:pPr>
            <a:r>
              <a:rPr lang="ru-RU" dirty="0" smtClean="0">
                <a:solidFill>
                  <a:schemeClr val="tx1"/>
                </a:solidFill>
              </a:rPr>
              <a:t>Рецензент: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563235" y="3070225"/>
            <a:ext cx="1085353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u-RU" sz="36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Тема: </a:t>
            </a:r>
            <a:r>
              <a:rPr lang="ru-RU" sz="3600" b="1" dirty="0">
                <a:ea typeface="Calibri"/>
              </a:rPr>
              <a:t>Р</a:t>
            </a:r>
            <a:r>
              <a:rPr lang="ru-RU" sz="3600" b="1" dirty="0" smtClean="0"/>
              <a:t>азработка Информационной системы </a:t>
            </a:r>
            <a:r>
              <a:rPr lang="ru-RU" sz="3600" b="1" dirty="0"/>
              <a:t>по сопровождению </a:t>
            </a:r>
            <a:r>
              <a:rPr lang="ru-RU" sz="3600" b="1" dirty="0" smtClean="0"/>
              <a:t>интернет-хостинга</a:t>
            </a:r>
            <a:endParaRPr lang="ru-RU" sz="3600" b="1" dirty="0"/>
          </a:p>
        </p:txBody>
      </p:sp>
      <p:sp>
        <p:nvSpPr>
          <p:cNvPr id="90" name="Google Shape;90;p1"/>
          <p:cNvSpPr txBox="1"/>
          <p:nvPr/>
        </p:nvSpPr>
        <p:spPr>
          <a:xfrm>
            <a:off x="2324100" y="527086"/>
            <a:ext cx="917878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государственное бюджетное профессиональное образовательное учреждение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«Волгоградский экономико-технический колледж»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675489" y="2334434"/>
            <a:ext cx="1085353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ВЫПУСКНАЯ КВАЛИФИКАЦИОННАЯ РАБОТА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3220278" y="6069496"/>
            <a:ext cx="441297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Волгоград  </a:t>
            </a:r>
            <a:r>
              <a:rPr lang="ru-R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2022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" descr="logo"/>
          <p:cNvPicPr preferRelativeResize="0"/>
          <p:nvPr/>
        </p:nvPicPr>
        <p:blipFill rotWithShape="1">
          <a:blip r:embed="rId3">
            <a:alphaModFix/>
          </a:blip>
          <a:srcRect b="22961"/>
          <a:stretch/>
        </p:blipFill>
        <p:spPr>
          <a:xfrm>
            <a:off x="563235" y="323576"/>
            <a:ext cx="1760865" cy="14638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7090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Актуальность</a:t>
            </a: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>
              <a:buNone/>
            </a:pPr>
            <a:r>
              <a:rPr lang="ru-RU" dirty="0" smtClean="0"/>
              <a:t>Если </a:t>
            </a:r>
            <a:r>
              <a:rPr lang="ru-RU" dirty="0"/>
              <a:t>вы собираетесь создать веб-сайт и хотите запустить его на просторы всемирной паутины, вам определенно понадобится </a:t>
            </a:r>
            <a:r>
              <a:rPr lang="ru-RU" dirty="0" smtClean="0"/>
              <a:t>веб-сервер, поэтому тема разработки информационной системы для сопровождения интернет-хостинга является актуальной.</a:t>
            </a:r>
            <a:endParaRPr lang="ru-RU" dirty="0"/>
          </a:p>
        </p:txBody>
      </p:sp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/>
              <a:t>2</a:t>
            </a:fld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Объект и предмет исследования</a:t>
            </a:r>
            <a:endParaRPr/>
          </a:p>
        </p:txBody>
      </p:sp>
      <p:sp>
        <p:nvSpPr>
          <p:cNvPr id="106" name="Google Shape;106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>
              <a:buNone/>
            </a:pPr>
            <a:r>
              <a:rPr lang="ru-RU" dirty="0" smtClean="0"/>
              <a:t>Объект </a:t>
            </a:r>
            <a:r>
              <a:rPr lang="ru-RU" dirty="0"/>
              <a:t>– </a:t>
            </a:r>
            <a:r>
              <a:rPr lang="ru-RU" dirty="0" smtClean="0"/>
              <a:t>технологии </a:t>
            </a:r>
            <a:r>
              <a:rPr lang="ru-RU" dirty="0"/>
              <a:t>автоматизации электронной торговли и учета.</a:t>
            </a:r>
          </a:p>
          <a:p>
            <a:pPr marL="114300" indent="0">
              <a:buNone/>
            </a:pPr>
            <a:r>
              <a:rPr lang="ru-RU" dirty="0" smtClean="0"/>
              <a:t>Предмет ВКР – </a:t>
            </a:r>
            <a:r>
              <a:rPr lang="ru-RU" dirty="0"/>
              <a:t>разработка информационной системы </a:t>
            </a:r>
            <a:r>
              <a:rPr lang="ru-RU" dirty="0" smtClean="0"/>
              <a:t>для сопровождения интернет-хостинга.</a:t>
            </a:r>
            <a:endParaRPr lang="ru-RU" dirty="0"/>
          </a:p>
        </p:txBody>
      </p:sp>
      <p:sp>
        <p:nvSpPr>
          <p:cNvPr id="107" name="Google Shape;107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/>
              <a:t>3</a:t>
            </a:fld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Цель и задачи ВКР</a:t>
            </a:r>
            <a:endParaRPr dirty="0"/>
          </a:p>
        </p:txBody>
      </p:sp>
      <p:sp>
        <p:nvSpPr>
          <p:cNvPr id="113" name="Google Shape;11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114300" indent="0">
              <a:buNone/>
            </a:pPr>
            <a:r>
              <a:rPr lang="ru-RU" dirty="0"/>
              <a:t>Спроектировать и разработать информационною систему по сопровождению </a:t>
            </a:r>
            <a:r>
              <a:rPr lang="ru-RU" dirty="0" smtClean="0"/>
              <a:t>интернет-хостинга.</a:t>
            </a:r>
            <a:endParaRPr lang="ru-RU" dirty="0"/>
          </a:p>
          <a:p>
            <a:pPr marL="114300" indent="0">
              <a:buNone/>
            </a:pPr>
            <a:endParaRPr lang="ru-RU" dirty="0" smtClean="0"/>
          </a:p>
          <a:p>
            <a:pPr>
              <a:buFont typeface="Calibri" panose="020F0502020204030204" pitchFamily="34" charset="0"/>
              <a:buChar char="‒"/>
            </a:pPr>
            <a:r>
              <a:rPr lang="ru-RU" dirty="0"/>
              <a:t>о</a:t>
            </a:r>
            <a:r>
              <a:rPr lang="ru-RU" dirty="0" smtClean="0"/>
              <a:t>писать </a:t>
            </a:r>
            <a:r>
              <a:rPr lang="ru-RU" dirty="0"/>
              <a:t>предметную область;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ru-RU" dirty="0" smtClean="0"/>
              <a:t>сравнить </a:t>
            </a:r>
            <a:r>
              <a:rPr lang="ru-RU" dirty="0"/>
              <a:t>веб сайты аналогичной тематики;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ru-RU" dirty="0" smtClean="0"/>
              <a:t>сформировать </a:t>
            </a:r>
            <a:r>
              <a:rPr lang="ru-RU" dirty="0"/>
              <a:t>функциональные требования;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ru-RU" dirty="0" smtClean="0"/>
              <a:t>спроектировать </a:t>
            </a:r>
            <a:r>
              <a:rPr lang="ru-RU" dirty="0"/>
              <a:t>базу данных;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ru-RU" dirty="0" smtClean="0"/>
              <a:t>спроектировать </a:t>
            </a:r>
            <a:r>
              <a:rPr lang="ru-RU" dirty="0"/>
              <a:t>интерфейс </a:t>
            </a:r>
            <a:r>
              <a:rPr lang="ru-RU" dirty="0" smtClean="0"/>
              <a:t>веб-сайта и приложения;</a:t>
            </a:r>
            <a:endParaRPr lang="ru-RU" dirty="0"/>
          </a:p>
          <a:p>
            <a:pPr>
              <a:buFont typeface="Calibri" panose="020F0502020204030204" pitchFamily="34" charset="0"/>
              <a:buChar char="‒"/>
            </a:pPr>
            <a:r>
              <a:rPr lang="ru-RU" dirty="0" smtClean="0"/>
              <a:t>выбрать </a:t>
            </a:r>
            <a:r>
              <a:rPr lang="ru-RU" dirty="0"/>
              <a:t>технологии разработки БД, клиентской и серверной частей;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ru-RU" dirty="0" smtClean="0"/>
              <a:t>реализовать </a:t>
            </a:r>
            <a:r>
              <a:rPr lang="ru-RU" dirty="0"/>
              <a:t>базу данных;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ru-RU" dirty="0" smtClean="0"/>
              <a:t>разработать веб-сайт и приложение;</a:t>
            </a:r>
            <a:endParaRPr lang="ru-RU" dirty="0"/>
          </a:p>
          <a:p>
            <a:pPr>
              <a:buFont typeface="Calibri" panose="020F0502020204030204" pitchFamily="34" charset="0"/>
              <a:buChar char="‒"/>
            </a:pPr>
            <a:r>
              <a:rPr lang="ru-RU" dirty="0" smtClean="0"/>
              <a:t>определить </a:t>
            </a:r>
            <a:r>
              <a:rPr lang="ru-RU" dirty="0"/>
              <a:t>стратегии </a:t>
            </a:r>
            <a:r>
              <a:rPr lang="ru-RU" dirty="0" smtClean="0"/>
              <a:t>продвижения.</a:t>
            </a:r>
            <a:endParaRPr lang="ru-RU" dirty="0"/>
          </a:p>
        </p:txBody>
      </p:sp>
      <p:sp>
        <p:nvSpPr>
          <p:cNvPr id="114" name="Google Shape;11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/>
              <a:t>4</a:t>
            </a:fld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Сравнение аналогов</a:t>
            </a:r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/>
              <a:t>5</a:t>
            </a:fld>
            <a:endParaRPr sz="240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368614"/>
              </p:ext>
            </p:extLst>
          </p:nvPr>
        </p:nvGraphicFramePr>
        <p:xfrm>
          <a:off x="838200" y="1548144"/>
          <a:ext cx="10515600" cy="46288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09841">
                  <a:extLst>
                    <a:ext uri="{9D8B030D-6E8A-4147-A177-3AD203B41FA5}">
                      <a16:colId xmlns:a16="http://schemas.microsoft.com/office/drawing/2014/main" val="2051856487"/>
                    </a:ext>
                  </a:extLst>
                </a:gridCol>
                <a:gridCol w="1885862">
                  <a:extLst>
                    <a:ext uri="{9D8B030D-6E8A-4147-A177-3AD203B41FA5}">
                      <a16:colId xmlns:a16="http://schemas.microsoft.com/office/drawing/2014/main" val="3534702809"/>
                    </a:ext>
                  </a:extLst>
                </a:gridCol>
                <a:gridCol w="1463191">
                  <a:extLst>
                    <a:ext uri="{9D8B030D-6E8A-4147-A177-3AD203B41FA5}">
                      <a16:colId xmlns:a16="http://schemas.microsoft.com/office/drawing/2014/main" val="3498740415"/>
                    </a:ext>
                  </a:extLst>
                </a:gridCol>
                <a:gridCol w="2219691">
                  <a:extLst>
                    <a:ext uri="{9D8B030D-6E8A-4147-A177-3AD203B41FA5}">
                      <a16:colId xmlns:a16="http://schemas.microsoft.com/office/drawing/2014/main" val="4243461894"/>
                    </a:ext>
                  </a:extLst>
                </a:gridCol>
                <a:gridCol w="1937015">
                  <a:extLst>
                    <a:ext uri="{9D8B030D-6E8A-4147-A177-3AD203B41FA5}">
                      <a16:colId xmlns:a16="http://schemas.microsoft.com/office/drawing/2014/main" val="158255022"/>
                    </a:ext>
                  </a:extLst>
                </a:gridCol>
              </a:tblGrid>
              <a:tr h="24446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Функционал 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4233" marR="642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nic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4233" marR="642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reg.ru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4233" marR="642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nvhost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4233" marR="642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1cloud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4233" marR="64233" marT="0" marB="0"/>
                </a:tc>
                <a:extLst>
                  <a:ext uri="{0D108BD9-81ED-4DB2-BD59-A6C34878D82A}">
                    <a16:rowId xmlns:a16="http://schemas.microsoft.com/office/drawing/2014/main" val="972263667"/>
                  </a:ext>
                </a:extLst>
              </a:tr>
              <a:tr h="41908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регистрационная карточка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4233" marR="642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 + 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4233" marR="642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 + 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4233" marR="642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 –+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4233" marR="642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 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4233" marR="64233" marT="0" marB="0"/>
                </a:tc>
                <a:extLst>
                  <a:ext uri="{0D108BD9-81ED-4DB2-BD59-A6C34878D82A}">
                    <a16:rowId xmlns:a16="http://schemas.microsoft.com/office/drawing/2014/main" val="539792123"/>
                  </a:ext>
                </a:extLst>
              </a:tr>
              <a:tr h="20954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поиск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4233" marR="642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 + 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4233" marR="642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 + 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4233" marR="642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 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4233" marR="642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 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4233" marR="64233" marT="0" marB="0"/>
                </a:tc>
                <a:extLst>
                  <a:ext uri="{0D108BD9-81ED-4DB2-BD59-A6C34878D82A}">
                    <a16:rowId xmlns:a16="http://schemas.microsoft.com/office/drawing/2014/main" val="3686365285"/>
                  </a:ext>
                </a:extLst>
              </a:tr>
              <a:tr h="41908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информация для пользователя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4233" marR="642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4233" marR="642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4233" marR="642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4233" marR="642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4233" marR="64233" marT="0" marB="0"/>
                </a:tc>
                <a:extLst>
                  <a:ext uri="{0D108BD9-81ED-4DB2-BD59-A6C34878D82A}">
                    <a16:rowId xmlns:a16="http://schemas.microsoft.com/office/drawing/2014/main" val="3664767275"/>
                  </a:ext>
                </a:extLst>
              </a:tr>
              <a:tr h="41908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отдельное окно с товарами 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4233" marR="642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 + 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4233" marR="642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4233" marR="642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 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4233" marR="642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-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4233" marR="64233" marT="0" marB="0"/>
                </a:tc>
                <a:extLst>
                  <a:ext uri="{0D108BD9-81ED-4DB2-BD59-A6C34878D82A}">
                    <a16:rowId xmlns:a16="http://schemas.microsoft.com/office/drawing/2014/main" val="1889816750"/>
                  </a:ext>
                </a:extLst>
              </a:tr>
              <a:tr h="41908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возможность оставить отзывы 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4233" marR="642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4233" marR="642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4233" marR="642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-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4233" marR="642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-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4233" marR="64233" marT="0" marB="0"/>
                </a:tc>
                <a:extLst>
                  <a:ext uri="{0D108BD9-81ED-4DB2-BD59-A6C34878D82A}">
                    <a16:rowId xmlns:a16="http://schemas.microsoft.com/office/drawing/2014/main" val="3210447715"/>
                  </a:ext>
                </a:extLst>
              </a:tr>
              <a:tr h="54562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прописанные</a:t>
                      </a:r>
                      <a:endParaRPr lang="ru-RU" sz="130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сроки доставки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4233" marR="642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4233" marR="642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4233" marR="642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4233" marR="642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4233" marR="64233" marT="0" marB="0"/>
                </a:tc>
                <a:extLst>
                  <a:ext uri="{0D108BD9-81ED-4DB2-BD59-A6C34878D82A}">
                    <a16:rowId xmlns:a16="http://schemas.microsoft.com/office/drawing/2014/main" val="3011327205"/>
                  </a:ext>
                </a:extLst>
              </a:tr>
              <a:tr h="27648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контактные данные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4233" marR="642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4233" marR="642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4233" marR="642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4233" marR="642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4233" marR="64233" marT="0" marB="0"/>
                </a:tc>
                <a:extLst>
                  <a:ext uri="{0D108BD9-81ED-4DB2-BD59-A6C34878D82A}">
                    <a16:rowId xmlns:a16="http://schemas.microsoft.com/office/drawing/2014/main" val="2614621940"/>
                  </a:ext>
                </a:extLst>
              </a:tr>
              <a:tr h="20954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описания товара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4233" marR="642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4233" marR="642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4233" marR="642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4233" marR="642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4233" marR="64233" marT="0" marB="0"/>
                </a:tc>
                <a:extLst>
                  <a:ext uri="{0D108BD9-81ED-4DB2-BD59-A6C34878D82A}">
                    <a16:rowId xmlns:a16="http://schemas.microsoft.com/office/drawing/2014/main" val="766710426"/>
                  </a:ext>
                </a:extLst>
              </a:tr>
              <a:tr h="41908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различные способы оплаты 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4233" marR="642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4233" marR="642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4233" marR="642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4233" marR="642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4233" marR="64233" marT="0" marB="0"/>
                </a:tc>
                <a:extLst>
                  <a:ext uri="{0D108BD9-81ED-4DB2-BD59-A6C34878D82A}">
                    <a16:rowId xmlns:a16="http://schemas.microsoft.com/office/drawing/2014/main" val="1706390583"/>
                  </a:ext>
                </a:extLst>
              </a:tr>
              <a:tr h="41908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разделение товара по категориям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4233" marR="642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 + 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4233" marR="642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4233" marR="642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 + 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4233" marR="642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4233" marR="64233" marT="0" marB="0"/>
                </a:tc>
                <a:extLst>
                  <a:ext uri="{0D108BD9-81ED-4DB2-BD59-A6C34878D82A}">
                    <a16:rowId xmlns:a16="http://schemas.microsoft.com/office/drawing/2014/main" val="2444572483"/>
                  </a:ext>
                </a:extLst>
              </a:tr>
              <a:tr h="20954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сортировка товара 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4233" marR="642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 + 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4233" marR="642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4233" marR="642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 + 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4233" marR="642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4233" marR="64233" marT="0" marB="0"/>
                </a:tc>
                <a:extLst>
                  <a:ext uri="{0D108BD9-81ED-4DB2-BD59-A6C34878D82A}">
                    <a16:rowId xmlns:a16="http://schemas.microsoft.com/office/drawing/2014/main" val="1665728050"/>
                  </a:ext>
                </a:extLst>
              </a:tr>
              <a:tr h="41908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связь с менеджером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4233" marR="642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4233" marR="642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-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4233" marR="642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4233" marR="642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 dirty="0">
                          <a:effectLst/>
                        </a:rPr>
                        <a:t>-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4233" marR="64233" marT="0" marB="0"/>
                </a:tc>
                <a:extLst>
                  <a:ext uri="{0D108BD9-81ED-4DB2-BD59-A6C34878D82A}">
                    <a16:rowId xmlns:a16="http://schemas.microsoft.com/office/drawing/2014/main" val="367475118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Формирование функциональных требований</a:t>
            </a:r>
            <a:endParaRPr/>
          </a:p>
        </p:txBody>
      </p:sp>
      <p:sp>
        <p:nvSpPr>
          <p:cNvPr id="128" name="Google Shape;1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/>
              <a:t>6</a:t>
            </a:fld>
            <a:endParaRPr sz="240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397" y="1690688"/>
            <a:ext cx="7348773" cy="48134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Проектирование поведения </a:t>
            </a:r>
            <a:r>
              <a:rPr lang="ru-RU" dirty="0" smtClean="0"/>
              <a:t>системы</a:t>
            </a:r>
            <a:br>
              <a:rPr lang="ru-RU" dirty="0" smtClean="0"/>
            </a:br>
            <a:r>
              <a:rPr lang="ru-RU" sz="2000" dirty="0" smtClean="0"/>
              <a:t>Диаграмма активности процесса покупки</a:t>
            </a:r>
            <a:endParaRPr sz="2000" dirty="0"/>
          </a:p>
        </p:txBody>
      </p:sp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/>
              <a:t>7</a:t>
            </a:fld>
            <a:endParaRPr sz="2400"/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3823222" y="1690688"/>
            <a:ext cx="5003907" cy="43187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Проектирование физического представления</a:t>
            </a:r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/>
              <a:t>8</a:t>
            </a:fld>
            <a:endParaRPr sz="2400"/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3714580" y="1837853"/>
            <a:ext cx="4804731" cy="428509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Проектирование базы данных</a:t>
            </a:r>
            <a:endParaRPr/>
          </a:p>
        </p:txBody>
      </p:sp>
      <p:sp>
        <p:nvSpPr>
          <p:cNvPr id="149" name="Google Shape;1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/>
              <a:t>9</a:t>
            </a:fld>
            <a:endParaRPr sz="2400"/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2706986" y="1612569"/>
            <a:ext cx="6431337" cy="46252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435</Words>
  <Application>Microsoft Office PowerPoint</Application>
  <PresentationFormat>Широкоэкранный</PresentationFormat>
  <Paragraphs>154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Тема Office</vt:lpstr>
      <vt:lpstr>Презентация PowerPoint</vt:lpstr>
      <vt:lpstr>Актуальность</vt:lpstr>
      <vt:lpstr>Объект и предмет исследования</vt:lpstr>
      <vt:lpstr>Цель и задачи ВКР</vt:lpstr>
      <vt:lpstr>Сравнение аналогов</vt:lpstr>
      <vt:lpstr>Формирование функциональных требований</vt:lpstr>
      <vt:lpstr>Проектирование поведения системы Диаграмма активности процесса покупки</vt:lpstr>
      <vt:lpstr>Проектирование физического представления</vt:lpstr>
      <vt:lpstr>Проектирование базы данных</vt:lpstr>
      <vt:lpstr>Проектирование интерфейса</vt:lpstr>
      <vt:lpstr>Презентация PowerPoint</vt:lpstr>
      <vt:lpstr>Тестирование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Сергей</cp:lastModifiedBy>
  <cp:revision>28</cp:revision>
  <dcterms:created xsi:type="dcterms:W3CDTF">2019-05-20T19:02:16Z</dcterms:created>
  <dcterms:modified xsi:type="dcterms:W3CDTF">2022-06-24T02:47:37Z</dcterms:modified>
</cp:coreProperties>
</file>