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7106" r:id="rId1"/>
  </p:sldMasterIdLst>
  <p:notesMasterIdLst>
    <p:notesMasterId r:id="rId57"/>
  </p:notesMasterIdLst>
  <p:handoutMasterIdLst>
    <p:handoutMasterId r:id="rId58"/>
  </p:handoutMasterIdLst>
  <p:sldIdLst>
    <p:sldId id="332" r:id="rId2"/>
    <p:sldId id="410" r:id="rId3"/>
    <p:sldId id="300" r:id="rId4"/>
    <p:sldId id="365" r:id="rId5"/>
    <p:sldId id="276" r:id="rId6"/>
    <p:sldId id="286" r:id="rId7"/>
    <p:sldId id="392" r:id="rId8"/>
    <p:sldId id="393" r:id="rId9"/>
    <p:sldId id="318" r:id="rId10"/>
    <p:sldId id="364" r:id="rId11"/>
    <p:sldId id="394" r:id="rId12"/>
    <p:sldId id="320" r:id="rId13"/>
    <p:sldId id="401" r:id="rId14"/>
    <p:sldId id="378" r:id="rId15"/>
    <p:sldId id="312" r:id="rId16"/>
    <p:sldId id="368" r:id="rId17"/>
    <p:sldId id="387" r:id="rId18"/>
    <p:sldId id="400" r:id="rId19"/>
    <p:sldId id="402" r:id="rId20"/>
    <p:sldId id="379" r:id="rId21"/>
    <p:sldId id="325" r:id="rId22"/>
    <p:sldId id="381" r:id="rId23"/>
    <p:sldId id="399" r:id="rId24"/>
    <p:sldId id="406" r:id="rId25"/>
    <p:sldId id="380" r:id="rId26"/>
    <p:sldId id="310" r:id="rId27"/>
    <p:sldId id="382" r:id="rId28"/>
    <p:sldId id="398" r:id="rId29"/>
    <p:sldId id="404" r:id="rId30"/>
    <p:sldId id="405" r:id="rId31"/>
    <p:sldId id="407" r:id="rId32"/>
    <p:sldId id="369" r:id="rId33"/>
    <p:sldId id="370" r:id="rId34"/>
    <p:sldId id="390" r:id="rId35"/>
    <p:sldId id="391" r:id="rId36"/>
    <p:sldId id="371" r:id="rId37"/>
    <p:sldId id="372" r:id="rId38"/>
    <p:sldId id="373" r:id="rId39"/>
    <p:sldId id="383" r:id="rId40"/>
    <p:sldId id="374" r:id="rId41"/>
    <p:sldId id="329" r:id="rId42"/>
    <p:sldId id="323" r:id="rId43"/>
    <p:sldId id="342" r:id="rId44"/>
    <p:sldId id="340" r:id="rId45"/>
    <p:sldId id="384" r:id="rId46"/>
    <p:sldId id="385" r:id="rId47"/>
    <p:sldId id="397" r:id="rId48"/>
    <p:sldId id="345" r:id="rId49"/>
    <p:sldId id="388" r:id="rId50"/>
    <p:sldId id="389" r:id="rId51"/>
    <p:sldId id="408" r:id="rId52"/>
    <p:sldId id="285" r:id="rId53"/>
    <p:sldId id="282" r:id="rId54"/>
    <p:sldId id="403" r:id="rId55"/>
    <p:sldId id="409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1pPr>
    <a:lvl2pPr marL="320242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2pPr>
    <a:lvl3pPr marL="641601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3pPr>
    <a:lvl4pPr marL="962961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4pPr>
    <a:lvl5pPr marL="1284318" indent="1117" algn="ctr" rtl="0" fontAlgn="base">
      <a:spcBef>
        <a:spcPct val="0"/>
      </a:spcBef>
      <a:spcAft>
        <a:spcPct val="0"/>
      </a:spcAft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5pPr>
    <a:lvl6pPr marL="1606794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6pPr>
    <a:lvl7pPr marL="1928151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7pPr>
    <a:lvl8pPr marL="2249511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8pPr>
    <a:lvl9pPr marL="2570870" algn="l" defTabSz="321357" rtl="0" eaLnBrk="1" latinLnBrk="0" hangingPunct="1">
      <a:defRPr sz="3000" kern="1200">
        <a:solidFill>
          <a:srgbClr val="414141"/>
        </a:solidFill>
        <a:latin typeface="Gill Sans Light" charset="0"/>
        <a:ea typeface="ヒラギノ角ゴ ProN W3" charset="-128"/>
        <a:cs typeface="ヒラギノ角ゴ ProN W3" charset="-128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FF00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5" autoAdjust="0"/>
    <p:restoredTop sz="94660"/>
  </p:normalViewPr>
  <p:slideViewPr>
    <p:cSldViewPr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4B8BF-AF9B-C045-80DE-2FB8F92271E1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0565-55C1-1F4E-9129-35E143F8E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2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8694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ＭＳ Ｐゴシック" charset="-128"/>
      </a:defRPr>
    </a:lvl1pPr>
    <a:lvl2pPr marL="320242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2pPr>
    <a:lvl3pPr marL="641601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3pPr>
    <a:lvl4pPr marL="962961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4pPr>
    <a:lvl5pPr marL="1284318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Gill Sans Light" charset="0"/>
        <a:ea typeface="ＭＳ Ｐゴシック" charset="-128"/>
        <a:cs typeface="+mn-cs"/>
      </a:defRPr>
    </a:lvl5pPr>
    <a:lvl6pPr marL="1606382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7658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8936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0212" algn="l" defTabSz="3212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421DEC3-126F-B74B-B3B3-5A73FC42FA2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kernels are executed asynchronously</a:t>
            </a:r>
            <a:r>
              <a:rPr lang="en-US" baseline="0" dirty="0" smtClean="0"/>
              <a:t> but return an error value immediately, runtime errors will likely be reported later.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can be associated with multiple contexts if desired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another function</a:t>
            </a:r>
            <a:r>
              <a:rPr lang="en-US" baseline="0" dirty="0" smtClean="0"/>
              <a:t> called </a:t>
            </a:r>
            <a:r>
              <a:rPr lang="en-US" baseline="0" dirty="0" err="1" smtClean="0"/>
              <a:t>clCreateContextFromType</a:t>
            </a:r>
            <a:r>
              <a:rPr lang="en-US" baseline="0" dirty="0" smtClean="0"/>
              <a:t>(), which will create a context using all the </a:t>
            </a:r>
            <a:r>
              <a:rPr lang="en-US" baseline="0" dirty="0" err="1" smtClean="0"/>
              <a:t>GPUs</a:t>
            </a:r>
            <a:r>
              <a:rPr lang="en-US" baseline="0" dirty="0" smtClean="0"/>
              <a:t>, CPUs, etc.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</a:t>
            </a:r>
            <a:r>
              <a:rPr lang="en-US" baseline="0" dirty="0" smtClean="0"/>
              <a:t> though we show images here, the example will really be working with buffers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device</a:t>
            </a:r>
            <a:r>
              <a:rPr lang="en-US" baseline="0" dirty="0" smtClean="0"/>
              <a:t> were a CPU, it could execute on the memory object in-place.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6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6" y="1537448"/>
            <a:ext cx="7826281" cy="1627093"/>
          </a:xfrm>
        </p:spPr>
        <p:txBody>
          <a:bodyPr vert="horz" lIns="91425" tIns="45713" rIns="91425" bIns="45713" rtlCol="0" anchor="b" anchorCtr="0">
            <a:noAutofit/>
          </a:bodyPr>
          <a:lstStyle>
            <a:lvl1pPr algn="ctr" defTabSz="914259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6" y="3218330"/>
            <a:ext cx="7826281" cy="860611"/>
          </a:xfrm>
        </p:spPr>
        <p:txBody>
          <a:bodyPr vert="horz" lIns="91425" tIns="45713" rIns="91425" bIns="45713" rtlCol="0">
            <a:normAutofit/>
          </a:bodyPr>
          <a:lstStyle>
            <a:lvl1pPr marL="0" indent="0" algn="ctr" defTabSz="914259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D5F19924-6430-D645-92B0-BCF37D43BE11}" type="datetime1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FB62-50F5-9348-B654-8E9590789D25}" type="datetime1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7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5" tIns="45713" rIns="91425" bIns="45713"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7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5" tIns="45713" rIns="91425" bIns="45713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30" tIns="45716" rIns="91430" bIns="45716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1" y="6356352"/>
            <a:ext cx="2133600" cy="365125"/>
          </a:xfrm>
          <a:prstGeom prst="rect">
            <a:avLst/>
          </a:prstGeom>
        </p:spPr>
        <p:txBody>
          <a:bodyPr vert="horz" lIns="0" tIns="45716" rIns="0" bIns="45716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6F6B7-1FD0-2648-8789-4249F3C22625}" type="datetime1">
              <a:rPr lang="en-US" smtClean="0"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7" y="6356352"/>
            <a:ext cx="2895600" cy="365125"/>
          </a:xfrm>
          <a:prstGeom prst="rect">
            <a:avLst/>
          </a:prstGeom>
        </p:spPr>
        <p:txBody>
          <a:bodyPr vert="horz" lIns="0" tIns="45716" rIns="0" bIns="45716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2"/>
            <a:ext cx="762000" cy="365125"/>
          </a:xfrm>
          <a:prstGeom prst="rect">
            <a:avLst/>
          </a:prstGeom>
        </p:spPr>
        <p:txBody>
          <a:bodyPr vert="horz" lIns="0" tIns="45716" rIns="0" bIns="45716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C2E671B-E6CC-5344-823B-5C81BE00F7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7107" r:id="rId1"/>
    <p:sldLayoutId id="2147487108" r:id="rId2"/>
  </p:sldLayoutIdLst>
  <p:hf hdr="0" dt="0"/>
  <p:txStyles>
    <p:titleStyle>
      <a:lvl1pPr algn="ctr" defTabSz="9143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14" indent="-349214" algn="l" defTabSz="914306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730" indent="-336515" algn="l" defTabSz="914306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276" indent="-282546" algn="l" defTabSz="914306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521" indent="-295245" algn="l" defTabSz="914306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067" indent="-282546" algn="l" defTabSz="914306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343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When you create a context, you will provide a list of devices to associate with it</a:t>
            </a:r>
          </a:p>
          <a:p>
            <a:pPr marL="576981" lvl="1" indent="-282404" defTabSz="913836">
              <a:spcBef>
                <a:spcPts val="2000"/>
              </a:spcBef>
              <a:defRPr/>
            </a:pPr>
            <a:r>
              <a:rPr lang="en-US" dirty="0" smtClean="0">
                <a:ea typeface="+mn-ea"/>
              </a:rPr>
              <a:t>For the rest of the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resources, you will associate them with the context as they are created</a:t>
            </a:r>
          </a:p>
        </p:txBody>
      </p:sp>
      <p:sp>
        <p:nvSpPr>
          <p:cNvPr id="228356" name="TextBox 3"/>
          <p:cNvSpPr txBox="1">
            <a:spLocks noChangeArrowheads="1"/>
          </p:cNvSpPr>
          <p:nvPr/>
        </p:nvSpPr>
        <p:spPr bwMode="auto">
          <a:xfrm>
            <a:off x="587127" y="4170909"/>
            <a:ext cx="129480" cy="53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70" tIns="32135" rIns="64270" bIns="32135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39516" y="3262312"/>
            <a:ext cx="5097541" cy="3214688"/>
            <a:chOff x="2616200" y="4876800"/>
            <a:chExt cx="7249836" cy="4572000"/>
          </a:xfrm>
        </p:grpSpPr>
        <p:sp>
          <p:nvSpPr>
            <p:cNvPr id="7" name="Rounded Rectangle 6"/>
            <p:cNvSpPr/>
            <p:nvPr/>
          </p:nvSpPr>
          <p:spPr>
            <a:xfrm>
              <a:off x="2616200" y="4876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11" name="Picture 10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7800" y="8019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10" name="Picture 9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1" y="8019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8" name="TextBox 7"/>
            <p:cNvSpPr txBox="1"/>
            <p:nvPr/>
          </p:nvSpPr>
          <p:spPr>
            <a:xfrm>
              <a:off x="2844799" y="4888468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5" y="3583782"/>
            <a:ext cx="1500939" cy="324591"/>
          </a:xfrm>
          <a:prstGeom prst="rect">
            <a:avLst/>
          </a:prstGeom>
          <a:noFill/>
        </p:spPr>
        <p:txBody>
          <a:bodyPr wrap="squar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Empty context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rot="16200000" flipH="1">
            <a:off x="1332273" y="3505163"/>
            <a:ext cx="532660" cy="1339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67960" y="3375422"/>
            <a:ext cx="7583537" cy="2518172"/>
          </a:xfrm>
        </p:spPr>
        <p:txBody>
          <a:bodyPr rtlCol="0">
            <a:normAutofit fontScale="92500"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This function creates a context given a list of devices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properties argument specifies which platform to use (if NULL, the default chosen by the vendor will be used)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function also provides a callback mechanism for reporting errors to the user </a:t>
            </a:r>
            <a:endParaRPr lang="en-US" dirty="0" smtClean="0"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48" y="1446616"/>
            <a:ext cx="6090047" cy="16162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Queues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i="1" dirty="0" smtClean="0">
                <a:cs typeface="+mn-cs"/>
              </a:rPr>
              <a:t>c</a:t>
            </a:r>
            <a:r>
              <a:rPr lang="en-US" i="1" dirty="0" smtClean="0">
                <a:ea typeface="+mn-ea"/>
                <a:cs typeface="+mn-cs"/>
              </a:rPr>
              <a:t>ommand queue</a:t>
            </a:r>
            <a:r>
              <a:rPr lang="en-US" dirty="0" smtClean="0">
                <a:ea typeface="+mn-ea"/>
                <a:cs typeface="+mn-cs"/>
              </a:rPr>
              <a:t> is the mechanism for the host to request that </a:t>
            </a:r>
            <a:r>
              <a:rPr lang="en-US" dirty="0" smtClean="0">
                <a:cs typeface="+mn-cs"/>
              </a:rPr>
              <a:t>an action be performed by the device</a:t>
            </a:r>
            <a:endParaRPr lang="en-US" i="1" dirty="0" smtClean="0">
              <a:ea typeface="+mn-ea"/>
              <a:cs typeface="+mn-cs"/>
            </a:endParaRPr>
          </a:p>
          <a:p>
            <a:pPr marL="576981" lvl="1" indent="-282404" defTabSz="913836">
              <a:spcBef>
                <a:spcPts val="2000"/>
              </a:spcBef>
              <a:defRPr/>
            </a:pPr>
            <a:r>
              <a:rPr lang="en-US" dirty="0" smtClean="0">
                <a:ea typeface="+mn-ea"/>
              </a:rPr>
              <a:t>Perform a memory transfer, begin executing, etc. 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</a:rPr>
              <a:t>A separate command queue is required for each device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Commands within the queue can be synchronous or asynchronous</a:t>
            </a:r>
          </a:p>
          <a:p>
            <a:pPr marL="282404" indent="-282404" defTabSz="913836">
              <a:defRPr/>
            </a:pPr>
            <a:r>
              <a:rPr lang="en-US" dirty="0" smtClean="0"/>
              <a:t>Commands can execute in-order or out-of-order</a:t>
            </a:r>
          </a:p>
          <a:p>
            <a:pPr marL="282404" indent="-282404" defTabSz="913836"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Queues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618565" y="2839640"/>
            <a:ext cx="7878788" cy="3399796"/>
          </a:xfrm>
        </p:spPr>
        <p:txBody>
          <a:bodyPr rtlCol="0">
            <a:normAutofit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A command queue establishes a relationship between a context and a device</a:t>
            </a:r>
          </a:p>
          <a:p>
            <a:pPr marL="282404" indent="-282404" defTabSz="913836">
              <a:defRPr/>
            </a:pPr>
            <a:r>
              <a:rPr lang="en-US" dirty="0" smtClean="0">
                <a:cs typeface="+mn-cs"/>
              </a:rPr>
              <a:t>The command queue properties specify: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If out-of-order execution of commands is allowed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If profiling is enabled</a:t>
            </a:r>
          </a:p>
          <a:p>
            <a:pPr marL="901306" lvl="2" indent="-282404" defTabSz="913836">
              <a:spcBef>
                <a:spcPts val="2000"/>
              </a:spcBef>
              <a:defRPr/>
            </a:pPr>
            <a:r>
              <a:rPr lang="en-US" dirty="0" smtClean="0">
                <a:cs typeface="+mn-cs"/>
              </a:rPr>
              <a:t>Profiling is done using </a:t>
            </a:r>
            <a:r>
              <a:rPr lang="en-US" i="1" dirty="0" smtClean="0">
                <a:cs typeface="+mn-cs"/>
              </a:rPr>
              <a:t>events </a:t>
            </a:r>
            <a:r>
              <a:rPr lang="en-US" dirty="0" smtClean="0">
                <a:cs typeface="+mn-cs"/>
              </a:rPr>
              <a:t>(discussed in a later lecture) and will create some overhead</a:t>
            </a:r>
            <a:endParaRPr lang="en-US" dirty="0" smtClean="0"/>
          </a:p>
          <a:p>
            <a:pPr marL="282404" indent="-282404" defTabSz="913836">
              <a:buNone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9" y="1607344"/>
            <a:ext cx="6125766" cy="9108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Queues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8565" y="1284112"/>
            <a:ext cx="7878788" cy="1234060"/>
          </a:xfrm>
        </p:spPr>
        <p:txBody>
          <a:bodyPr/>
          <a:lstStyle/>
          <a:p>
            <a:r>
              <a:rPr lang="en-US" dirty="0" smtClean="0"/>
              <a:t>Command queues associate a context with a device</a:t>
            </a:r>
          </a:p>
          <a:p>
            <a:pPr lvl="1"/>
            <a:r>
              <a:rPr lang="en-US" dirty="0" smtClean="0"/>
              <a:t>Despite the figure below, they are not a physical connection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00251" y="2893219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36600" y="3268266"/>
            <a:ext cx="1898175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Command queues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5804297" y="3643318"/>
            <a:ext cx="1553766" cy="1071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420445" y="3723680"/>
            <a:ext cx="1178719" cy="9108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Objects</a:t>
            </a:r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Memory objects are </a:t>
            </a: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data that can be moved on and off devices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Objects are classified as either buffers or images</a:t>
            </a:r>
          </a:p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Buffers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Contiguous chunks of memory – stored sequentially and can be accessed directly (arrays, pointers, </a:t>
            </a:r>
            <a:r>
              <a:rPr lang="en-US" dirty="0" err="1" smtClean="0">
                <a:sym typeface="Wingdings" charset="2"/>
              </a:rPr>
              <a:t>structs</a:t>
            </a:r>
            <a:r>
              <a:rPr lang="en-US" dirty="0" smtClean="0">
                <a:sym typeface="Wingdings" charset="2"/>
              </a:rPr>
              <a:t>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Read/write capable</a:t>
            </a:r>
          </a:p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Images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Opaque objects (2D or 3D)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Can only be accessed via </a:t>
            </a:r>
            <a:r>
              <a:rPr lang="en-US" dirty="0" err="1" smtClean="0">
                <a:sym typeface="Wingdings" charset="2"/>
              </a:rPr>
              <a:t>read_image</a:t>
            </a:r>
            <a:r>
              <a:rPr lang="en-US" dirty="0" smtClean="0">
                <a:sym typeface="Wingdings" charset="2"/>
              </a:rPr>
              <a:t>() and </a:t>
            </a:r>
            <a:r>
              <a:rPr lang="en-US" dirty="0" err="1" smtClean="0">
                <a:sym typeface="Wingdings" charset="2"/>
              </a:rPr>
              <a:t>write_image</a:t>
            </a:r>
            <a:r>
              <a:rPr lang="en-US" dirty="0" smtClean="0">
                <a:sym typeface="Wingdings" charset="2"/>
              </a:rPr>
              <a:t>()</a:t>
            </a:r>
          </a:p>
          <a:p>
            <a:pPr lvl="1" eaLnBrk="1" hangingPunct="1">
              <a:defRPr/>
            </a:pPr>
            <a:r>
              <a:rPr lang="en-US" dirty="0" smtClean="0">
                <a:sym typeface="Wingdings" charset="2"/>
              </a:rPr>
              <a:t>Can either be read or written in a kernel, but not both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buffers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8571" y="2786062"/>
            <a:ext cx="8132529" cy="3453374"/>
          </a:xfrm>
        </p:spPr>
        <p:txBody>
          <a:bodyPr>
            <a:normAutofit/>
          </a:bodyPr>
          <a:lstStyle/>
          <a:p>
            <a:r>
              <a:rPr lang="en-US" dirty="0" smtClean="0"/>
              <a:t>This function creates a buffer (</a:t>
            </a:r>
            <a:r>
              <a:rPr lang="en-US" dirty="0" err="1" smtClean="0"/>
              <a:t>cl_mem</a:t>
            </a:r>
            <a:r>
              <a:rPr lang="en-US" dirty="0" smtClean="0"/>
              <a:t> object) for the given context</a:t>
            </a:r>
          </a:p>
          <a:p>
            <a:pPr lvl="1"/>
            <a:r>
              <a:rPr lang="en-US" dirty="0" smtClean="0"/>
              <a:t>Images are more complex and will be covered in a later lecture</a:t>
            </a:r>
          </a:p>
          <a:p>
            <a:r>
              <a:rPr lang="en-US" dirty="0" smtClean="0"/>
              <a:t>The flags specify: </a:t>
            </a:r>
          </a:p>
          <a:p>
            <a:pPr lvl="1"/>
            <a:r>
              <a:rPr lang="en-US" dirty="0" smtClean="0"/>
              <a:t>the combination of reading and writing allowed on the data </a:t>
            </a:r>
          </a:p>
          <a:p>
            <a:pPr lvl="1"/>
            <a:r>
              <a:rPr lang="en-US" dirty="0" smtClean="0"/>
              <a:t>if the host pointer itself should be used to store the data</a:t>
            </a:r>
          </a:p>
          <a:p>
            <a:pPr lvl="1"/>
            <a:r>
              <a:rPr lang="en-US" dirty="0" smtClean="0"/>
              <a:t>if the data should be copied from the host pointer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44" y="1393037"/>
            <a:ext cx="3669496" cy="11608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Objects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55552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Memory objects are associated with a context</a:t>
            </a:r>
          </a:p>
          <a:p>
            <a:pPr lvl="1">
              <a:defRPr/>
            </a:pPr>
            <a:r>
              <a:rPr lang="en-US" dirty="0" smtClean="0"/>
              <a:t>They must be explicitly transferred to devices prior to execution (covered later)</a:t>
            </a:r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326826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21910" y="2464595"/>
            <a:ext cx="5123085" cy="58811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Uninitialized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OpenCL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memory objects—the original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data will be transferred later to/from these objects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911085" y="3000376"/>
            <a:ext cx="803667" cy="589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393282" y="3161109"/>
            <a:ext cx="589359" cy="37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82459" y="3696891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18" name="Picture 17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1" y="273248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-45033" y="4500563"/>
            <a:ext cx="2087062" cy="111133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Original input/output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data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(not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OpenCL</a:t>
            </a:r>
            <a:endParaRPr lang="en-US" sz="1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memory objects)</a:t>
            </a:r>
          </a:p>
        </p:txBody>
      </p:sp>
      <p:cxnSp>
        <p:nvCxnSpPr>
          <p:cNvPr id="21" name="Straight Arrow Connector 20"/>
          <p:cNvCxnSpPr>
            <a:endCxn id="18" idx="2"/>
          </p:cNvCxnSpPr>
          <p:nvPr/>
        </p:nvCxnSpPr>
        <p:spPr>
          <a:xfrm rot="5400000" flipH="1" flipV="1">
            <a:off x="294680" y="3955851"/>
            <a:ext cx="910828" cy="178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303741" y="273248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9" idx="2"/>
          </p:cNvCxnSpPr>
          <p:nvPr/>
        </p:nvCxnSpPr>
        <p:spPr>
          <a:xfrm rot="5400000" flipH="1" flipV="1">
            <a:off x="915293" y="3871020"/>
            <a:ext cx="964406" cy="401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32553" y="3696891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Transferring Data</a:t>
            </a:r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provides commands to transfer data to and from devices </a:t>
            </a:r>
          </a:p>
          <a:p>
            <a:pPr lvl="1">
              <a:defRPr/>
            </a:pPr>
            <a:r>
              <a:rPr lang="en-US" dirty="0" err="1" smtClean="0">
                <a:sym typeface="Wingdings" charset="2"/>
              </a:rPr>
              <a:t>clEnqueue{Read|Write}{Buffer|Image</a:t>
            </a:r>
            <a:r>
              <a:rPr lang="en-US" dirty="0" smtClean="0">
                <a:sym typeface="Wingdings" charset="2"/>
              </a:rPr>
              <a:t>}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Copying from the host to a device is considered </a:t>
            </a:r>
            <a:r>
              <a:rPr lang="en-US" i="1" dirty="0" smtClean="0">
                <a:sym typeface="Wingdings" charset="2"/>
              </a:rPr>
              <a:t>writing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Copying from a device to the host is </a:t>
            </a:r>
            <a:r>
              <a:rPr lang="en-US" i="1" dirty="0" smtClean="0">
                <a:sym typeface="Wingdings" charset="2"/>
              </a:rPr>
              <a:t>reading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The write command both initializes the memory object with data and places it on a device</a:t>
            </a:r>
          </a:p>
          <a:p>
            <a:pPr marL="631597" lvl="2" indent="-349124">
              <a:spcBef>
                <a:spcPts val="2000"/>
              </a:spcBef>
              <a:defRPr/>
            </a:pPr>
            <a:r>
              <a:rPr lang="en-US" dirty="0" smtClean="0"/>
              <a:t>The validity of memory objects that are present on multiple devices is undefined by the </a:t>
            </a:r>
            <a:r>
              <a:rPr lang="en-US" dirty="0" err="1" smtClean="0"/>
              <a:t>OpenCL</a:t>
            </a:r>
            <a:r>
              <a:rPr lang="en-US" dirty="0" smtClean="0"/>
              <a:t> spec (i.e. are vendor specific)</a:t>
            </a:r>
            <a:endParaRPr lang="en-US" dirty="0" smtClean="0">
              <a:sym typeface="Wingdings" charset="2"/>
            </a:endParaRPr>
          </a:p>
          <a:p>
            <a:pPr>
              <a:defRPr/>
            </a:pP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calls also exist to directly map part of a memory object to a host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Transferring Data</a:t>
            </a:r>
          </a:p>
        </p:txBody>
      </p:sp>
      <p:sp>
        <p:nvSpPr>
          <p:cNvPr id="23142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3482579"/>
            <a:ext cx="7583537" cy="2946797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ym typeface="Wingdings" charset="2"/>
              </a:rPr>
              <a:t>This command initializes the </a:t>
            </a:r>
            <a:r>
              <a:rPr lang="en-US" dirty="0" err="1" smtClean="0">
                <a:sym typeface="Wingdings" charset="2"/>
              </a:rPr>
              <a:t>OpenCL</a:t>
            </a:r>
            <a:r>
              <a:rPr lang="en-US" dirty="0" smtClean="0">
                <a:sym typeface="Wingdings" charset="2"/>
              </a:rPr>
              <a:t> memory object and writes data to the device associated with the command queue</a:t>
            </a:r>
          </a:p>
          <a:p>
            <a:pPr lvl="1">
              <a:defRPr/>
            </a:pPr>
            <a:r>
              <a:rPr lang="en-US" dirty="0" smtClean="0">
                <a:sym typeface="Wingdings" charset="2"/>
              </a:rPr>
              <a:t>The command will write data from a host pointer (</a:t>
            </a:r>
            <a:r>
              <a:rPr lang="en-US" i="1" dirty="0" err="1" smtClean="0">
                <a:sym typeface="Wingdings" charset="2"/>
              </a:rPr>
              <a:t>ptr</a:t>
            </a:r>
            <a:r>
              <a:rPr lang="en-US" dirty="0" smtClean="0">
                <a:sym typeface="Wingdings" charset="2"/>
              </a:rPr>
              <a:t>) to the device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The </a:t>
            </a:r>
            <a:r>
              <a:rPr lang="en-US" i="1" dirty="0" err="1" smtClean="0">
                <a:sym typeface="Wingdings" charset="2"/>
              </a:rPr>
              <a:t>blocking_write</a:t>
            </a:r>
            <a:r>
              <a:rPr lang="en-US" dirty="0" smtClean="0">
                <a:sym typeface="Wingdings" charset="2"/>
              </a:rPr>
              <a:t> parameter specifies whether or not the command should return before the data transfer is complete</a:t>
            </a:r>
          </a:p>
          <a:p>
            <a:pPr>
              <a:defRPr/>
            </a:pPr>
            <a:r>
              <a:rPr lang="en-US" dirty="0" smtClean="0">
                <a:sym typeface="Wingdings" charset="2"/>
              </a:rPr>
              <a:t>Events (discussed in another lecture) can specify which commands should be completed before this one runs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9" y="1446609"/>
            <a:ext cx="5063133" cy="1830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straight-forward lecture.  It introduces the OpenCL specification while building a simple vector addition program</a:t>
            </a:r>
          </a:p>
          <a:p>
            <a:pPr lvl="1"/>
            <a:r>
              <a:rPr lang="en-US" dirty="0" smtClean="0"/>
              <a:t>The Mona Lisa images in the slides may be misleading in that we are not actually using OpenCL images, but they were nicer to look at than diagrams of buffers</a:t>
            </a:r>
          </a:p>
          <a:p>
            <a:r>
              <a:rPr lang="en-US" dirty="0" smtClean="0"/>
              <a:t>It would probably be a good idea to open up the example code and walk through it along with the 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Transferring Data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555528"/>
          </a:xfrm>
        </p:spPr>
        <p:txBody>
          <a:bodyPr>
            <a:normAutofit fontScale="85000" lnSpcReduction="10000"/>
          </a:bodyPr>
          <a:lstStyle/>
          <a:p>
            <a:pPr lvl="0">
              <a:defRPr/>
            </a:pPr>
            <a:r>
              <a:rPr lang="en-US" dirty="0" smtClean="0"/>
              <a:t>Memory objects are transferred to devices by specifying an action (read or write) and a command queue</a:t>
            </a:r>
          </a:p>
          <a:p>
            <a:pPr marL="669368" lvl="1" indent="-349124">
              <a:spcBef>
                <a:spcPts val="2000"/>
              </a:spcBef>
            </a:pPr>
            <a:r>
              <a:rPr lang="en-US" dirty="0" smtClean="0"/>
              <a:t>The validity of memory objects that are present on multiple devices is undefined by the </a:t>
            </a:r>
            <a:r>
              <a:rPr lang="en-US" dirty="0" err="1" smtClean="0"/>
              <a:t>OpenCL</a:t>
            </a:r>
            <a:r>
              <a:rPr lang="en-US" dirty="0" smtClean="0"/>
              <a:t> spec (i.e. is vendor specific)</a:t>
            </a:r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pPr marL="669368" lvl="1" indent="-349124">
              <a:spcBef>
                <a:spcPts val="2000"/>
              </a:spcBef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988468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453" y="341709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4" name="TextBox 33"/>
          <p:cNvSpPr txBox="1"/>
          <p:nvPr/>
        </p:nvSpPr>
        <p:spPr>
          <a:xfrm>
            <a:off x="339335" y="5667375"/>
            <a:ext cx="3016657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Images are written to a device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86126" y="5881688"/>
            <a:ext cx="1285875" cy="321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28" y="304204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18" name="Rectangle 17"/>
          <p:cNvSpPr/>
          <p:nvPr/>
        </p:nvSpPr>
        <p:spPr>
          <a:xfrm>
            <a:off x="1089428" y="3042047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78975" y="341709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00631" y="566737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32" name="Picture 31" descr="monalis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6137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2" name="TextBox 21"/>
          <p:cNvSpPr txBox="1"/>
          <p:nvPr/>
        </p:nvSpPr>
        <p:spPr>
          <a:xfrm>
            <a:off x="7250909" y="2667000"/>
            <a:ext cx="1917144" cy="215777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images are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redundant here to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show that they are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both part of the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context (on the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host) and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physically on the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device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4036225" y="3417094"/>
            <a:ext cx="3161109" cy="37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429251" y="3684984"/>
            <a:ext cx="2035969" cy="171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Programs</a:t>
            </a:r>
          </a:p>
        </p:txBody>
      </p:sp>
      <p:sp>
        <p:nvSpPr>
          <p:cNvPr id="2457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object is basically a collection of </a:t>
            </a:r>
            <a:r>
              <a:rPr lang="en-US" dirty="0" err="1" smtClean="0"/>
              <a:t>OpenCL</a:t>
            </a:r>
            <a:r>
              <a:rPr lang="en-US" dirty="0" smtClean="0"/>
              <a:t> kernels</a:t>
            </a:r>
          </a:p>
          <a:p>
            <a:pPr lvl="1"/>
            <a:r>
              <a:rPr lang="en-US" dirty="0" smtClean="0"/>
              <a:t>Can be source code (text) or precompiled binary</a:t>
            </a:r>
          </a:p>
          <a:p>
            <a:pPr lvl="1"/>
            <a:r>
              <a:rPr lang="en-US" dirty="0" smtClean="0"/>
              <a:t>Can also contain constant data and auxiliary functions</a:t>
            </a:r>
          </a:p>
          <a:p>
            <a:r>
              <a:rPr lang="en-US" dirty="0" smtClean="0"/>
              <a:t>Creating a program object requires either reading in a string (source code) or a precompiled binary</a:t>
            </a:r>
          </a:p>
          <a:p>
            <a:r>
              <a:rPr lang="en-US" dirty="0" smtClean="0"/>
              <a:t>To compile the program</a:t>
            </a:r>
          </a:p>
          <a:p>
            <a:pPr lvl="2"/>
            <a:r>
              <a:rPr lang="en-US" dirty="0" smtClean="0"/>
              <a:t>Specify which devices are targeted</a:t>
            </a:r>
          </a:p>
          <a:p>
            <a:pPr lvl="3"/>
            <a:r>
              <a:rPr lang="en-US" dirty="0" smtClean="0"/>
              <a:t>Program is compiled for each device </a:t>
            </a:r>
          </a:p>
          <a:p>
            <a:pPr lvl="2"/>
            <a:r>
              <a:rPr lang="en-US" dirty="0" smtClean="0"/>
              <a:t>Pass in compiler flags (optional)</a:t>
            </a:r>
          </a:p>
          <a:p>
            <a:pPr lvl="2"/>
            <a:r>
              <a:rPr lang="en-US" dirty="0" smtClean="0"/>
              <a:t>Check for compilation errors (optional, output to screen)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91259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object is created and compiled by providing source code or a binary file and selecting which devices to target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93180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5913025" y="2484456"/>
            <a:ext cx="639797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021805"/>
            <a:ext cx="571500" cy="8572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32922" y="2057400"/>
            <a:ext cx="959644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Program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14648"/>
            <a:ext cx="803672" cy="803672"/>
          </a:xfrm>
          <a:prstGeom prst="rect">
            <a:avLst/>
          </a:prstGeom>
        </p:spPr>
      </p:pic>
      <p:pic>
        <p:nvPicPr>
          <p:cNvPr id="19" name="Picture 18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432445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1" name="Rectangle 20"/>
          <p:cNvSpPr/>
          <p:nvPr/>
        </p:nvSpPr>
        <p:spPr>
          <a:xfrm>
            <a:off x="1143006" y="243244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00631" y="5486399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15" name="Picture 14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379242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7" name="Rectangle 26"/>
          <p:cNvSpPr/>
          <p:nvPr/>
        </p:nvSpPr>
        <p:spPr>
          <a:xfrm>
            <a:off x="3178975" y="3021805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Programs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>
          <a:xfrm>
            <a:off x="618565" y="2839641"/>
            <a:ext cx="7878788" cy="3399795"/>
          </a:xfrm>
        </p:spPr>
        <p:txBody>
          <a:bodyPr/>
          <a:lstStyle/>
          <a:p>
            <a:pPr eaLnBrk="1" hangingPunct="1"/>
            <a:r>
              <a:rPr lang="en-US" dirty="0" smtClean="0"/>
              <a:t>This function creates a program object from strings of source code</a:t>
            </a:r>
          </a:p>
          <a:p>
            <a:pPr lvl="1"/>
            <a:r>
              <a:rPr lang="en-US" i="1" dirty="0" smtClean="0"/>
              <a:t>count</a:t>
            </a:r>
            <a:r>
              <a:rPr lang="en-US" dirty="0" smtClean="0"/>
              <a:t> specifies the number of strings</a:t>
            </a:r>
            <a:endParaRPr lang="en-US" i="1" dirty="0" smtClean="0"/>
          </a:p>
          <a:p>
            <a:pPr lvl="1"/>
            <a:r>
              <a:rPr lang="en-US" dirty="0" smtClean="0"/>
              <a:t>The user must create a function to read in the source code to a string</a:t>
            </a:r>
          </a:p>
          <a:p>
            <a:r>
              <a:rPr lang="en-US" dirty="0" smtClean="0"/>
              <a:t>If the strings are not NULL-terminated, the </a:t>
            </a:r>
            <a:r>
              <a:rPr lang="en-US" i="1" dirty="0" smtClean="0"/>
              <a:t>lengths</a:t>
            </a:r>
            <a:r>
              <a:rPr lang="en-US" dirty="0" smtClean="0"/>
              <a:t> fields are used to specify the string lengths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90" y="1553766"/>
            <a:ext cx="4839891" cy="10269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Compiling Programs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>
          <a:xfrm>
            <a:off x="618565" y="2839641"/>
            <a:ext cx="7878788" cy="3399795"/>
          </a:xfrm>
        </p:spPr>
        <p:txBody>
          <a:bodyPr/>
          <a:lstStyle/>
          <a:p>
            <a:pPr eaLnBrk="1" hangingPunct="1"/>
            <a:r>
              <a:rPr lang="en-US" dirty="0" smtClean="0"/>
              <a:t>This function compiles and links an executable from the program object for each device in the context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device_list</a:t>
            </a:r>
            <a:r>
              <a:rPr lang="en-US" dirty="0" smtClean="0"/>
              <a:t> is supplied, then only those devices are targeted</a:t>
            </a:r>
          </a:p>
          <a:p>
            <a:r>
              <a:rPr lang="en-US" dirty="0" smtClean="0"/>
              <a:t>Optional preprocessor, optimization, and other options can be supplied by the </a:t>
            </a:r>
            <a:r>
              <a:rPr lang="en-US" i="1" dirty="0" smtClean="0"/>
              <a:t>options</a:t>
            </a:r>
            <a:r>
              <a:rPr lang="en-US" dirty="0" smtClean="0"/>
              <a:t> argument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8" y="1339453"/>
            <a:ext cx="5982891" cy="1428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Reporting Compile Errors</a:t>
            </a:r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a program fails to compile, </a:t>
            </a:r>
            <a:r>
              <a:rPr lang="en-US" dirty="0" err="1" smtClean="0"/>
              <a:t>OpenCL</a:t>
            </a:r>
            <a:r>
              <a:rPr lang="en-US" dirty="0" smtClean="0"/>
              <a:t> requires the programmer to explicitly ask for compiler output</a:t>
            </a:r>
          </a:p>
          <a:p>
            <a:pPr lvl="1"/>
            <a:r>
              <a:rPr lang="en-US" dirty="0" smtClean="0"/>
              <a:t>A compilation failure is determined by an error value returned from </a:t>
            </a:r>
            <a:r>
              <a:rPr lang="en-US" dirty="0" err="1" smtClean="0"/>
              <a:t>clBuildProgram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Calling </a:t>
            </a:r>
            <a:r>
              <a:rPr lang="en-US" dirty="0" err="1" smtClean="0"/>
              <a:t>clGetProgramBuildInfo</a:t>
            </a:r>
            <a:r>
              <a:rPr lang="en-US" dirty="0" smtClean="0"/>
              <a:t>() with the program object and the parameter CL_PROGRAM_BUILD_STATUS returns a string with the compiler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kernel is a function declared in a program that is executed on an </a:t>
            </a:r>
            <a:r>
              <a:rPr lang="en-US" dirty="0" err="1" smtClean="0"/>
              <a:t>OpenCL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A kernel object is a kernel function along with its associated arguments</a:t>
            </a:r>
          </a:p>
          <a:p>
            <a:pPr eaLnBrk="1" hangingPunct="1"/>
            <a:r>
              <a:rPr lang="en-US" dirty="0" smtClean="0"/>
              <a:t>A kernel object is created from a compiled program</a:t>
            </a:r>
          </a:p>
          <a:p>
            <a:pPr eaLnBrk="1" hangingPunct="1"/>
            <a:r>
              <a:rPr lang="en-US" dirty="0" smtClean="0"/>
              <a:t>Must explicitly associate arguments (memory objects, primitives, etc) with the kernel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Kernels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objects are created from a program object by specifying the name of the kernel function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646758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>
            <a:off x="5055774" y="2430877"/>
            <a:ext cx="532640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075383"/>
            <a:ext cx="571500" cy="8572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07788" y="2057400"/>
            <a:ext cx="863593" cy="32460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Kernels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68226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21805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43273"/>
            <a:ext cx="803672" cy="2571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178975" y="3075383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00631" y="5539977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43282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pic>
        <p:nvPicPr>
          <p:cNvPr id="29" name="Picture 28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486023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0" name="Rectangle 29"/>
          <p:cNvSpPr/>
          <p:nvPr/>
        </p:nvSpPr>
        <p:spPr>
          <a:xfrm>
            <a:off x="1143006" y="2486023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>
          <a:xfrm>
            <a:off x="618565" y="3000382"/>
            <a:ext cx="7878788" cy="3239061"/>
          </a:xfrm>
        </p:spPr>
        <p:txBody>
          <a:bodyPr>
            <a:normAutofit/>
          </a:bodyPr>
          <a:lstStyle/>
          <a:p>
            <a:r>
              <a:rPr lang="en-US" dirty="0" smtClean="0"/>
              <a:t>Creates a kernel from the given program</a:t>
            </a:r>
          </a:p>
          <a:p>
            <a:pPr lvl="1"/>
            <a:r>
              <a:rPr lang="en-US" dirty="0" smtClean="0"/>
              <a:t>The kernel that is created is specified by a string that matches the name of the function within the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40" y="1821662"/>
            <a:ext cx="4351437" cy="7858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Runtime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284115"/>
            <a:ext cx="7878788" cy="2573513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high overhead for compiling programs and creating kernels </a:t>
            </a:r>
          </a:p>
          <a:p>
            <a:pPr lvl="1"/>
            <a:r>
              <a:rPr lang="en-US" dirty="0" smtClean="0"/>
              <a:t>Each operation only has to be performed once (at the beginning of the program)</a:t>
            </a:r>
          </a:p>
          <a:p>
            <a:pPr lvl="2"/>
            <a:r>
              <a:rPr lang="en-US" dirty="0" smtClean="0"/>
              <a:t>The kernel objects can be reused any number of times by setting different arguments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4117181"/>
            <a:ext cx="272715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clCreateProgramWithSource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63404" y="5031581"/>
            <a:ext cx="2590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clCreateProgramWithBinary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24468" y="4574381"/>
            <a:ext cx="158483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clBuildProgram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35790" y="4574381"/>
            <a:ext cx="1532771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clCreateKernel 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8" name="Shape 7"/>
          <p:cNvCxnSpPr>
            <a:stCxn id="4" idx="3"/>
            <a:endCxn id="6" idx="0"/>
          </p:cNvCxnSpPr>
          <p:nvPr/>
        </p:nvCxnSpPr>
        <p:spPr bwMode="auto">
          <a:xfrm>
            <a:off x="5089357" y="4345781"/>
            <a:ext cx="1027524" cy="2286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" name="Shape 8"/>
          <p:cNvCxnSpPr>
            <a:stCxn id="5" idx="3"/>
            <a:endCxn id="6" idx="2"/>
          </p:cNvCxnSpPr>
          <p:nvPr/>
        </p:nvCxnSpPr>
        <p:spPr bwMode="auto">
          <a:xfrm flipV="1">
            <a:off x="5054203" y="5031581"/>
            <a:ext cx="1062679" cy="2286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 bwMode="auto">
          <a:xfrm>
            <a:off x="285750" y="3924101"/>
            <a:ext cx="1527040" cy="8443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Read source code into an array</a:t>
            </a:r>
            <a:endParaRPr lang="en-US" sz="16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Elbow Connector 10"/>
          <p:cNvCxnSpPr>
            <a:stCxn id="6" idx="3"/>
            <a:endCxn id="7" idx="1"/>
          </p:cNvCxnSpPr>
          <p:nvPr/>
        </p:nvCxnSpPr>
        <p:spPr bwMode="auto">
          <a:xfrm>
            <a:off x="6909296" y="4802982"/>
            <a:ext cx="426488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11"/>
          <p:cNvCxnSpPr>
            <a:stCxn id="10" idx="3"/>
            <a:endCxn id="4" idx="1"/>
          </p:cNvCxnSpPr>
          <p:nvPr/>
        </p:nvCxnSpPr>
        <p:spPr bwMode="auto">
          <a:xfrm flipV="1">
            <a:off x="1812791" y="4345782"/>
            <a:ext cx="549409" cy="49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OpenCL Architecture</a:t>
            </a:r>
          </a:p>
        </p:txBody>
      </p:sp>
      <p:sp>
        <p:nvSpPr>
          <p:cNvPr id="2191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OpenCL</a:t>
            </a:r>
            <a:r>
              <a:rPr lang="en-US" dirty="0" smtClean="0"/>
              <a:t> allows parallel computing on heterogeneous devices</a:t>
            </a:r>
          </a:p>
          <a:p>
            <a:pPr lvl="1" eaLnBrk="1" hangingPunct="1"/>
            <a:r>
              <a:rPr lang="en-US" dirty="0" smtClean="0"/>
              <a:t>CPUs, </a:t>
            </a:r>
            <a:r>
              <a:rPr lang="en-US" dirty="0" err="1" smtClean="0"/>
              <a:t>GPUs</a:t>
            </a:r>
            <a:r>
              <a:rPr lang="en-US" dirty="0" smtClean="0"/>
              <a:t>, other processors (Cell, </a:t>
            </a:r>
            <a:r>
              <a:rPr lang="en-US" dirty="0" err="1" smtClean="0"/>
              <a:t>DSPs</a:t>
            </a:r>
            <a:r>
              <a:rPr lang="en-US" dirty="0" smtClean="0"/>
              <a:t>, etc)</a:t>
            </a:r>
          </a:p>
          <a:p>
            <a:pPr lvl="1" eaLnBrk="1" hangingPunct="1"/>
            <a:r>
              <a:rPr lang="en-US" dirty="0" smtClean="0"/>
              <a:t>Provides portable accelerated code</a:t>
            </a:r>
          </a:p>
          <a:p>
            <a:pPr eaLnBrk="1" hangingPunct="1"/>
            <a:r>
              <a:rPr lang="en-US" dirty="0" smtClean="0"/>
              <a:t>Defined in four parts</a:t>
            </a:r>
          </a:p>
          <a:p>
            <a:pPr lvl="1" eaLnBrk="1" hangingPunct="1"/>
            <a:r>
              <a:rPr lang="en-US" dirty="0" smtClean="0"/>
              <a:t>Platform Model</a:t>
            </a:r>
          </a:p>
          <a:p>
            <a:pPr lvl="1" eaLnBrk="1" hangingPunct="1"/>
            <a:r>
              <a:rPr lang="en-US" dirty="0" smtClean="0"/>
              <a:t>Execution Model</a:t>
            </a:r>
          </a:p>
          <a:p>
            <a:pPr lvl="1" eaLnBrk="1" hangingPunct="1"/>
            <a:r>
              <a:rPr lang="en-US" dirty="0" smtClean="0"/>
              <a:t>Memory Model</a:t>
            </a:r>
          </a:p>
          <a:p>
            <a:pPr lvl="1" eaLnBrk="1" hangingPunct="1"/>
            <a:r>
              <a:rPr lang="en-US" dirty="0" smtClean="0"/>
              <a:t>Programming Model</a:t>
            </a:r>
          </a:p>
          <a:p>
            <a:pPr lvl="1" eaLnBrk="1" hangingPunct="1"/>
            <a:r>
              <a:rPr lang="en-US" dirty="0" smtClean="0"/>
              <a:t>(We’re going to diverge from this structure a bit)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Kernel Arguments</a:t>
            </a:r>
          </a:p>
        </p:txBody>
      </p:sp>
      <p:sp>
        <p:nvSpPr>
          <p:cNvPr id="251907" name="Content Placeholder 4"/>
          <p:cNvSpPr>
            <a:spLocks noGrp="1"/>
          </p:cNvSpPr>
          <p:nvPr>
            <p:ph idx="1"/>
          </p:nvPr>
        </p:nvSpPr>
        <p:spPr>
          <a:xfrm>
            <a:off x="618565" y="1284116"/>
            <a:ext cx="7878788" cy="966169"/>
          </a:xfrm>
        </p:spPr>
        <p:txBody>
          <a:bodyPr>
            <a:normAutofit/>
          </a:bodyPr>
          <a:lstStyle/>
          <a:p>
            <a:r>
              <a:rPr lang="en-US" dirty="0" smtClean="0"/>
              <a:t>Kernel arguments are set by repeated calls to </a:t>
            </a:r>
            <a:r>
              <a:rPr lang="en-US" dirty="0" err="1" smtClean="0"/>
              <a:t>clSetKernelArgs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66" y="2303859"/>
            <a:ext cx="3464719" cy="91082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714376" y="3321844"/>
            <a:ext cx="8090297" cy="2625328"/>
          </a:xfrm>
          <a:prstGeom prst="rect">
            <a:avLst/>
          </a:prstGeom>
        </p:spPr>
        <p:txBody>
          <a:bodyPr vert="horz" lIns="91407" tIns="45704" rIns="91407" bIns="45704" rtlCol="0">
            <a:normAutofit fontScale="77500" lnSpcReduction="20000"/>
          </a:bodyPr>
          <a:lstStyle/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Each call must specify: 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 index of the argument as it appears in the function signature, the size, and a pointer to the data</a:t>
            </a:r>
          </a:p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Examples: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clSetKernelArg(kernel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0,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sizeof(cl_mem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), (void*)&amp;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d_iImage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);</a:t>
            </a:r>
          </a:p>
          <a:p>
            <a:pPr marL="669368" lvl="1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</a:pP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clSetKernelArg(kernel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, 1,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sizeof(int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), (void*)&amp;a);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Kernel Arguments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1019747"/>
          </a:xfrm>
        </p:spPr>
        <p:txBody>
          <a:bodyPr/>
          <a:lstStyle/>
          <a:p>
            <a:r>
              <a:rPr lang="en-US" dirty="0" smtClean="0"/>
              <a:t>Memory objects and individual data values can be set as kernel arguments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3705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27991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6920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55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67050"/>
            <a:ext cx="803672" cy="25717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endCxn id="22" idx="0"/>
          </p:cNvCxnSpPr>
          <p:nvPr/>
        </p:nvCxnSpPr>
        <p:spPr>
          <a:xfrm rot="5400000">
            <a:off x="3991576" y="4147543"/>
            <a:ext cx="1928813" cy="8929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250537" y="4085041"/>
            <a:ext cx="1982391" cy="26789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36032" y="4192197"/>
            <a:ext cx="2357438" cy="1125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2266" y="5317338"/>
            <a:ext cx="2464594" cy="584295"/>
          </a:xfrm>
          <a:prstGeom prst="rect">
            <a:avLst/>
          </a:prstGeom>
          <a:noFill/>
        </p:spPr>
        <p:txBody>
          <a:bodyPr wrap="squar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Data (e.g. images) are set as kernel arguments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0631" y="526375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1565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9" name="Rectangle 28"/>
          <p:cNvSpPr/>
          <p:nvPr/>
        </p:nvSpPr>
        <p:spPr>
          <a:xfrm>
            <a:off x="3178975" y="279916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31" name="Picture 30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2098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32" name="Rectangle 31"/>
          <p:cNvSpPr/>
          <p:nvPr/>
        </p:nvSpPr>
        <p:spPr>
          <a:xfrm>
            <a:off x="1143006" y="22098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Thread Structure</a:t>
            </a:r>
          </a:p>
        </p:txBody>
      </p:sp>
      <p:sp>
        <p:nvSpPr>
          <p:cNvPr id="2396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Massively parallel programs are usually written so that each thread computes one part of a problem</a:t>
            </a:r>
          </a:p>
          <a:p>
            <a:pPr lvl="1" eaLnBrk="1" hangingPunct="1"/>
            <a:r>
              <a:rPr lang="en-US" dirty="0" smtClean="0"/>
              <a:t>For vector addition, we will add corresponding elements from two arrays, so each thread will perform one addition</a:t>
            </a:r>
          </a:p>
          <a:p>
            <a:pPr lvl="1" eaLnBrk="1" hangingPunct="1"/>
            <a:r>
              <a:rPr lang="en-US" dirty="0" smtClean="0"/>
              <a:t>If we think about the thread structure visually, the threads will usually be arranged in the same shape as the data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Structure</a:t>
            </a:r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/>
          <a:lstStyle/>
          <a:p>
            <a:pPr lvl="0"/>
            <a:r>
              <a:rPr lang="en-US" dirty="0" smtClean="0"/>
              <a:t>Consider a simple vector addition of 16 elements</a:t>
            </a:r>
          </a:p>
          <a:p>
            <a:pPr lvl="1"/>
            <a:r>
              <a:rPr lang="en-US" sz="2000" dirty="0" smtClean="0"/>
              <a:t>2 input buffers (A, B) and 1 output buffer (C) are required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2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2803922" y="3000376"/>
            <a:ext cx="803672" cy="482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10891" y="2464594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Array Indices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966169"/>
          </a:xfrm>
        </p:spPr>
        <p:txBody>
          <a:bodyPr/>
          <a:lstStyle/>
          <a:p>
            <a:pPr lvl="0"/>
            <a:r>
              <a:rPr lang="en-US" dirty="0" smtClean="0"/>
              <a:t>Create thread structure to match the problem </a:t>
            </a:r>
          </a:p>
          <a:p>
            <a:pPr lvl="1"/>
            <a:r>
              <a:rPr lang="en-US" dirty="0" smtClean="0"/>
              <a:t>1-dimensional problem in this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1968440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structure: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2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30" name="Straight Arrow Connector 129"/>
          <p:cNvCxnSpPr>
            <a:endCxn id="74" idx="3"/>
          </p:cNvCxnSpPr>
          <p:nvPr/>
        </p:nvCxnSpPr>
        <p:spPr>
          <a:xfrm rot="10800000" flipV="1">
            <a:off x="5214937" y="2464594"/>
            <a:ext cx="1553766" cy="508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500812" y="2143126"/>
            <a:ext cx="1607344" cy="372696"/>
          </a:xfrm>
          <a:prstGeom prst="rect">
            <a:avLst/>
          </a:prstGeom>
          <a:noFill/>
        </p:spPr>
        <p:txBody>
          <a:bodyPr wrap="squar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Thread IDs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3" name="Footer Placeholder 1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95" name="Content Placeholder 94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966169"/>
          </a:xfrm>
        </p:spPr>
        <p:txBody>
          <a:bodyPr/>
          <a:lstStyle/>
          <a:p>
            <a:pPr lvl="0"/>
            <a:r>
              <a:rPr lang="en-US" dirty="0" smtClean="0"/>
              <a:t>Each thread is responsible for adding the indices corresponding to its 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547" y="2732484"/>
            <a:ext cx="1968440" cy="372674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Thread </a:t>
            </a: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structure:</a:t>
            </a: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39703" y="3589734"/>
          <a:ext cx="5089920" cy="27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  <a:gridCol w="318120"/>
              </a:tblGrid>
              <a:tr h="278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53551" y="3864322"/>
            <a:ext cx="296550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1897" y="4507260"/>
            <a:ext cx="281998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2397" y="5364510"/>
            <a:ext cx="280996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47160" y="4943699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7160" y="4185792"/>
            <a:ext cx="261334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470" y="3489736"/>
            <a:ext cx="1852815" cy="372696"/>
          </a:xfrm>
          <a:prstGeom prst="rect">
            <a:avLst/>
          </a:prstGeom>
          <a:noFill/>
        </p:spPr>
        <p:txBody>
          <a:bodyPr wrap="none" lIns="64270" tIns="32135" rIns="64270" bIns="32135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Vector Addition:</a:t>
            </a:r>
          </a:p>
        </p:txBody>
      </p:sp>
      <p:grpSp>
        <p:nvGrpSpPr>
          <p:cNvPr id="2" name="Group 95"/>
          <p:cNvGrpSpPr/>
          <p:nvPr/>
        </p:nvGrpSpPr>
        <p:grpSpPr>
          <a:xfrm>
            <a:off x="3286125" y="2786062"/>
            <a:ext cx="5143500" cy="375047"/>
            <a:chOff x="4673600" y="3124200"/>
            <a:chExt cx="7315200" cy="533400"/>
          </a:xfrm>
        </p:grpSpPr>
        <p:sp>
          <p:nvSpPr>
            <p:cNvPr id="63" name="Rectangle 62"/>
            <p:cNvSpPr/>
            <p:nvPr/>
          </p:nvSpPr>
          <p:spPr>
            <a:xfrm>
              <a:off x="11074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531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160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17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245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02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31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88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9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16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74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7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024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959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5880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452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736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0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30800" y="31242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" name="Group 94"/>
          <p:cNvGrpSpPr/>
          <p:nvPr/>
        </p:nvGrpSpPr>
        <p:grpSpPr>
          <a:xfrm>
            <a:off x="3286125" y="3911204"/>
            <a:ext cx="5143500" cy="375047"/>
            <a:chOff x="4673600" y="5562600"/>
            <a:chExt cx="7315200" cy="533400"/>
          </a:xfrm>
        </p:grpSpPr>
        <p:sp>
          <p:nvSpPr>
            <p:cNvPr id="79" name="Rectangle 78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95"/>
          <p:cNvGrpSpPr/>
          <p:nvPr/>
        </p:nvGrpSpPr>
        <p:grpSpPr>
          <a:xfrm>
            <a:off x="3286125" y="4554141"/>
            <a:ext cx="5143500" cy="375047"/>
            <a:chOff x="4673600" y="5562600"/>
            <a:chExt cx="7315200" cy="533400"/>
          </a:xfrm>
        </p:grpSpPr>
        <p:sp>
          <p:nvSpPr>
            <p:cNvPr id="97" name="Rectangle 96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112"/>
          <p:cNvGrpSpPr/>
          <p:nvPr/>
        </p:nvGrpSpPr>
        <p:grpSpPr>
          <a:xfrm>
            <a:off x="3286125" y="5357812"/>
            <a:ext cx="5143500" cy="375047"/>
            <a:chOff x="4673600" y="5562600"/>
            <a:chExt cx="7315200" cy="533400"/>
          </a:xfrm>
        </p:grpSpPr>
        <p:sp>
          <p:nvSpPr>
            <p:cNvPr id="114" name="Rectangle 113"/>
            <p:cNvSpPr/>
            <p:nvPr/>
          </p:nvSpPr>
          <p:spPr>
            <a:xfrm>
              <a:off x="11074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531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60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617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45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702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331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788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16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874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5024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59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880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452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736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130800" y="5562600"/>
              <a:ext cx="457200" cy="533400"/>
            </a:xfrm>
            <a:prstGeom prst="rect">
              <a:avLst/>
            </a:prstGeom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3" name="Straight Arrow Connector 112"/>
          <p:cNvCxnSpPr>
            <a:stCxn id="77" idx="2"/>
            <a:endCxn id="128" idx="2"/>
          </p:cNvCxnSpPr>
          <p:nvPr/>
        </p:nvCxnSpPr>
        <p:spPr>
          <a:xfrm rot="5400000">
            <a:off x="216098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248301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280392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>
            <a:off x="312594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344685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>
            <a:off x="376888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>
            <a:off x="408979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441182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4732734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5054761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5375672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5697699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6018609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6340636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6661547" y="4446990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6983574" y="4446432"/>
            <a:ext cx="2571750" cy="111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6" name="Footer Placeholder 1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24166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508992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OpenCL’s</a:t>
            </a:r>
            <a:r>
              <a:rPr lang="en-US" dirty="0" smtClean="0"/>
              <a:t> thread structure is designed to be scalable</a:t>
            </a:r>
          </a:p>
          <a:p>
            <a:pPr eaLnBrk="1" hangingPunct="1"/>
            <a:r>
              <a:rPr lang="en-US" dirty="0" smtClean="0"/>
              <a:t>Each instance of a kernel is called a </a:t>
            </a:r>
            <a:r>
              <a:rPr lang="en-US" dirty="0" smtClean="0">
                <a:sym typeface="Gill Sans" charset="0"/>
              </a:rPr>
              <a:t>work-item (though “thread” is commonly used as well)</a:t>
            </a:r>
          </a:p>
          <a:p>
            <a:pPr eaLnBrk="1" hangingPunct="1"/>
            <a:r>
              <a:rPr lang="en-US" dirty="0" smtClean="0"/>
              <a:t>Work-items are organized as </a:t>
            </a:r>
            <a:r>
              <a:rPr lang="en-US" dirty="0" smtClean="0">
                <a:sym typeface="Gill Sans" charset="0"/>
              </a:rPr>
              <a:t>work-groups</a:t>
            </a:r>
          </a:p>
          <a:p>
            <a:pPr lvl="1" eaLnBrk="1" hangingPunct="1"/>
            <a:r>
              <a:rPr lang="en-US" dirty="0" smtClean="0">
                <a:sym typeface="Gill Sans" charset="0"/>
              </a:rPr>
              <a:t>Work-groups are independent from one-another (this is where scalability comes from)</a:t>
            </a:r>
          </a:p>
          <a:p>
            <a:pPr eaLnBrk="1" hangingPunct="1"/>
            <a:r>
              <a:rPr lang="en-US" dirty="0" smtClean="0"/>
              <a:t>An </a:t>
            </a:r>
            <a:r>
              <a:rPr lang="en-US" dirty="0" smtClean="0">
                <a:sym typeface="Gill Sans" charset="0"/>
              </a:rPr>
              <a:t>index space</a:t>
            </a:r>
            <a:r>
              <a:rPr lang="en-US" dirty="0" smtClean="0"/>
              <a:t> defines a hierarchy of work-groups and work-items</a:t>
            </a:r>
            <a:endParaRPr lang="en-US" dirty="0" smtClean="0">
              <a:sym typeface="Gill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566" y="1284113"/>
            <a:ext cx="8025372" cy="1609106"/>
          </a:xfrm>
        </p:spPr>
        <p:txBody>
          <a:bodyPr>
            <a:normAutofit/>
          </a:bodyPr>
          <a:lstStyle/>
          <a:p>
            <a:r>
              <a:rPr lang="en-US" dirty="0" smtClean="0"/>
              <a:t>Work-items can uniquely identify themselves based on:</a:t>
            </a:r>
          </a:p>
          <a:p>
            <a:pPr lvl="1"/>
            <a:r>
              <a:rPr lang="en-US" dirty="0" smtClean="0"/>
              <a:t>A global id (unique within the index space)</a:t>
            </a:r>
          </a:p>
          <a:p>
            <a:pPr lvl="1"/>
            <a:r>
              <a:rPr lang="en-US" dirty="0" smtClean="0"/>
              <a:t>A work-group ID and a local ID within the work-group</a:t>
            </a:r>
          </a:p>
          <a:p>
            <a:endParaRPr lang="en-US" dirty="0"/>
          </a:p>
        </p:txBody>
      </p:sp>
      <p:pic>
        <p:nvPicPr>
          <p:cNvPr id="242691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470" y="2786069"/>
            <a:ext cx="6482953" cy="33830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Structure</a:t>
            </a:r>
          </a:p>
        </p:txBody>
      </p:sp>
      <p:sp>
        <p:nvSpPr>
          <p:cNvPr id="243715" name="Rectangle 2"/>
          <p:cNvSpPr>
            <a:spLocks noGrp="1" noChangeArrowheads="1"/>
          </p:cNvSpPr>
          <p:nvPr>
            <p:ph idx="1"/>
          </p:nvPr>
        </p:nvSpPr>
        <p:spPr>
          <a:xfrm>
            <a:off x="779116" y="1500187"/>
            <a:ext cx="7864822" cy="49291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API calls allow threads to identify themselves and their data</a:t>
            </a:r>
          </a:p>
          <a:p>
            <a:pPr eaLnBrk="1" hangingPunct="1"/>
            <a:r>
              <a:rPr lang="en-US" dirty="0" smtClean="0"/>
              <a:t>Threads can determine their global ID in each dimension</a:t>
            </a:r>
          </a:p>
          <a:p>
            <a:pPr lvl="1" eaLnBrk="1" hangingPunct="1"/>
            <a:r>
              <a:rPr lang="en-US" dirty="0" err="1" smtClean="0"/>
              <a:t>get_global_id(dim</a:t>
            </a:r>
            <a:r>
              <a:rPr lang="en-US" dirty="0" smtClean="0"/>
              <a:t>) </a:t>
            </a:r>
            <a:endParaRPr lang="en-US" b="1" dirty="0" smtClean="0"/>
          </a:p>
          <a:p>
            <a:pPr lvl="1" eaLnBrk="1" hangingPunct="1"/>
            <a:r>
              <a:rPr lang="en-US" dirty="0" err="1" smtClean="0"/>
              <a:t>get_global_size(dim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Or they can determine their work-group ID and ID within the workgroup</a:t>
            </a:r>
          </a:p>
          <a:p>
            <a:pPr lvl="1"/>
            <a:r>
              <a:rPr lang="en-US" dirty="0" err="1" smtClean="0"/>
              <a:t>get_group_id(dim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get_num_groups(dim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get_local_id(dim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get_local_size(dim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sz="2000" dirty="0" smtClean="0"/>
              <a:t>get_global_id(0) = column, get_global_id(1) = row</a:t>
            </a:r>
          </a:p>
          <a:p>
            <a:pPr eaLnBrk="1" hangingPunct="1"/>
            <a:r>
              <a:rPr lang="en-US" sz="2000" dirty="0" smtClean="0"/>
              <a:t>get_num_groups(0) * get_local_size(0) == </a:t>
            </a:r>
            <a:r>
              <a:rPr lang="en-US" sz="2000" dirty="0" err="1" smtClean="0"/>
              <a:t>get_global_size</a:t>
            </a:r>
            <a:r>
              <a:rPr lang="en-US" sz="2000" dirty="0" smtClean="0"/>
              <a:t>(0)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OpenCL</a:t>
            </a:r>
            <a:r>
              <a:rPr lang="en-US" dirty="0" smtClean="0"/>
              <a:t> memory model defines the various types of memories (closely related to GPU memory hierarchy)</a:t>
            </a:r>
            <a:endParaRPr lang="en-US" dirty="0"/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500069" y="3375425"/>
          <a:ext cx="3875485" cy="2324189"/>
        </p:xfrm>
        <a:graphic>
          <a:graphicData uri="http://schemas.openxmlformats.org/drawingml/2006/table">
            <a:tbl>
              <a:tblPr/>
              <a:tblGrid>
                <a:gridCol w="1375172"/>
                <a:gridCol w="2500313"/>
              </a:tblGrid>
              <a:tr h="429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Memory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rPr>
                        <a:t>Description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Global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Accessible by all work-items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3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Constant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Read-only, 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global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Local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Local to a work-group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8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Private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414141"/>
                        </a:buClr>
                        <a:buSzPct val="81000"/>
                        <a:buFont typeface="Gill Sans Light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Light" charset="0"/>
                          <a:ea typeface="ヒラギノ角ゴ ProN W3" charset="-128"/>
                          <a:cs typeface="ヒラギノ角ゴ ProN W3" charset="-128"/>
                          <a:sym typeface="Gill Sans Light" charset="0"/>
                        </a:rPr>
                        <a:t>Private to a work-item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A5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4760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4845" y="2829211"/>
            <a:ext cx="4446984" cy="31570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Model</a:t>
            </a:r>
          </a:p>
        </p:txBody>
      </p:sp>
      <p:sp>
        <p:nvSpPr>
          <p:cNvPr id="220163" name="Rectangle 2"/>
          <p:cNvSpPr>
            <a:spLocks noGrp="1" noChangeArrowheads="1"/>
          </p:cNvSpPr>
          <p:nvPr>
            <p:ph idx="1"/>
          </p:nvPr>
        </p:nvSpPr>
        <p:spPr>
          <a:xfrm>
            <a:off x="779115" y="1500188"/>
            <a:ext cx="7543354" cy="4286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Each </a:t>
            </a:r>
            <a:r>
              <a:rPr lang="en-US" dirty="0" err="1" smtClean="0"/>
              <a:t>OpenCL</a:t>
            </a:r>
            <a:r>
              <a:rPr lang="en-US" dirty="0" smtClean="0"/>
              <a:t> implementation (i.e. an </a:t>
            </a:r>
            <a:r>
              <a:rPr lang="en-US" dirty="0" err="1" smtClean="0"/>
              <a:t>OpenCL</a:t>
            </a:r>
            <a:r>
              <a:rPr lang="en-US" dirty="0" smtClean="0"/>
              <a:t> library from AMD, NVIDIA, etc.) defines </a:t>
            </a:r>
            <a:r>
              <a:rPr lang="en-US" i="1" dirty="0" smtClean="0"/>
              <a:t>platforms </a:t>
            </a:r>
            <a:r>
              <a:rPr lang="en-US" dirty="0" smtClean="0"/>
              <a:t>which enable the host system to interact with </a:t>
            </a:r>
            <a:r>
              <a:rPr lang="en-US" dirty="0" err="1" smtClean="0"/>
              <a:t>OpenCL</a:t>
            </a:r>
            <a:r>
              <a:rPr lang="en-US" dirty="0" smtClean="0"/>
              <a:t>-capable devices</a:t>
            </a:r>
          </a:p>
          <a:p>
            <a:pPr lvl="1" eaLnBrk="1" hangingPunct="1"/>
            <a:r>
              <a:rPr lang="en-US" dirty="0" smtClean="0"/>
              <a:t>Currently each vendor supplies only a single platform per implementation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an “Installable Client Driver” model</a:t>
            </a:r>
          </a:p>
          <a:p>
            <a:pPr lvl="1"/>
            <a:r>
              <a:rPr lang="en-US" dirty="0" smtClean="0"/>
              <a:t>The goal is to allow platforms from different vendors to co-exist</a:t>
            </a:r>
          </a:p>
          <a:p>
            <a:pPr lvl="1"/>
            <a:r>
              <a:rPr lang="en-US" dirty="0" smtClean="0"/>
              <a:t>Current systems’ device driver model will not allow different vendors’ </a:t>
            </a:r>
            <a:r>
              <a:rPr lang="en-US" dirty="0" err="1" smtClean="0"/>
              <a:t>GPUs</a:t>
            </a:r>
            <a:r>
              <a:rPr lang="en-US" dirty="0" smtClean="0"/>
              <a:t> to run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2447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management is explicit </a:t>
            </a:r>
          </a:p>
          <a:p>
            <a:pPr lvl="1"/>
            <a:r>
              <a:rPr lang="en-US" dirty="0" smtClean="0">
                <a:sym typeface="Wingdings" charset="2"/>
              </a:rPr>
              <a:t>Must move data from host memory to device global memory, from global memory to local memory, and back</a:t>
            </a:r>
            <a:endParaRPr lang="en-US" dirty="0" smtClean="0"/>
          </a:p>
          <a:p>
            <a:r>
              <a:rPr lang="en-US" dirty="0" smtClean="0"/>
              <a:t>Work-groups are assigned to execute on compute-units</a:t>
            </a:r>
          </a:p>
          <a:p>
            <a:pPr lvl="1"/>
            <a:r>
              <a:rPr lang="en-US" dirty="0" smtClean="0"/>
              <a:t>No guaranteed communication/coherency between different work-groups (no software mechanism in the </a:t>
            </a:r>
            <a:r>
              <a:rPr lang="en-US" dirty="0" err="1" smtClean="0"/>
              <a:t>OpenCL</a:t>
            </a:r>
            <a:r>
              <a:rPr lang="en-US" dirty="0" smtClean="0"/>
              <a:t> specification)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Kernel</a:t>
            </a:r>
          </a:p>
        </p:txBody>
      </p:sp>
      <p:sp>
        <p:nvSpPr>
          <p:cNvPr id="256003" name="Content Placeholder 5"/>
          <p:cNvSpPr>
            <a:spLocks noGrp="1"/>
          </p:cNvSpPr>
          <p:nvPr>
            <p:ph idx="1"/>
          </p:nvPr>
        </p:nvSpPr>
        <p:spPr>
          <a:xfrm>
            <a:off x="767953" y="1607344"/>
            <a:ext cx="7768828" cy="4286250"/>
          </a:xfrm>
        </p:spPr>
        <p:txBody>
          <a:bodyPr>
            <a:normAutofit/>
          </a:bodyPr>
          <a:lstStyle/>
          <a:p>
            <a:pPr marL="349124" lvl="1" indent="-349124">
              <a:spcBef>
                <a:spcPts val="2000"/>
              </a:spcBef>
              <a:buClrTx/>
            </a:pPr>
            <a:r>
              <a:rPr lang="en-US" sz="2400" dirty="0" smtClean="0"/>
              <a:t>One instance of the kernel is created for each thread</a:t>
            </a:r>
          </a:p>
          <a:p>
            <a:r>
              <a:rPr lang="en-US" dirty="0" smtClean="0"/>
              <a:t>Kernels:</a:t>
            </a:r>
          </a:p>
          <a:p>
            <a:pPr lvl="1"/>
            <a:r>
              <a:rPr lang="en-US" dirty="0" smtClean="0"/>
              <a:t>Must begin with keyword __kernel</a:t>
            </a:r>
          </a:p>
          <a:p>
            <a:pPr lvl="1"/>
            <a:r>
              <a:rPr lang="en-US" dirty="0" smtClean="0"/>
              <a:t>Must have return type void</a:t>
            </a:r>
          </a:p>
          <a:p>
            <a:pPr lvl="1"/>
            <a:r>
              <a:rPr lang="en-US" dirty="0" smtClean="0"/>
              <a:t>Must declare the address space of each argument that is a memory object (next slide)</a:t>
            </a:r>
          </a:p>
          <a:p>
            <a:pPr lvl="1"/>
            <a:r>
              <a:rPr lang="en-US" dirty="0" smtClean="0"/>
              <a:t>Use API calls (such as </a:t>
            </a:r>
            <a:r>
              <a:rPr lang="en-US" dirty="0" err="1" smtClean="0"/>
              <a:t>get_global_id</a:t>
            </a:r>
            <a:r>
              <a:rPr lang="en-US" dirty="0" smtClean="0"/>
              <a:t>()) to determine which data a thread will work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Space Identifiers</a:t>
            </a:r>
          </a:p>
        </p:txBody>
      </p:sp>
      <p:sp>
        <p:nvSpPr>
          <p:cNvPr id="257027" name="Rectangle 2"/>
          <p:cNvSpPr>
            <a:spLocks noGrp="1" noChangeArrowheads="1"/>
          </p:cNvSpPr>
          <p:nvPr>
            <p:ph idx="1"/>
          </p:nvPr>
        </p:nvSpPr>
        <p:spPr>
          <a:xfrm>
            <a:off x="779116" y="1500187"/>
            <a:ext cx="7757666" cy="4607719"/>
          </a:xfrm>
        </p:spPr>
        <p:txBody>
          <a:bodyPr/>
          <a:lstStyle/>
          <a:p>
            <a:pPr eaLnBrk="1" hangingPunct="1"/>
            <a:r>
              <a:rPr lang="en-US" dirty="0" smtClean="0"/>
              <a:t>__global – memory allocated from global address space</a:t>
            </a:r>
          </a:p>
          <a:p>
            <a:pPr eaLnBrk="1" hangingPunct="1"/>
            <a:r>
              <a:rPr lang="en-US" dirty="0" smtClean="0"/>
              <a:t>__constant – a special type of read-only memory</a:t>
            </a:r>
          </a:p>
          <a:p>
            <a:pPr eaLnBrk="1" hangingPunct="1"/>
            <a:r>
              <a:rPr lang="en-US" dirty="0" smtClean="0"/>
              <a:t>__local – memory shared by a work-group</a:t>
            </a:r>
          </a:p>
          <a:p>
            <a:pPr eaLnBrk="1" hangingPunct="1"/>
            <a:r>
              <a:rPr lang="en-US" dirty="0" smtClean="0"/>
              <a:t>__private – private per work-item memory</a:t>
            </a:r>
          </a:p>
          <a:p>
            <a:pPr eaLnBrk="1" hangingPunct="1"/>
            <a:r>
              <a:rPr lang="en-US" dirty="0" smtClean="0"/>
              <a:t>__</a:t>
            </a:r>
            <a:r>
              <a:rPr lang="en-US" dirty="0" err="1" smtClean="0"/>
              <a:t>read_only/__write_only</a:t>
            </a:r>
            <a:r>
              <a:rPr lang="en-US" dirty="0" smtClean="0"/>
              <a:t> – used for images</a:t>
            </a:r>
          </a:p>
          <a:p>
            <a:pPr eaLnBrk="1" hangingPunct="1"/>
            <a:r>
              <a:rPr lang="en-US" dirty="0" smtClean="0"/>
              <a:t>Kernel arguments that are memory objects must be global, local, or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Kernel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vector addition kernel: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__kernel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void </a:t>
            </a:r>
            <a:r>
              <a:rPr lang="en-US" sz="2000" dirty="0" err="1" smtClean="0">
                <a:latin typeface="Courier New"/>
                <a:cs typeface="Courier New"/>
              </a:rPr>
              <a:t>vecadd(__global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A,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B,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   __global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* C) {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tid</a:t>
            </a:r>
            <a:r>
              <a:rPr lang="en-US" sz="2000" dirty="0" smtClean="0">
                <a:latin typeface="Courier New"/>
                <a:cs typeface="Courier New"/>
              </a:rPr>
              <a:t> = get_global_id(0);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C[tid</a:t>
            </a:r>
            <a:r>
              <a:rPr lang="en-US" sz="2000" dirty="0" smtClean="0">
                <a:latin typeface="Courier New"/>
                <a:cs typeface="Courier New"/>
              </a:rPr>
              <a:t>] = </a:t>
            </a:r>
            <a:r>
              <a:rPr lang="en-US" sz="2000" dirty="0" err="1" smtClean="0">
                <a:latin typeface="Courier New"/>
                <a:cs typeface="Courier New"/>
              </a:rPr>
              <a:t>A[tid</a:t>
            </a:r>
            <a:r>
              <a:rPr lang="en-US" sz="2000" dirty="0" smtClean="0">
                <a:latin typeface="Courier New"/>
                <a:cs typeface="Courier New"/>
              </a:rPr>
              <a:t>] + </a:t>
            </a:r>
            <a:r>
              <a:rPr lang="en-US" sz="2000" dirty="0" err="1" smtClean="0">
                <a:latin typeface="Courier New"/>
                <a:cs typeface="Courier New"/>
              </a:rPr>
              <a:t>B[tid</a:t>
            </a:r>
            <a:r>
              <a:rPr lang="en-US" sz="2000" dirty="0" smtClean="0">
                <a:latin typeface="Courier New"/>
                <a:cs typeface="Courier New"/>
              </a:rPr>
              <a:t>];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the Kernel</a:t>
            </a:r>
          </a:p>
        </p:txBody>
      </p:sp>
      <p:sp>
        <p:nvSpPr>
          <p:cNvPr id="263171" name="Content Placeholder 5"/>
          <p:cNvSpPr>
            <a:spLocks noGrp="1"/>
          </p:cNvSpPr>
          <p:nvPr>
            <p:ph idx="1"/>
          </p:nvPr>
        </p:nvSpPr>
        <p:spPr>
          <a:xfrm>
            <a:off x="767960" y="1607344"/>
            <a:ext cx="7583537" cy="4232672"/>
          </a:xfrm>
        </p:spPr>
        <p:txBody>
          <a:bodyPr/>
          <a:lstStyle/>
          <a:p>
            <a:r>
              <a:rPr lang="en-US" dirty="0" smtClean="0"/>
              <a:t>Need to set the dimensions of the index space, and (optionally) of the work-group sizes</a:t>
            </a:r>
          </a:p>
          <a:p>
            <a:r>
              <a:rPr lang="en-US" dirty="0" smtClean="0"/>
              <a:t>Kernels execute asynchronously from the host </a:t>
            </a:r>
          </a:p>
          <a:p>
            <a:pPr lvl="1"/>
            <a:r>
              <a:rPr lang="en-US" dirty="0" err="1" smtClean="0"/>
              <a:t>clEnqueueNDRangeKernel</a:t>
            </a:r>
            <a:r>
              <a:rPr lang="en-US" dirty="0" smtClean="0"/>
              <a:t> just adds is to the queue, but doesn’t guarantee that it will start executing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Executing the Kernel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thread structure defined by the index-space that is created</a:t>
            </a:r>
          </a:p>
          <a:p>
            <a:pPr lvl="1"/>
            <a:r>
              <a:rPr lang="en-US" dirty="0" smtClean="0"/>
              <a:t>Each thread executes the same kernel on different data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229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29515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8444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979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19450"/>
            <a:ext cx="803672" cy="25717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84" idx="3"/>
            <a:endCxn id="22" idx="0"/>
          </p:cNvCxnSpPr>
          <p:nvPr/>
        </p:nvCxnSpPr>
        <p:spPr>
          <a:xfrm>
            <a:off x="4357693" y="4741069"/>
            <a:ext cx="553641" cy="56792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57687" y="4719638"/>
            <a:ext cx="1151930" cy="6429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714752" y="4933950"/>
            <a:ext cx="535781" cy="857250"/>
            <a:chOff x="5359400" y="7772400"/>
            <a:chExt cx="7620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53594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18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94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18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642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166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642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166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94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18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594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8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642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66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42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66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94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18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94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18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642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66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42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166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94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18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594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118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642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166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642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166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90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690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690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690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90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690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690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690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2160984" y="5041108"/>
            <a:ext cx="1500188" cy="160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9328" y="4826794"/>
            <a:ext cx="1962028" cy="111133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An index space of 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threads is created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(dimensions match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data)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016" y="4612482"/>
            <a:ext cx="803672" cy="257175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5161366" y="5416154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3089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6" name="Rectangle 75"/>
          <p:cNvSpPr/>
          <p:nvPr/>
        </p:nvSpPr>
        <p:spPr>
          <a:xfrm>
            <a:off x="3178975" y="295156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77" name="Picture 76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3622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8" name="Rectangle 77"/>
          <p:cNvSpPr/>
          <p:nvPr/>
        </p:nvSpPr>
        <p:spPr>
          <a:xfrm>
            <a:off x="1143006" y="23622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Executing the Kernel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thread structure defined by the index-space that is created</a:t>
            </a:r>
          </a:p>
          <a:p>
            <a:pPr lvl="1"/>
            <a:r>
              <a:rPr lang="en-US" dirty="0" smtClean="0"/>
              <a:t>Each thread executes the same kernel on different data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599135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027760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20603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74182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95650"/>
            <a:ext cx="803672" cy="257175"/>
          </a:xfrm>
          <a:prstGeom prst="rect">
            <a:avLst/>
          </a:prstGeom>
        </p:spPr>
      </p:pic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78" y="5385197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25" name="Rectangle 24"/>
          <p:cNvSpPr/>
          <p:nvPr/>
        </p:nvSpPr>
        <p:spPr>
          <a:xfrm>
            <a:off x="5214944" y="5438775"/>
            <a:ext cx="589359" cy="857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grpSp>
        <p:nvGrpSpPr>
          <p:cNvPr id="3" name="Group 71"/>
          <p:cNvGrpSpPr/>
          <p:nvPr/>
        </p:nvGrpSpPr>
        <p:grpSpPr>
          <a:xfrm>
            <a:off x="3714752" y="5010150"/>
            <a:ext cx="535781" cy="857250"/>
            <a:chOff x="5359400" y="7772400"/>
            <a:chExt cx="7620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53594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18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594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18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642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166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642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166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94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118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594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118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642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166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642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166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594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118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94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118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642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66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42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166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594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5118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594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118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642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166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642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166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69000" y="7772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969000" y="7924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969000" y="8077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969000" y="82296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9000" y="83820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969000" y="85344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69000" y="86868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69000" y="8839200"/>
              <a:ext cx="152400" cy="152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95650"/>
            <a:ext cx="803672" cy="257175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72" idx="3"/>
          </p:cNvCxnSpPr>
          <p:nvPr/>
        </p:nvCxnSpPr>
        <p:spPr>
          <a:xfrm>
            <a:off x="4357693" y="4817269"/>
            <a:ext cx="553641" cy="56792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11265" y="4795838"/>
            <a:ext cx="1098352" cy="64293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22" idx="3"/>
          </p:cNvCxnSpPr>
          <p:nvPr/>
        </p:nvCxnSpPr>
        <p:spPr>
          <a:xfrm>
            <a:off x="2750345" y="5706666"/>
            <a:ext cx="2446734" cy="1071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64474" y="5278041"/>
            <a:ext cx="1309605" cy="84972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Each thread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executes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the kernel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3" name="Picture 92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939" y="5438775"/>
            <a:ext cx="593088" cy="889632"/>
          </a:xfrm>
          <a:prstGeom prst="rect">
            <a:avLst/>
          </a:prstGeom>
        </p:spPr>
      </p:pic>
      <p:pic>
        <p:nvPicPr>
          <p:cNvPr id="72" name="Picture 71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016" y="4688682"/>
            <a:ext cx="803672" cy="257175"/>
          </a:xfrm>
          <a:prstGeom prst="rect">
            <a:avLst/>
          </a:prstGeom>
        </p:spPr>
      </p:pic>
      <p:pic>
        <p:nvPicPr>
          <p:cNvPr id="74" name="Picture 73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547" y="3027760"/>
            <a:ext cx="593088" cy="889632"/>
          </a:xfrm>
          <a:prstGeom prst="rect">
            <a:avLst/>
          </a:prstGeom>
        </p:spPr>
      </p:pic>
      <p:pic>
        <p:nvPicPr>
          <p:cNvPr id="75" name="Picture 74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438400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sp>
        <p:nvSpPr>
          <p:cNvPr id="76" name="Rectangle 75"/>
          <p:cNvSpPr/>
          <p:nvPr/>
        </p:nvSpPr>
        <p:spPr>
          <a:xfrm>
            <a:off x="1143006" y="2438400"/>
            <a:ext cx="589359" cy="85725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the Kernel</a:t>
            </a:r>
          </a:p>
        </p:txBody>
      </p:sp>
      <p:sp>
        <p:nvSpPr>
          <p:cNvPr id="263171" name="Content Placeholder 5"/>
          <p:cNvSpPr>
            <a:spLocks noGrp="1"/>
          </p:cNvSpPr>
          <p:nvPr>
            <p:ph idx="1"/>
          </p:nvPr>
        </p:nvSpPr>
        <p:spPr>
          <a:xfrm>
            <a:off x="767960" y="3482584"/>
            <a:ext cx="7583537" cy="2786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Tells the device associated with a command queue to begin executing the specified kernel</a:t>
            </a:r>
          </a:p>
          <a:p>
            <a:r>
              <a:rPr lang="en-US" dirty="0" smtClean="0"/>
              <a:t>The global (index space) must be specified and the local (work-group) sizes are optionally specified</a:t>
            </a:r>
          </a:p>
          <a:p>
            <a:r>
              <a:rPr lang="en-US" dirty="0" smtClean="0"/>
              <a:t>A list of events can be used to specify prerequisite operations that must be complete before executing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1446610"/>
            <a:ext cx="5706070" cy="18484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Data Back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8565" y="1284119"/>
            <a:ext cx="7878788" cy="1876997"/>
          </a:xfrm>
        </p:spPr>
        <p:txBody>
          <a:bodyPr/>
          <a:lstStyle/>
          <a:p>
            <a:r>
              <a:rPr lang="en-US" dirty="0" smtClean="0"/>
              <a:t>The last step is to copy the data back from the device to the host</a:t>
            </a:r>
          </a:p>
          <a:p>
            <a:r>
              <a:rPr lang="en-US" dirty="0" smtClean="0"/>
              <a:t>Similar call as writing a buffer to a device, but data will be transferred back to the host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85" y="3482578"/>
            <a:ext cx="4991695" cy="18484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Copying Data Back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618565" y="1284113"/>
            <a:ext cx="7878788" cy="1126903"/>
          </a:xfrm>
        </p:spPr>
        <p:txBody>
          <a:bodyPr>
            <a:normAutofit/>
          </a:bodyPr>
          <a:lstStyle/>
          <a:p>
            <a:r>
              <a:rPr lang="en-US" dirty="0" smtClean="0"/>
              <a:t>The output data is read from the device back to the host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2000251" y="2893219"/>
            <a:ext cx="5097541" cy="3214688"/>
            <a:chOff x="2844800" y="4114800"/>
            <a:chExt cx="7249836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2844800" y="4114800"/>
              <a:ext cx="7239000" cy="2895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Can 8"/>
            <p:cNvSpPr/>
            <p:nvPr/>
          </p:nvSpPr>
          <p:spPr>
            <a:xfrm rot="12813832">
              <a:off x="7653658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 rot="12813832">
              <a:off x="8872857" y="6387058"/>
              <a:ext cx="624243" cy="1320744"/>
            </a:xfrm>
            <a:prstGeom prst="can">
              <a:avLst>
                <a:gd name="adj" fmla="val 726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00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pic>
          <p:nvPicPr>
            <p:cNvPr id="8" name="Picture 7" descr="amd_gpu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8601" y="7257419"/>
              <a:ext cx="2068236" cy="1429381"/>
            </a:xfrm>
            <a:prstGeom prst="rect">
              <a:avLst/>
            </a:prstGeom>
            <a:scene3d>
              <a:camera prst="orthographicFront">
                <a:rot lat="0" lon="0" rev="20400000"/>
              </a:camera>
              <a:lightRig rig="threePt" dir="t"/>
            </a:scene3d>
          </p:spPr>
        </p:pic>
        <p:sp>
          <p:nvSpPr>
            <p:cNvPr id="11" name="TextBox 10"/>
            <p:cNvSpPr txBox="1"/>
            <p:nvPr/>
          </p:nvSpPr>
          <p:spPr>
            <a:xfrm>
              <a:off x="3073399" y="4267200"/>
              <a:ext cx="1140370" cy="43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Context</a:t>
              </a:r>
              <a:endParaRPr lang="en-US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20" name="Picture 19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53" y="3321844"/>
            <a:ext cx="571500" cy="857250"/>
          </a:xfrm>
          <a:prstGeom prst="rect">
            <a:avLst/>
          </a:prstGeom>
        </p:spPr>
      </p:pic>
      <p:pic>
        <p:nvPicPr>
          <p:cNvPr id="23" name="Picture 22" descr="source_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3214687"/>
            <a:ext cx="803672" cy="803672"/>
          </a:xfrm>
          <a:prstGeom prst="rect">
            <a:avLst/>
          </a:prstGeom>
        </p:spPr>
      </p:pic>
      <p:pic>
        <p:nvPicPr>
          <p:cNvPr id="15" name="Picture 14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68266"/>
            <a:ext cx="803672" cy="257175"/>
          </a:xfrm>
          <a:prstGeom prst="rect">
            <a:avLst/>
          </a:prstGeom>
        </p:spPr>
      </p:pic>
      <p:pic>
        <p:nvPicPr>
          <p:cNvPr id="16" name="Picture 15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89734"/>
            <a:ext cx="803672" cy="2571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78975" y="3321844"/>
            <a:ext cx="589359" cy="8572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reflection stA="50000" endPos="18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70" tIns="32135" rIns="64270" bIns="32135" rtlCol="0" anchor="ctr"/>
          <a:lstStyle/>
          <a:p>
            <a:pPr algn="ctr"/>
            <a:endParaRPr lang="en-US"/>
          </a:p>
        </p:txBody>
      </p:sp>
      <p:pic>
        <p:nvPicPr>
          <p:cNvPr id="84" name="Picture 83" descr="binary_f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89734"/>
            <a:ext cx="803672" cy="257175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90" idx="0"/>
          </p:cNvCxnSpPr>
          <p:nvPr/>
        </p:nvCxnSpPr>
        <p:spPr>
          <a:xfrm rot="5400000" flipH="1" flipV="1">
            <a:off x="755928" y="4220649"/>
            <a:ext cx="1178689" cy="131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7219" y="4875610"/>
            <a:ext cx="1344871" cy="588118"/>
          </a:xfrm>
          <a:prstGeom prst="rect">
            <a:avLst/>
          </a:prstGeom>
          <a:noFill/>
        </p:spPr>
        <p:txBody>
          <a:bodyPr wrap="none" lIns="64270" tIns="32135" rIns="64270" bIns="32135" rtlCol="0">
            <a:spAutoFit/>
          </a:bodyPr>
          <a:lstStyle/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Copied back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from GPU</a:t>
            </a: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3" name="Picture 92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819" y="3321844"/>
            <a:ext cx="593088" cy="889632"/>
          </a:xfrm>
          <a:prstGeom prst="rect">
            <a:avLst/>
          </a:prstGeom>
        </p:spPr>
      </p:pic>
      <p:pic>
        <p:nvPicPr>
          <p:cNvPr id="22" name="Picture 21" descr="monalis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732484"/>
            <a:ext cx="571500" cy="857250"/>
          </a:xfrm>
          <a:prstGeom prst="rect">
            <a:avLst/>
          </a:prstGeom>
          <a:effectLst>
            <a:reflection stA="28000" endPos="14000" dir="5400000" sy="-100000" algn="bl" rotWithShape="0"/>
          </a:effectLst>
        </p:spPr>
      </p:pic>
      <p:pic>
        <p:nvPicPr>
          <p:cNvPr id="25" name="Picture 24" descr="monalisa_ed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422" y="2732484"/>
            <a:ext cx="593088" cy="889632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Model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23574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The model consists of a </a:t>
            </a:r>
            <a:r>
              <a:rPr lang="en-US" sz="2000" dirty="0" smtClean="0">
                <a:sym typeface="Gill Sans" charset="0"/>
              </a:rPr>
              <a:t>host</a:t>
            </a:r>
            <a:r>
              <a:rPr lang="en-US" sz="2000" dirty="0" smtClean="0"/>
              <a:t> connected to one or more </a:t>
            </a:r>
            <a:r>
              <a:rPr lang="en-US" sz="2000" dirty="0" err="1" smtClean="0">
                <a:sym typeface="Gill Sans" charset="0"/>
              </a:rPr>
              <a:t>OpenCL</a:t>
            </a:r>
            <a:r>
              <a:rPr lang="en-US" sz="2000" dirty="0" smtClean="0">
                <a:sym typeface="Gill Sans" charset="0"/>
              </a:rPr>
              <a:t> devices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A device is divided into one or more </a:t>
            </a:r>
            <a:r>
              <a:rPr lang="en-US" sz="2000" dirty="0" smtClean="0">
                <a:sym typeface="Gill Sans" charset="0"/>
              </a:rPr>
              <a:t>compute units</a:t>
            </a:r>
          </a:p>
          <a:p>
            <a:pPr eaLnBrk="1" hangingPunct="1"/>
            <a:r>
              <a:rPr lang="en-US" sz="2000" dirty="0" smtClean="0"/>
              <a:t>Compute units are divided into one or more </a:t>
            </a:r>
            <a:r>
              <a:rPr lang="en-US" sz="2000" dirty="0" smtClean="0">
                <a:sym typeface="Gill Sans" charset="0"/>
              </a:rPr>
              <a:t>processing elements</a:t>
            </a:r>
          </a:p>
          <a:p>
            <a:pPr lvl="1"/>
            <a:r>
              <a:rPr lang="en-US" sz="1800" dirty="0" smtClean="0">
                <a:sym typeface="Gill Sans" charset="0"/>
              </a:rPr>
              <a:t>Each processing element maintains its own program counter</a:t>
            </a:r>
          </a:p>
        </p:txBody>
      </p:sp>
      <p:pic>
        <p:nvPicPr>
          <p:cNvPr id="2211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828" y="3804047"/>
            <a:ext cx="4633392" cy="257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Releasing Resources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OpenCL</a:t>
            </a:r>
            <a:r>
              <a:rPr lang="en-US" dirty="0" smtClean="0"/>
              <a:t> resources/objects are pointers that should be freed after they are done being used</a:t>
            </a:r>
          </a:p>
          <a:p>
            <a:r>
              <a:rPr lang="en-US" dirty="0" smtClean="0"/>
              <a:t>There is a </a:t>
            </a:r>
            <a:r>
              <a:rPr lang="en-US" dirty="0" err="1" smtClean="0"/>
              <a:t>clRelase{Resource</a:t>
            </a:r>
            <a:r>
              <a:rPr lang="en-US" dirty="0" smtClean="0"/>
              <a:t>} command for most </a:t>
            </a:r>
            <a:r>
              <a:rPr lang="en-US" dirty="0" err="1" smtClean="0"/>
              <a:t>OpenCL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clReleaseProgram</a:t>
            </a:r>
            <a:r>
              <a:rPr lang="en-US" dirty="0" smtClean="0"/>
              <a:t>(), </a:t>
            </a:r>
            <a:r>
              <a:rPr lang="en-US" dirty="0" err="1" smtClean="0"/>
              <a:t>clReleaseMemObject</a:t>
            </a:r>
            <a:r>
              <a:rPr lang="en-US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commands return error codes as negative integer values</a:t>
            </a:r>
          </a:p>
          <a:p>
            <a:pPr lvl="1"/>
            <a:r>
              <a:rPr lang="en-US" dirty="0" smtClean="0"/>
              <a:t>Return value of 0 indicates CL_SUCCESS</a:t>
            </a:r>
          </a:p>
          <a:p>
            <a:pPr lvl="1"/>
            <a:r>
              <a:rPr lang="en-US" dirty="0" smtClean="0"/>
              <a:t>Negative values indicates an error </a:t>
            </a:r>
          </a:p>
          <a:p>
            <a:pPr lvl="2"/>
            <a:r>
              <a:rPr lang="en-US" dirty="0" err="1" smtClean="0"/>
              <a:t>cl.h</a:t>
            </a:r>
            <a:r>
              <a:rPr lang="en-US" dirty="0" smtClean="0"/>
              <a:t> defines meaning of each return value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Note:</a:t>
            </a:r>
            <a:r>
              <a:rPr lang="en-US" dirty="0" smtClean="0"/>
              <a:t> Errors are sometimes reported asynchronously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8781" y="3643315"/>
            <a:ext cx="5250656" cy="11695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25" tIns="45713" rIns="91425" bIns="45713">
            <a:spAutoFit/>
          </a:bodyPr>
          <a:lstStyle/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CL_DEVICE_NOT_FOUND                      	  	-1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CL_DEVICE_NOT_AVAILABLE                     	-2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CL_COMPILER_NOT_AVAILABLE                   	-3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CL_MEM_OBJECT_ALLOCATION_FAILURE 	-4</a:t>
            </a:r>
          </a:p>
          <a:p>
            <a:pPr lvl="1" algn="l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CL_OUT_OF_RESOURCES                         	-5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Picture</a:t>
            </a:r>
          </a:p>
        </p:txBody>
      </p:sp>
      <p:pic>
        <p:nvPicPr>
          <p:cNvPr id="2672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607344"/>
            <a:ext cx="8197453" cy="4741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Model</a:t>
            </a:r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Data parallel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One-to-one mapping between work-items and elements in a memory object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Work-groups can be defined explicitly (like CUDA) or implicitly (specify the number of work-items and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creates the work-groups)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Task parallel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Kernel is executed independent of an index space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Other ways to express parallelism: </a:t>
            </a:r>
            <a:r>
              <a:rPr lang="en-US" dirty="0" err="1" smtClean="0">
                <a:ea typeface="+mn-ea"/>
              </a:rPr>
              <a:t>enqueueing</a:t>
            </a:r>
            <a:r>
              <a:rPr lang="en-US" dirty="0" smtClean="0">
                <a:ea typeface="+mn-ea"/>
              </a:rPr>
              <a:t> multiple tasks, using device-specific vector types, etc.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Synchronization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Possible between items in a work-group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Possible between commands in a context command queue</a:t>
            </a: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Running the Example Code</a:t>
            </a:r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>
          <a:xfrm>
            <a:off x="618571" y="1284112"/>
            <a:ext cx="8132529" cy="4955324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smtClean="0"/>
              <a:t>A simple vector addition </a:t>
            </a:r>
            <a:r>
              <a:rPr lang="en-US" dirty="0" err="1" smtClean="0"/>
              <a:t>OpenCL</a:t>
            </a:r>
            <a:r>
              <a:rPr lang="en-US" dirty="0" smtClean="0"/>
              <a:t> program that goes along with this lecture was provided</a:t>
            </a:r>
          </a:p>
          <a:p>
            <a:pPr marL="282404" indent="-282404" defTabSz="913836">
              <a:defRPr/>
            </a:pPr>
            <a:r>
              <a:rPr lang="en-US" dirty="0" smtClean="0"/>
              <a:t>Before running, the following should appear in your .</a:t>
            </a:r>
            <a:r>
              <a:rPr lang="en-US" dirty="0" err="1" smtClean="0"/>
              <a:t>bashrc</a:t>
            </a:r>
            <a:r>
              <a:rPr lang="en-US" dirty="0" smtClean="0"/>
              <a:t> file:</a:t>
            </a:r>
          </a:p>
          <a:p>
            <a:pPr marL="618831" lvl="1" indent="-282404" defTabSz="913836">
              <a:spcBef>
                <a:spcPts val="2000"/>
              </a:spcBef>
              <a:defRPr/>
            </a:pPr>
            <a:r>
              <a:rPr lang="en-US" dirty="0" smtClean="0">
                <a:ea typeface="+mn-ea"/>
              </a:rPr>
              <a:t>export LD_LIBRARY_PATH=/opt/AMDAPP</a:t>
            </a:r>
            <a:r>
              <a:rPr lang="en-US" dirty="0" smtClean="0"/>
              <a:t>/lib/x86_64</a:t>
            </a:r>
            <a:r>
              <a:rPr lang="en-US" dirty="0" smtClean="0">
                <a:ea typeface="+mn-ea"/>
              </a:rPr>
              <a:t> </a:t>
            </a:r>
          </a:p>
          <a:p>
            <a:pPr marL="282404" indent="-282404" defTabSz="913836">
              <a:defRPr/>
            </a:pPr>
            <a:r>
              <a:rPr lang="en-US" dirty="0" smtClean="0"/>
              <a:t>To compile:</a:t>
            </a:r>
          </a:p>
          <a:p>
            <a:pPr marL="618831" lvl="1" indent="-282404" defTabSz="913836">
              <a:defRPr/>
            </a:pPr>
            <a:r>
              <a:rPr lang="en-US" dirty="0" smtClean="0"/>
              <a:t>Make sure that </a:t>
            </a:r>
            <a:r>
              <a:rPr lang="en-US" dirty="0" err="1" smtClean="0"/>
              <a:t>vecadd.c</a:t>
            </a:r>
            <a:r>
              <a:rPr lang="en-US" dirty="0" smtClean="0"/>
              <a:t> and </a:t>
            </a:r>
            <a:r>
              <a:rPr lang="en-US" dirty="0" err="1" smtClean="0"/>
              <a:t>vecadd.cl</a:t>
            </a:r>
            <a:r>
              <a:rPr lang="en-US" dirty="0" smtClean="0"/>
              <a:t> are in the current working directory</a:t>
            </a:r>
          </a:p>
          <a:p>
            <a:pPr marL="618831" lvl="1" indent="-282404" defTabSz="913836">
              <a:defRPr/>
            </a:pPr>
            <a:r>
              <a:rPr lang="en-US" dirty="0" err="1" smtClean="0">
                <a:ea typeface="+mn-ea"/>
              </a:rPr>
              <a:t>gcc</a:t>
            </a:r>
            <a:r>
              <a:rPr lang="en-US" dirty="0" smtClean="0">
                <a:ea typeface="+mn-ea"/>
              </a:rPr>
              <a:t> -</a:t>
            </a:r>
            <a:r>
              <a:rPr lang="en-US" dirty="0" err="1" smtClean="0">
                <a:ea typeface="+mn-ea"/>
              </a:rPr>
              <a:t>o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vecadd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vecadd.c</a:t>
            </a:r>
            <a:r>
              <a:rPr lang="en-US" dirty="0" smtClean="0">
                <a:ea typeface="+mn-ea"/>
              </a:rPr>
              <a:t> –I/opt/AMDAPP/include –</a:t>
            </a:r>
            <a:r>
              <a:rPr lang="en-US" dirty="0" smtClean="0"/>
              <a:t>L/opt/AMDAPP/lib/x86_64 -</a:t>
            </a:r>
            <a:r>
              <a:rPr lang="en-US" dirty="0" err="1" smtClean="0"/>
              <a:t>lOpenCL</a:t>
            </a:r>
            <a:r>
              <a:rPr lang="en-US" dirty="0" smtClean="0"/>
              <a:t> </a:t>
            </a:r>
            <a:endParaRPr lang="en-US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50883" name="Rectangle 2"/>
          <p:cNvSpPr>
            <a:spLocks noGrp="1" noChangeArrowheads="1"/>
          </p:cNvSpPr>
          <p:nvPr>
            <p:ph idx="1"/>
          </p:nvPr>
        </p:nvSpPr>
        <p:spPr>
          <a:xfrm>
            <a:off x="618571" y="1284112"/>
            <a:ext cx="8132529" cy="4955324"/>
          </a:xfrm>
        </p:spPr>
        <p:txBody>
          <a:bodyPr rtlCol="0">
            <a:normAutofit/>
          </a:bodyPr>
          <a:lstStyle/>
          <a:p>
            <a:pPr marL="282404" indent="-282404" defTabSz="913836">
              <a:defRPr/>
            </a:pPr>
            <a:r>
              <a:rPr lang="en-US" dirty="0" err="1" smtClean="0"/>
              <a:t>OpenCL</a:t>
            </a:r>
            <a:r>
              <a:rPr lang="en-US" dirty="0" smtClean="0"/>
              <a:t> provides an interface for the interaction of hosts with accelerator devices</a:t>
            </a:r>
          </a:p>
          <a:p>
            <a:pPr marL="282404" indent="-282404" defTabSz="913836">
              <a:defRPr/>
            </a:pPr>
            <a:r>
              <a:rPr lang="en-US" dirty="0" smtClean="0"/>
              <a:t>A context is created that contains all of the information and data required to execute an </a:t>
            </a:r>
            <a:r>
              <a:rPr lang="en-US" dirty="0" err="1" smtClean="0"/>
              <a:t>OpenCL</a:t>
            </a:r>
            <a:r>
              <a:rPr lang="en-US" dirty="0" smtClean="0"/>
              <a:t> program</a:t>
            </a:r>
          </a:p>
          <a:p>
            <a:pPr marL="618833" lvl="1" indent="-282404" defTabSz="913836">
              <a:defRPr/>
            </a:pPr>
            <a:r>
              <a:rPr lang="en-US" dirty="0" smtClean="0"/>
              <a:t>Memory objects are created that can be moved on and off devices</a:t>
            </a:r>
          </a:p>
          <a:p>
            <a:pPr marL="618833" lvl="1" indent="-282404" defTabSz="913836">
              <a:defRPr/>
            </a:pPr>
            <a:r>
              <a:rPr lang="en-US" dirty="0" smtClean="0"/>
              <a:t>Command queues allow the host to request operations to be performed by the device</a:t>
            </a:r>
          </a:p>
          <a:p>
            <a:pPr marL="618833" lvl="1" indent="-282404" defTabSz="913836">
              <a:defRPr/>
            </a:pPr>
            <a:r>
              <a:rPr lang="en-US" dirty="0" smtClean="0"/>
              <a:t>Programs and kernels contain the code that devices need to execute</a:t>
            </a:r>
          </a:p>
          <a:p>
            <a:pPr marL="618833" lvl="1" indent="-282404" defTabSz="913836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Host/Devices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8"/>
            <a:ext cx="7583537" cy="273248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The host is whatever the </a:t>
            </a:r>
            <a:r>
              <a:rPr lang="en-US" dirty="0" err="1" smtClean="0">
                <a:sym typeface="Gill Sans" charset="0"/>
              </a:rPr>
              <a:t>OpenCL</a:t>
            </a:r>
            <a:r>
              <a:rPr lang="en-US" dirty="0" smtClean="0">
                <a:sym typeface="Gill Sans" charset="0"/>
              </a:rPr>
              <a:t> library runs on  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x86 CPUs for both NVIDIA and AMD</a:t>
            </a:r>
          </a:p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Devices are processors that the library can talk to 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CPUs, </a:t>
            </a:r>
            <a:r>
              <a:rPr lang="en-US" dirty="0" err="1" smtClean="0">
                <a:sym typeface="Gill Sans" charset="0"/>
              </a:rPr>
              <a:t>GPUs</a:t>
            </a:r>
            <a:r>
              <a:rPr lang="en-US" dirty="0" smtClean="0">
                <a:sym typeface="Gill Sans" charset="0"/>
              </a:rPr>
              <a:t>, and generic accelerators</a:t>
            </a:r>
          </a:p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For AMD 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All CPUs are combined into a single device (each core is a compute unit and processing element)</a:t>
            </a:r>
          </a:p>
          <a:p>
            <a:pPr lvl="1" eaLnBrk="1" hangingPunct="1">
              <a:defRPr/>
            </a:pPr>
            <a:r>
              <a:rPr lang="en-US" dirty="0" smtClean="0">
                <a:sym typeface="Gill Sans" charset="0"/>
              </a:rPr>
              <a:t>Each GPU is a separate device</a:t>
            </a:r>
          </a:p>
        </p:txBody>
      </p:sp>
      <p:pic>
        <p:nvPicPr>
          <p:cNvPr id="2222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4116225"/>
            <a:ext cx="4071938" cy="22595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a Platform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67960" y="3000376"/>
            <a:ext cx="7583537" cy="289321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This function is usually called twice</a:t>
            </a: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The first call is used to get the number of platforms available to the implementation</a:t>
            </a: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Space is then allocated for the platform objects</a:t>
            </a: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The second call is used to retrieve the platform objects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7" y="1660922"/>
            <a:ext cx="4714874" cy="9021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Devices</a:t>
            </a:r>
          </a:p>
        </p:txBody>
      </p:sp>
      <p:sp>
        <p:nvSpPr>
          <p:cNvPr id="221187" name="Rectangle 2"/>
          <p:cNvSpPr>
            <a:spLocks noGrp="1" noChangeArrowheads="1"/>
          </p:cNvSpPr>
          <p:nvPr>
            <p:ph idx="1"/>
          </p:nvPr>
        </p:nvSpPr>
        <p:spPr>
          <a:xfrm>
            <a:off x="767953" y="3589740"/>
            <a:ext cx="7822406" cy="2786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We can specify which types of devices we are interested in (e.g. all devices, CPUs only, </a:t>
            </a:r>
            <a:r>
              <a:rPr lang="en-US" dirty="0" err="1" smtClean="0">
                <a:sym typeface="Gill Sans" charset="0"/>
              </a:rPr>
              <a:t>GPUs</a:t>
            </a:r>
            <a:r>
              <a:rPr lang="en-US" dirty="0" smtClean="0">
                <a:sym typeface="Gill Sans" charset="0"/>
              </a:rPr>
              <a:t> only) </a:t>
            </a:r>
          </a:p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This call is performed twice as with </a:t>
            </a:r>
            <a:r>
              <a:rPr lang="en-US" dirty="0" err="1" smtClean="0">
                <a:sym typeface="Gill Sans" charset="0"/>
              </a:rPr>
              <a:t>clGetPlatformIDs</a:t>
            </a:r>
            <a:endParaRPr lang="en-US" dirty="0" smtClean="0">
              <a:sym typeface="Gill Sans" charset="0"/>
            </a:endParaRPr>
          </a:p>
          <a:p>
            <a:pPr lvl="1">
              <a:defRPr/>
            </a:pPr>
            <a:r>
              <a:rPr lang="en-US" dirty="0" smtClean="0">
                <a:sym typeface="Gill Sans" charset="0"/>
              </a:rPr>
              <a:t>The first call is to determine the number of devices, the second retrieves the device objects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7960" y="1339453"/>
            <a:ext cx="7583537" cy="857250"/>
          </a:xfrm>
          <a:prstGeom prst="rect">
            <a:avLst/>
          </a:prstGeom>
        </p:spPr>
        <p:txBody>
          <a:bodyPr vert="horz" lIns="91407" tIns="45704" rIns="91407" bIns="45704" rtlCol="0">
            <a:normAutofit/>
          </a:bodyPr>
          <a:lstStyle/>
          <a:p>
            <a:pPr marL="349124" indent="-349124" algn="l" defTabSz="914071" fontAlgn="auto">
              <a:spcBef>
                <a:spcPts val="2000"/>
              </a:spcBef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rPr>
              <a:t>Once a platform is selected, we can then query for the devices that it knows how to interact with </a:t>
            </a:r>
            <a:endParaRPr lang="en-US" sz="2200" dirty="0" smtClean="0">
              <a:solidFill>
                <a:schemeClr val="tx1"/>
              </a:solidFill>
              <a:latin typeface="Arial"/>
              <a:ea typeface="+mn-ea"/>
              <a:cs typeface="Arial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93" y="2250282"/>
            <a:ext cx="3696891" cy="12050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Contexts</a:t>
            </a:r>
          </a:p>
        </p:txBody>
      </p:sp>
      <p:sp>
        <p:nvSpPr>
          <p:cNvPr id="248835" name="Rectangle 2"/>
          <p:cNvSpPr>
            <a:spLocks noGrp="1" noChangeArrowheads="1"/>
          </p:cNvSpPr>
          <p:nvPr>
            <p:ph idx="1"/>
          </p:nvPr>
        </p:nvSpPr>
        <p:spPr>
          <a:xfrm>
            <a:off x="779122" y="1500187"/>
            <a:ext cx="7583537" cy="4929188"/>
          </a:xfrm>
        </p:spPr>
        <p:txBody>
          <a:bodyPr rtlCol="0">
            <a:normAutofit fontScale="92500" lnSpcReduction="10000"/>
          </a:bodyPr>
          <a:lstStyle/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dirty="0" smtClean="0">
                <a:ea typeface="+mn-ea"/>
                <a:cs typeface="+mn-cs"/>
                <a:sym typeface="Gill Sans" charset="0"/>
              </a:rPr>
              <a:t>context</a:t>
            </a:r>
            <a:r>
              <a:rPr lang="en-US" dirty="0" smtClean="0">
                <a:ea typeface="+mn-ea"/>
                <a:cs typeface="+mn-cs"/>
              </a:rPr>
              <a:t> refers to the environment for managing </a:t>
            </a:r>
            <a:r>
              <a:rPr lang="en-US" dirty="0" err="1" smtClean="0">
                <a:ea typeface="+mn-ea"/>
                <a:cs typeface="+mn-cs"/>
              </a:rPr>
              <a:t>OpenCL</a:t>
            </a:r>
            <a:r>
              <a:rPr lang="en-US" dirty="0" smtClean="0">
                <a:ea typeface="+mn-ea"/>
                <a:cs typeface="+mn-cs"/>
              </a:rPr>
              <a:t> objects and resources</a:t>
            </a:r>
          </a:p>
          <a:p>
            <a:pPr marL="282404" indent="-282404" defTabSz="913836">
              <a:defRPr/>
            </a:pPr>
            <a:r>
              <a:rPr lang="en-US" dirty="0" smtClean="0">
                <a:ea typeface="+mn-ea"/>
                <a:cs typeface="+mn-cs"/>
              </a:rPr>
              <a:t>To manage </a:t>
            </a:r>
            <a:r>
              <a:rPr lang="en-US" dirty="0" err="1" smtClean="0">
                <a:ea typeface="+mn-ea"/>
                <a:cs typeface="+mn-cs"/>
              </a:rPr>
              <a:t>OpenCL</a:t>
            </a:r>
            <a:r>
              <a:rPr lang="en-US" dirty="0" smtClean="0">
                <a:ea typeface="+mn-ea"/>
                <a:cs typeface="+mn-cs"/>
              </a:rPr>
              <a:t> programs, the following are associated with a context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Devices: the things doing the execution</a:t>
            </a:r>
          </a:p>
          <a:p>
            <a:pPr marL="577496" lvl="1" indent="-295095" defTabSz="913836">
              <a:defRPr/>
            </a:pPr>
            <a:r>
              <a:rPr lang="en-US" dirty="0" smtClean="0"/>
              <a:t>Program objects: the program source that implements the kernels</a:t>
            </a:r>
            <a:endParaRPr lang="en-US" dirty="0" smtClean="0">
              <a:ea typeface="+mn-ea"/>
            </a:endParaRP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Kernels: functions that run on </a:t>
            </a:r>
            <a:r>
              <a:rPr lang="en-US" dirty="0" err="1" smtClean="0">
                <a:ea typeface="+mn-ea"/>
              </a:rPr>
              <a:t>OpenCL</a:t>
            </a:r>
            <a:r>
              <a:rPr lang="en-US" dirty="0" smtClean="0">
                <a:ea typeface="+mn-ea"/>
              </a:rPr>
              <a:t> devices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</a:rPr>
              <a:t>Memory objects: data that are operated on by the device</a:t>
            </a:r>
          </a:p>
          <a:p>
            <a:pPr marL="577496" lvl="1" indent="-295095" defTabSz="913836">
              <a:defRPr/>
            </a:pPr>
            <a:r>
              <a:rPr lang="en-US" dirty="0" smtClean="0">
                <a:ea typeface="+mn-ea"/>
                <a:sym typeface="Gill Sans" charset="0"/>
              </a:rPr>
              <a:t>Command queues: mechanisms </a:t>
            </a:r>
            <a:r>
              <a:rPr lang="en-US" dirty="0" smtClean="0">
                <a:sym typeface="Gill Sans" charset="0"/>
              </a:rPr>
              <a:t>for</a:t>
            </a:r>
            <a:r>
              <a:rPr lang="en-US" dirty="0" smtClean="0">
                <a:ea typeface="+mn-ea"/>
                <a:sym typeface="Gill Sans" charset="0"/>
              </a:rPr>
              <a:t> </a:t>
            </a:r>
            <a:r>
              <a:rPr lang="en-US" dirty="0" smtClean="0">
                <a:sym typeface="Gill Sans" charset="0"/>
              </a:rPr>
              <a:t>interaction </a:t>
            </a:r>
            <a:r>
              <a:rPr lang="en-US" dirty="0" smtClean="0">
                <a:ea typeface="+mn-ea"/>
                <a:sym typeface="Gill Sans" charset="0"/>
              </a:rPr>
              <a:t>with the devices</a:t>
            </a:r>
          </a:p>
          <a:p>
            <a:pPr marL="859897" lvl="2" indent="-282404" defTabSz="913836">
              <a:defRPr/>
            </a:pPr>
            <a:r>
              <a:rPr lang="en-US" dirty="0" smtClean="0">
                <a:ea typeface="+mn-ea"/>
              </a:rPr>
              <a:t>Memory commands (data transfers)</a:t>
            </a:r>
          </a:p>
          <a:p>
            <a:pPr marL="859897" lvl="2" indent="-282404" defTabSz="913836">
              <a:defRPr/>
            </a:pPr>
            <a:r>
              <a:rPr lang="en-US" dirty="0" smtClean="0"/>
              <a:t>Kernel execution</a:t>
            </a:r>
            <a:endParaRPr lang="en-US" dirty="0" smtClean="0">
              <a:ea typeface="+mn-ea"/>
            </a:endParaRPr>
          </a:p>
          <a:p>
            <a:pPr marL="859897" lvl="2" indent="-282404" defTabSz="913836">
              <a:defRPr/>
            </a:pPr>
            <a:r>
              <a:rPr lang="en-US" dirty="0" smtClean="0">
                <a:ea typeface="+mn-ea"/>
              </a:rPr>
              <a:t>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pitchFamily="34" charset="0"/>
                <a:cs typeface="Arial" pitchFamily="34" charset="0"/>
              </a:rPr>
              <a:t>Perhaad Mistry, Dana Schaa, Yash Ukidave, Zhingliang Chen, Leiming Yu, NUCAR 2015 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3938</TotalTime>
  <Pages>0</Pages>
  <Words>3998</Words>
  <Characters>0</Characters>
  <Application>Microsoft Macintosh PowerPoint</Application>
  <PresentationFormat>On-screen Show (4:3)</PresentationFormat>
  <Lines>0</Lines>
  <Paragraphs>560</Paragraphs>
  <Slides>55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1_Exhibit</vt:lpstr>
      <vt:lpstr>Introduction to OpenCL</vt:lpstr>
      <vt:lpstr>Instructor Notes</vt:lpstr>
      <vt:lpstr>OpenCL Architecture</vt:lpstr>
      <vt:lpstr>Platform Model</vt:lpstr>
      <vt:lpstr>Platform Model</vt:lpstr>
      <vt:lpstr>Host/Devices</vt:lpstr>
      <vt:lpstr>Selecting a Platform</vt:lpstr>
      <vt:lpstr>Selecting Devices</vt:lpstr>
      <vt:lpstr>Contexts</vt:lpstr>
      <vt:lpstr>Contexts</vt:lpstr>
      <vt:lpstr>Contexts</vt:lpstr>
      <vt:lpstr>Command Queues</vt:lpstr>
      <vt:lpstr>Command Queues</vt:lpstr>
      <vt:lpstr>Command Queues</vt:lpstr>
      <vt:lpstr>Memory Objects</vt:lpstr>
      <vt:lpstr>Creating buffers</vt:lpstr>
      <vt:lpstr>Memory Objects</vt:lpstr>
      <vt:lpstr>Transferring Data</vt:lpstr>
      <vt:lpstr>Transferring Data</vt:lpstr>
      <vt:lpstr>Transferring Data</vt:lpstr>
      <vt:lpstr>Programs</vt:lpstr>
      <vt:lpstr>Programs</vt:lpstr>
      <vt:lpstr>Creating Programs</vt:lpstr>
      <vt:lpstr>Compiling Programs</vt:lpstr>
      <vt:lpstr>Reporting Compile Errors</vt:lpstr>
      <vt:lpstr>Kernels</vt:lpstr>
      <vt:lpstr>Kernels</vt:lpstr>
      <vt:lpstr>Kernels</vt:lpstr>
      <vt:lpstr>Runtime Compilation</vt:lpstr>
      <vt:lpstr>Setting Kernel Arguments</vt:lpstr>
      <vt:lpstr>Kernel Arguments</vt:lpstr>
      <vt:lpstr>Thread Structure</vt:lpstr>
      <vt:lpstr>Thread Structure</vt:lpstr>
      <vt:lpstr>Thread Structure</vt:lpstr>
      <vt:lpstr>Thread Structure</vt:lpstr>
      <vt:lpstr>Thread Structure</vt:lpstr>
      <vt:lpstr>Thread Structure</vt:lpstr>
      <vt:lpstr>Thread Structure</vt:lpstr>
      <vt:lpstr>Memory Model</vt:lpstr>
      <vt:lpstr>Memory Model</vt:lpstr>
      <vt:lpstr>Writing a Kernel</vt:lpstr>
      <vt:lpstr>Address Space Identifiers</vt:lpstr>
      <vt:lpstr>Example Kernel</vt:lpstr>
      <vt:lpstr>Executing the Kernel</vt:lpstr>
      <vt:lpstr>Executing the Kernel</vt:lpstr>
      <vt:lpstr>Executing the Kernel</vt:lpstr>
      <vt:lpstr>Executing the Kernel</vt:lpstr>
      <vt:lpstr>Copying Data Back</vt:lpstr>
      <vt:lpstr>Copying Data Back</vt:lpstr>
      <vt:lpstr>Releasing Resources</vt:lpstr>
      <vt:lpstr>Error Checking</vt:lpstr>
      <vt:lpstr>Big Picture</vt:lpstr>
      <vt:lpstr>Programming Model</vt:lpstr>
      <vt:lpstr>Running the Example Code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CUDA and OpenCL</dc:title>
  <dc:subject/>
  <dc:creator/>
  <cp:keywords/>
  <dc:description/>
  <cp:lastModifiedBy>Yash Ukidave</cp:lastModifiedBy>
  <cp:revision>208</cp:revision>
  <dcterms:created xsi:type="dcterms:W3CDTF">2012-10-24T01:38:01Z</dcterms:created>
  <dcterms:modified xsi:type="dcterms:W3CDTF">2015-03-03T04:10:16Z</dcterms:modified>
</cp:coreProperties>
</file>