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7" r:id="rId3"/>
    <p:sldId id="288" r:id="rId4"/>
    <p:sldId id="267" r:id="rId5"/>
    <p:sldId id="268" r:id="rId6"/>
    <p:sldId id="277" r:id="rId7"/>
    <p:sldId id="278" r:id="rId8"/>
    <p:sldId id="269" r:id="rId9"/>
    <p:sldId id="276" r:id="rId10"/>
    <p:sldId id="273" r:id="rId11"/>
    <p:sldId id="282" r:id="rId12"/>
    <p:sldId id="280" r:id="rId13"/>
    <p:sldId id="274" r:id="rId14"/>
    <p:sldId id="279" r:id="rId15"/>
    <p:sldId id="266" r:id="rId16"/>
    <p:sldId id="289" r:id="rId17"/>
    <p:sldId id="258" r:id="rId18"/>
    <p:sldId id="290" r:id="rId19"/>
    <p:sldId id="257" r:id="rId20"/>
    <p:sldId id="284" r:id="rId21"/>
    <p:sldId id="264" r:id="rId22"/>
    <p:sldId id="260" r:id="rId23"/>
    <p:sldId id="261" r:id="rId24"/>
    <p:sldId id="283" r:id="rId25"/>
    <p:sldId id="286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4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CEF86-4175-1144-A27D-038F38086528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7455-5547-A842-8F62-7CB1D583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67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0B13C-E2D0-9A4B-AC9E-1E19EB32BE9F}" type="datetimeFigureOut">
              <a:rPr lang="en-US" smtClean="0"/>
              <a:pPr/>
              <a:t>3/2/15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9BD5A-E623-1546-B178-EB90A5324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massively</a:t>
            </a:r>
            <a:r>
              <a:rPr lang="en-US" baseline="0" dirty="0" smtClean="0"/>
              <a:t> multi-threaded model, assume that there are an infinite number of execution cores and no overhead for thread creation. This is the model we use for GPU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single instruction is issued</a:t>
            </a:r>
            <a:r>
              <a:rPr lang="en-US" baseline="0" dirty="0" smtClean="0"/>
              <a:t> that must be executed on all processing elements.  One thread is executing on each processing element.  Masking is used to disable threads who shouldn’t execute (such as when a conditional is taken by some threads but not others).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Arms are equivalent to lanes in vector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GPU computing, tasks</a:t>
            </a:r>
            <a:r>
              <a:rPr lang="en-US" baseline="0" dirty="0" smtClean="0"/>
              <a:t> are equivalent to GPU kernels, and each kernel needs to be decomposed (using data decomposition) into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very</a:t>
            </a:r>
            <a:r>
              <a:rPr lang="en-US" baseline="0" dirty="0" smtClean="0"/>
              <a:t> common to have loops where each loop-iteration computes one value in a matrix or array.  These types of algorithms are likely to fit output data decomposition.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algorithm</a:t>
            </a:r>
            <a:r>
              <a:rPr lang="en-US" baseline="0" dirty="0" smtClean="0"/>
              <a:t> that computes a final tally of something is likely to be input data decomposed.  These are usually multi-pass algorithms on a GPU, where independent tallies are created for portions of the input data, and then a final tally is computed at the end (in a second GPU kernel).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BD5A-E623-1546-B178-EB90A53242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4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4" y="1537448"/>
            <a:ext cx="7826281" cy="1627093"/>
          </a:xfrm>
        </p:spPr>
        <p:txBody>
          <a:bodyPr vert="horz" lIns="91435" tIns="45718" rIns="91435" bIns="45718" rtlCol="0" anchor="b" anchorCtr="0">
            <a:noAutofit/>
          </a:bodyPr>
          <a:lstStyle>
            <a:lvl1pPr algn="ctr" defTabSz="914353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4" y="3218330"/>
            <a:ext cx="7826281" cy="860611"/>
          </a:xfrm>
        </p:spPr>
        <p:txBody>
          <a:bodyPr vert="horz" lIns="91435" tIns="45718" rIns="91435" bIns="45718" rtlCol="0">
            <a:normAutofit/>
          </a:bodyPr>
          <a:lstStyle>
            <a:lvl1pPr marL="0" indent="0" algn="ctr" defTabSz="914353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E1C8785-06B9-2A46-8AF0-60CCBFDDC05C}" type="datetime1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2C6F-F764-2D4A-95EA-3C1F5A7B39A0}" type="datetime1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7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7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9E97-8014-204E-B9B5-C6A7D9045B5E}" type="datetime1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35" tIns="45718" rIns="91435" bIns="45718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1" y="6356351"/>
            <a:ext cx="2133600" cy="365125"/>
          </a:xfrm>
          <a:prstGeom prst="rect">
            <a:avLst/>
          </a:prstGeom>
        </p:spPr>
        <p:txBody>
          <a:bodyPr vert="horz" lIns="0" tIns="45718" rIns="0" bIns="45718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B285DC8-53CD-3E4F-9384-024FD25EE16C}" type="datetime1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7" y="6356351"/>
            <a:ext cx="2895600" cy="365125"/>
          </a:xfrm>
          <a:prstGeom prst="rect">
            <a:avLst/>
          </a:prstGeom>
        </p:spPr>
        <p:txBody>
          <a:bodyPr vert="horz" lIns="0" tIns="45718" rIns="0" bIns="45718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1"/>
            <a:ext cx="762000" cy="365125"/>
          </a:xfrm>
          <a:prstGeom prst="rect">
            <a:avLst/>
          </a:prstGeom>
        </p:spPr>
        <p:txBody>
          <a:bodyPr vert="horz" lIns="0" tIns="45718" rIns="0" bIns="45718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C2E671B-E6CC-5344-823B-5C81BE00F7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</p:sldLayoutIdLst>
  <p:hf hd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32" indent="-349232" algn="l" defTabSz="914353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325" indent="-282560" algn="l" defTabSz="914353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585" indent="-295260" algn="l" defTabSz="914353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146" indent="-282560" algn="l" defTabSz="914353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Parallel Computing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30131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Task decomposition reduces an algorithm to functionally independent parts</a:t>
            </a:r>
          </a:p>
          <a:p>
            <a:r>
              <a:rPr lang="en-US" dirty="0" smtClean="0"/>
              <a:t>Tasks may have dependencies on other tasks</a:t>
            </a:r>
          </a:p>
          <a:p>
            <a:pPr lvl="1"/>
            <a:r>
              <a:rPr lang="en-US" dirty="0" smtClean="0"/>
              <a:t>If the input of task B is dependent on the output of task A, then task B is dependent on task A</a:t>
            </a:r>
          </a:p>
          <a:p>
            <a:pPr lvl="1"/>
            <a:r>
              <a:rPr lang="en-US" dirty="0" smtClean="0"/>
              <a:t>Tasks that don’t have dependencies (or whose dependencies are completed) can be executed at any time to achieve parallelism</a:t>
            </a:r>
          </a:p>
          <a:p>
            <a:pPr lvl="1"/>
            <a:r>
              <a:rPr lang="en-US" i="1" dirty="0" smtClean="0"/>
              <a:t>Task dependency graphs</a:t>
            </a:r>
            <a:r>
              <a:rPr lang="en-US" dirty="0" smtClean="0"/>
              <a:t> are used to describe the relationship between tasks</a:t>
            </a:r>
            <a:endParaRPr lang="en-US" i="1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693452" y="4727002"/>
            <a:ext cx="474680" cy="4489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93452" y="5746803"/>
            <a:ext cx="474680" cy="4489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 rot="5400000">
            <a:off x="1645376" y="5461387"/>
            <a:ext cx="570832" cy="1588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89169" y="4727002"/>
            <a:ext cx="474680" cy="4489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49" y="5746803"/>
            <a:ext cx="474680" cy="4489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stCxn id="10" idx="4"/>
            <a:endCxn id="11" idx="1"/>
          </p:cNvCxnSpPr>
          <p:nvPr/>
        </p:nvCxnSpPr>
        <p:spPr>
          <a:xfrm rot="16200000" flipH="1">
            <a:off x="4561645" y="5340834"/>
            <a:ext cx="636582" cy="306855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38529" y="4727002"/>
            <a:ext cx="474680" cy="4489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>
            <a:stCxn id="15" idx="4"/>
            <a:endCxn id="11" idx="7"/>
          </p:cNvCxnSpPr>
          <p:nvPr/>
        </p:nvCxnSpPr>
        <p:spPr>
          <a:xfrm rot="5400000">
            <a:off x="5204151" y="5340835"/>
            <a:ext cx="636582" cy="306855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277" y="579307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B is dependent on A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2337" y="4778314"/>
            <a:ext cx="24435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A and B are independent </a:t>
            </a:r>
          </a:p>
          <a:p>
            <a:r>
              <a:rPr lang="en-US" sz="1600" dirty="0" smtClean="0">
                <a:latin typeface="Arial"/>
                <a:cs typeface="Arial"/>
              </a:rPr>
              <a:t>of each other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021" y="5857218"/>
            <a:ext cx="2614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 is dependent on A and B</a:t>
            </a:r>
            <a:endParaRPr lang="en-US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Dependency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1535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can create a simple task dependency graph for baking cookies</a:t>
            </a:r>
          </a:p>
          <a:p>
            <a:pPr lvl="1"/>
            <a:r>
              <a:rPr lang="en-US" dirty="0" smtClean="0"/>
              <a:t>Any tasks that are not connected via the graph can be executed in parallel (such as preheating the oven and shopping for groceries)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55850" y="2819400"/>
            <a:ext cx="15875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Preheat the oven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64100" y="2819400"/>
            <a:ext cx="15875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Shop for groceries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64100" y="3797300"/>
            <a:ext cx="15875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Combine the ingredients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13100" y="4787900"/>
            <a:ext cx="15875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Bake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0400" y="5778500"/>
            <a:ext cx="15875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Eat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5511800" y="3651250"/>
            <a:ext cx="2921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rot="5400000">
            <a:off x="4679950" y="3810000"/>
            <a:ext cx="304800" cy="165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 rot="16200000" flipH="1">
            <a:off x="2905125" y="3749675"/>
            <a:ext cx="1282700" cy="79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rot="5400000">
            <a:off x="3848100" y="5619750"/>
            <a:ext cx="30480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Data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scientific and engineering applications, data is decomposed based on the output data</a:t>
            </a:r>
          </a:p>
          <a:p>
            <a:pPr lvl="1"/>
            <a:r>
              <a:rPr lang="en-US" dirty="0" smtClean="0"/>
              <a:t>Each output pixel of an image convolution is obtained by applying a filter to a region of input pixels</a:t>
            </a:r>
          </a:p>
          <a:p>
            <a:pPr lvl="1"/>
            <a:r>
              <a:rPr lang="en-US" dirty="0" smtClean="0"/>
              <a:t>Each output element of a matrix multiplication is obtained by multiplying a row by a column of the input matrices</a:t>
            </a:r>
          </a:p>
          <a:p>
            <a:r>
              <a:rPr lang="en-US" dirty="0" smtClean="0"/>
              <a:t>This technique is valid any time the algorithm is based on one-to-one or many-to-one functions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decomposition is similar, except that it makes sense when the algorithm is a one-to-many function</a:t>
            </a:r>
          </a:p>
          <a:p>
            <a:pPr lvl="1"/>
            <a:r>
              <a:rPr lang="en-US" dirty="0" smtClean="0"/>
              <a:t>A histogram is created by placing each input datum into one of a fixed number of bins</a:t>
            </a:r>
          </a:p>
          <a:p>
            <a:pPr lvl="1"/>
            <a:r>
              <a:rPr lang="en-US" dirty="0" smtClean="0"/>
              <a:t>A search function may take a string as input and look for the occurrence of various substrings</a:t>
            </a:r>
          </a:p>
          <a:p>
            <a:r>
              <a:rPr lang="en-US" dirty="0" smtClean="0"/>
              <a:t>For these types of applications, each thread creates a “partial count” of the output, and synchronization, atomic operations, or another task are required to compute the final result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how to decompose a problem is based solely on the algorithm</a:t>
            </a:r>
          </a:p>
          <a:p>
            <a:r>
              <a:rPr lang="en-US" dirty="0" smtClean="0"/>
              <a:t>However, when actually implementing a parallel algorithm, both hardware and software considerations must be taken into account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both hardware and software approaches to parallelism</a:t>
            </a:r>
          </a:p>
          <a:p>
            <a:r>
              <a:rPr lang="en-US" dirty="0" smtClean="0"/>
              <a:t>Much of the 1990s was spent on getting CPUs to </a:t>
            </a:r>
            <a:r>
              <a:rPr lang="en-US" i="1" dirty="0" smtClean="0"/>
              <a:t>automatically </a:t>
            </a:r>
            <a:r>
              <a:rPr lang="en-US" dirty="0" smtClean="0"/>
              <a:t>take advantage of Instruction Level Parallelism (ILP)</a:t>
            </a:r>
          </a:p>
          <a:p>
            <a:pPr lvl="1"/>
            <a:r>
              <a:rPr lang="en-US" dirty="0" smtClean="0"/>
              <a:t>Multiple instructions (without dependencies) are issued and executed in parallel</a:t>
            </a:r>
          </a:p>
          <a:p>
            <a:pPr lvl="1"/>
            <a:r>
              <a:rPr lang="en-US" dirty="0" smtClean="0"/>
              <a:t>Automatic hardware parallelization will not be considered for the remainder of the lecture </a:t>
            </a:r>
          </a:p>
          <a:p>
            <a:r>
              <a:rPr lang="en-US" dirty="0" smtClean="0"/>
              <a:t>Higher-level parallelism (e.g. threading) cannot be done automatically, so software constructs are required for programmers to tell the hardware where parallelism exists</a:t>
            </a:r>
          </a:p>
          <a:p>
            <a:pPr lvl="1"/>
            <a:r>
              <a:rPr lang="en-US" dirty="0" smtClean="0"/>
              <a:t>When parallel programming, the programmer must choose a programming model and parallel hardware that are suited for the problem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" y="1284111"/>
            <a:ext cx="7879323" cy="49427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Hardware is generally better suited for some types of parallelism more than others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Currently, GPUs are comprised of many independent “processors” that have SIMD processing elements</a:t>
            </a:r>
          </a:p>
          <a:p>
            <a:pPr lvl="2"/>
            <a:r>
              <a:rPr lang="en-US" dirty="0" smtClean="0"/>
              <a:t>One task is run at a time on the GPU*</a:t>
            </a:r>
          </a:p>
          <a:p>
            <a:pPr lvl="2"/>
            <a:r>
              <a:rPr lang="en-US" i="1" dirty="0" smtClean="0"/>
              <a:t>Loop strip mining </a:t>
            </a:r>
            <a:r>
              <a:rPr lang="en-US" dirty="0" smtClean="0"/>
              <a:t>(next slide) is used to split a data parallel task between independent processors</a:t>
            </a:r>
          </a:p>
          <a:p>
            <a:pPr lvl="2"/>
            <a:r>
              <a:rPr lang="en-US" dirty="0" smtClean="0"/>
              <a:t>Every instruction must be data parallel to take full advantage of the GPU’s SIMD hardware</a:t>
            </a:r>
          </a:p>
          <a:p>
            <a:pPr lvl="3"/>
            <a:r>
              <a:rPr lang="en-US" dirty="0" smtClean="0"/>
              <a:t>SIMD hardware is discussed later in the lecture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8774" y="2017068"/>
          <a:ext cx="74794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736"/>
                <a:gridCol w="2267292"/>
                <a:gridCol w="18983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Hardware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type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Examples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Parallelism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Multi-core superscalar processors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Phenom II CPU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Vector or SIMD processors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SSE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units (x86 CPUs)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Multi-core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SIMD processors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Radeon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7970 GPU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9803" y="5987019"/>
            <a:ext cx="724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*if multiple tasks are run concurrently, no inter-communication is possible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Strip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Loop strip mining </a:t>
            </a:r>
            <a:r>
              <a:rPr lang="en-US" dirty="0" smtClean="0"/>
              <a:t>is a loop-transformation technique that partitions the iterations of a loop so that multiple iterations can be:</a:t>
            </a:r>
          </a:p>
          <a:p>
            <a:pPr lvl="1"/>
            <a:r>
              <a:rPr lang="en-US" dirty="0" smtClean="0"/>
              <a:t>executed at the same time (vector/SIMD units), </a:t>
            </a:r>
          </a:p>
          <a:p>
            <a:pPr lvl="1"/>
            <a:r>
              <a:rPr lang="en-US" dirty="0" smtClean="0"/>
              <a:t>split between different processing units (multi-core CPUs),</a:t>
            </a:r>
          </a:p>
          <a:p>
            <a:pPr lvl="1"/>
            <a:r>
              <a:rPr lang="en-US" dirty="0" smtClean="0"/>
              <a:t>or both (GPUs)</a:t>
            </a:r>
          </a:p>
          <a:p>
            <a:r>
              <a:rPr lang="en-US" dirty="0" smtClean="0"/>
              <a:t>An example with loop strip mining is shown in the following slides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Software – SPMD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GPU programs are called </a:t>
            </a:r>
            <a:r>
              <a:rPr lang="en-US" i="1" dirty="0" smtClean="0"/>
              <a:t>kernels</a:t>
            </a:r>
            <a:r>
              <a:rPr lang="en-US" dirty="0" smtClean="0"/>
              <a:t>, and are written using the Single Program Multiple Data (SPMD) programming model </a:t>
            </a:r>
          </a:p>
          <a:p>
            <a:pPr lvl="1"/>
            <a:r>
              <a:rPr lang="en-US" dirty="0" smtClean="0"/>
              <a:t>SPMD executes multiple instances of the same program independently, where each program works on a different portion of the data</a:t>
            </a:r>
          </a:p>
          <a:p>
            <a:r>
              <a:rPr lang="en-US" dirty="0" smtClean="0"/>
              <a:t>For data-parallel scientific and engineering applications, combining SPMD with loop strip mining is a very common parallel programming technique</a:t>
            </a:r>
          </a:p>
          <a:p>
            <a:pPr lvl="1"/>
            <a:r>
              <a:rPr lang="en-US" dirty="0" smtClean="0"/>
              <a:t>Message Passing Interface (MPI) is used to run SPMD on a distributed cluster</a:t>
            </a:r>
          </a:p>
          <a:p>
            <a:pPr lvl="1"/>
            <a:r>
              <a:rPr lang="en-US" dirty="0" smtClean="0"/>
              <a:t>POSIX threads (</a:t>
            </a:r>
            <a:r>
              <a:rPr lang="en-US" dirty="0" err="1" smtClean="0"/>
              <a:t>pthreads</a:t>
            </a:r>
            <a:r>
              <a:rPr lang="en-US" dirty="0" smtClean="0"/>
              <a:t>) are used to run SPMD on a shared-memory system</a:t>
            </a:r>
          </a:p>
          <a:p>
            <a:pPr lvl="1"/>
            <a:r>
              <a:rPr lang="en-US" dirty="0" smtClean="0"/>
              <a:t>Kernels run SPMD within a GPU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76"/>
            <a:ext cx="8229600" cy="1007202"/>
          </a:xfrm>
        </p:spPr>
        <p:txBody>
          <a:bodyPr>
            <a:normAutofit/>
          </a:bodyPr>
          <a:lstStyle/>
          <a:p>
            <a:r>
              <a:rPr lang="en-US" dirty="0" smtClean="0"/>
              <a:t>Parallel Software – SPMD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984"/>
            <a:ext cx="8229600" cy="104374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Consider the following vector addition example</a:t>
            </a:r>
          </a:p>
        </p:txBody>
      </p:sp>
      <p:sp>
        <p:nvSpPr>
          <p:cNvPr id="118" name="Footer Placeholder 1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7" name="Rectangle 56"/>
          <p:cNvSpPr>
            <a:spLocks/>
          </p:cNvSpPr>
          <p:nvPr/>
        </p:nvSpPr>
        <p:spPr bwMode="auto">
          <a:xfrm>
            <a:off x="3051114" y="4505692"/>
            <a:ext cx="1785456" cy="646331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for(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= 0:3 ) {</a:t>
            </a:r>
          </a:p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   C[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 = A[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 + B[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</a:t>
            </a:r>
          </a:p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}</a:t>
            </a:r>
          </a:p>
        </p:txBody>
      </p:sp>
      <p:sp>
        <p:nvSpPr>
          <p:cNvPr id="68" name="Rectangle 56"/>
          <p:cNvSpPr>
            <a:spLocks/>
          </p:cNvSpPr>
          <p:nvPr/>
        </p:nvSpPr>
        <p:spPr bwMode="auto">
          <a:xfrm>
            <a:off x="4874374" y="4505692"/>
            <a:ext cx="1785456" cy="646331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for(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= 4:7 ) {</a:t>
            </a:r>
          </a:p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   C[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 = A[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 + B[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</a:t>
            </a:r>
          </a:p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}</a:t>
            </a:r>
          </a:p>
        </p:txBody>
      </p:sp>
      <p:sp>
        <p:nvSpPr>
          <p:cNvPr id="69" name="Rectangle 56"/>
          <p:cNvSpPr>
            <a:spLocks/>
          </p:cNvSpPr>
          <p:nvPr/>
        </p:nvSpPr>
        <p:spPr bwMode="auto">
          <a:xfrm>
            <a:off x="6698752" y="4505692"/>
            <a:ext cx="1785456" cy="646331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for(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= 8:11 ) {</a:t>
            </a:r>
          </a:p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   C[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 = A[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 + B[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</a:t>
            </a:r>
          </a:p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}</a:t>
            </a:r>
          </a:p>
        </p:txBody>
      </p:sp>
      <p:sp>
        <p:nvSpPr>
          <p:cNvPr id="53" name="Rectangle 51"/>
          <p:cNvSpPr>
            <a:spLocks/>
          </p:cNvSpPr>
          <p:nvPr/>
        </p:nvSpPr>
        <p:spPr bwMode="auto">
          <a:xfrm>
            <a:off x="2616701" y="5187959"/>
            <a:ext cx="292326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A</a:t>
            </a:r>
          </a:p>
        </p:txBody>
      </p:sp>
      <p:sp>
        <p:nvSpPr>
          <p:cNvPr id="54" name="Rectangle 52"/>
          <p:cNvSpPr>
            <a:spLocks/>
          </p:cNvSpPr>
          <p:nvPr/>
        </p:nvSpPr>
        <p:spPr bwMode="auto">
          <a:xfrm>
            <a:off x="2626388" y="5532330"/>
            <a:ext cx="272166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</a:p>
        </p:txBody>
      </p:sp>
      <p:sp>
        <p:nvSpPr>
          <p:cNvPr id="55" name="Rectangle 53"/>
          <p:cNvSpPr>
            <a:spLocks/>
          </p:cNvSpPr>
          <p:nvPr/>
        </p:nvSpPr>
        <p:spPr bwMode="auto">
          <a:xfrm>
            <a:off x="2587501" y="6025213"/>
            <a:ext cx="270906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</a:t>
            </a:r>
          </a:p>
        </p:txBody>
      </p:sp>
      <p:sp>
        <p:nvSpPr>
          <p:cNvPr id="56" name="Rectangle 54"/>
          <p:cNvSpPr>
            <a:spLocks/>
          </p:cNvSpPr>
          <p:nvPr/>
        </p:nvSpPr>
        <p:spPr bwMode="auto">
          <a:xfrm>
            <a:off x="2627499" y="5729790"/>
            <a:ext cx="231845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||</a:t>
            </a:r>
          </a:p>
        </p:txBody>
      </p:sp>
      <p:sp>
        <p:nvSpPr>
          <p:cNvPr id="57" name="Rectangle 55"/>
          <p:cNvSpPr>
            <a:spLocks/>
          </p:cNvSpPr>
          <p:nvPr/>
        </p:nvSpPr>
        <p:spPr bwMode="auto">
          <a:xfrm>
            <a:off x="2623768" y="5363801"/>
            <a:ext cx="252005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+</a:t>
            </a:r>
          </a:p>
        </p:txBody>
      </p:sp>
      <p:sp>
        <p:nvSpPr>
          <p:cNvPr id="129" name="Rectangle 51"/>
          <p:cNvSpPr>
            <a:spLocks/>
          </p:cNvSpPr>
          <p:nvPr/>
        </p:nvSpPr>
        <p:spPr bwMode="auto">
          <a:xfrm>
            <a:off x="2842643" y="2520719"/>
            <a:ext cx="292326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A</a:t>
            </a:r>
          </a:p>
        </p:txBody>
      </p:sp>
      <p:sp>
        <p:nvSpPr>
          <p:cNvPr id="130" name="Rectangle 52"/>
          <p:cNvSpPr>
            <a:spLocks/>
          </p:cNvSpPr>
          <p:nvPr/>
        </p:nvSpPr>
        <p:spPr bwMode="auto">
          <a:xfrm>
            <a:off x="2852330" y="2865088"/>
            <a:ext cx="272166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</a:t>
            </a:r>
          </a:p>
        </p:txBody>
      </p:sp>
      <p:sp>
        <p:nvSpPr>
          <p:cNvPr id="131" name="Rectangle 53"/>
          <p:cNvSpPr>
            <a:spLocks/>
          </p:cNvSpPr>
          <p:nvPr/>
        </p:nvSpPr>
        <p:spPr bwMode="auto">
          <a:xfrm>
            <a:off x="2813443" y="3357972"/>
            <a:ext cx="270906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</a:t>
            </a:r>
          </a:p>
        </p:txBody>
      </p:sp>
      <p:sp>
        <p:nvSpPr>
          <p:cNvPr id="132" name="Rectangle 54"/>
          <p:cNvSpPr>
            <a:spLocks/>
          </p:cNvSpPr>
          <p:nvPr/>
        </p:nvSpPr>
        <p:spPr bwMode="auto">
          <a:xfrm>
            <a:off x="2853441" y="3062548"/>
            <a:ext cx="231845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||</a:t>
            </a:r>
          </a:p>
        </p:txBody>
      </p:sp>
      <p:sp>
        <p:nvSpPr>
          <p:cNvPr id="133" name="Rectangle 55"/>
          <p:cNvSpPr>
            <a:spLocks/>
          </p:cNvSpPr>
          <p:nvPr/>
        </p:nvSpPr>
        <p:spPr bwMode="auto">
          <a:xfrm>
            <a:off x="2849710" y="2696560"/>
            <a:ext cx="252005" cy="281327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+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3273844" y="2547282"/>
            <a:ext cx="5412956" cy="1089106"/>
            <a:chOff x="3047902" y="2986621"/>
            <a:chExt cx="5412956" cy="1089106"/>
          </a:xfrm>
        </p:grpSpPr>
        <p:sp>
          <p:nvSpPr>
            <p:cNvPr id="128" name="Rectangle 3"/>
            <p:cNvSpPr>
              <a:spLocks/>
            </p:cNvSpPr>
            <p:nvPr/>
          </p:nvSpPr>
          <p:spPr bwMode="auto">
            <a:xfrm>
              <a:off x="3049656" y="2986621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3"/>
            <p:cNvSpPr>
              <a:spLocks/>
            </p:cNvSpPr>
            <p:nvPr/>
          </p:nvSpPr>
          <p:spPr bwMode="auto">
            <a:xfrm>
              <a:off x="3503195" y="2988243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3"/>
            <p:cNvSpPr>
              <a:spLocks/>
            </p:cNvSpPr>
            <p:nvPr/>
          </p:nvSpPr>
          <p:spPr bwMode="auto">
            <a:xfrm>
              <a:off x="3949878" y="2988243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3"/>
            <p:cNvSpPr>
              <a:spLocks/>
            </p:cNvSpPr>
            <p:nvPr/>
          </p:nvSpPr>
          <p:spPr bwMode="auto">
            <a:xfrm>
              <a:off x="4403417" y="2990259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3"/>
            <p:cNvSpPr>
              <a:spLocks/>
            </p:cNvSpPr>
            <p:nvPr/>
          </p:nvSpPr>
          <p:spPr bwMode="auto">
            <a:xfrm>
              <a:off x="3047902" y="3335457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3"/>
            <p:cNvSpPr>
              <a:spLocks/>
            </p:cNvSpPr>
            <p:nvPr/>
          </p:nvSpPr>
          <p:spPr bwMode="auto">
            <a:xfrm>
              <a:off x="3501441" y="3337079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3"/>
            <p:cNvSpPr>
              <a:spLocks/>
            </p:cNvSpPr>
            <p:nvPr/>
          </p:nvSpPr>
          <p:spPr bwMode="auto">
            <a:xfrm>
              <a:off x="3948124" y="3337079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3"/>
            <p:cNvSpPr>
              <a:spLocks/>
            </p:cNvSpPr>
            <p:nvPr/>
          </p:nvSpPr>
          <p:spPr bwMode="auto">
            <a:xfrm>
              <a:off x="4401663" y="3339095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3"/>
            <p:cNvSpPr>
              <a:spLocks/>
            </p:cNvSpPr>
            <p:nvPr/>
          </p:nvSpPr>
          <p:spPr bwMode="auto">
            <a:xfrm>
              <a:off x="3047902" y="3832536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3"/>
            <p:cNvSpPr>
              <a:spLocks/>
            </p:cNvSpPr>
            <p:nvPr/>
          </p:nvSpPr>
          <p:spPr bwMode="auto">
            <a:xfrm>
              <a:off x="3501441" y="3834158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3"/>
            <p:cNvSpPr>
              <a:spLocks/>
            </p:cNvSpPr>
            <p:nvPr/>
          </p:nvSpPr>
          <p:spPr bwMode="auto">
            <a:xfrm>
              <a:off x="3948124" y="3834158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3"/>
            <p:cNvSpPr>
              <a:spLocks/>
            </p:cNvSpPr>
            <p:nvPr/>
          </p:nvSpPr>
          <p:spPr bwMode="auto">
            <a:xfrm>
              <a:off x="4401663" y="3836174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"/>
            <p:cNvSpPr>
              <a:spLocks/>
            </p:cNvSpPr>
            <p:nvPr/>
          </p:nvSpPr>
          <p:spPr bwMode="auto">
            <a:xfrm>
              <a:off x="4858462" y="2990259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"/>
            <p:cNvSpPr>
              <a:spLocks/>
            </p:cNvSpPr>
            <p:nvPr/>
          </p:nvSpPr>
          <p:spPr bwMode="auto">
            <a:xfrm>
              <a:off x="5312001" y="2991881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"/>
            <p:cNvSpPr>
              <a:spLocks/>
            </p:cNvSpPr>
            <p:nvPr/>
          </p:nvSpPr>
          <p:spPr bwMode="auto">
            <a:xfrm>
              <a:off x="5758684" y="2991881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"/>
            <p:cNvSpPr>
              <a:spLocks/>
            </p:cNvSpPr>
            <p:nvPr/>
          </p:nvSpPr>
          <p:spPr bwMode="auto">
            <a:xfrm>
              <a:off x="6212223" y="2993897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3"/>
            <p:cNvSpPr>
              <a:spLocks/>
            </p:cNvSpPr>
            <p:nvPr/>
          </p:nvSpPr>
          <p:spPr bwMode="auto">
            <a:xfrm>
              <a:off x="4856708" y="3339095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3"/>
            <p:cNvSpPr>
              <a:spLocks/>
            </p:cNvSpPr>
            <p:nvPr/>
          </p:nvSpPr>
          <p:spPr bwMode="auto">
            <a:xfrm>
              <a:off x="5310247" y="3340717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3"/>
            <p:cNvSpPr>
              <a:spLocks/>
            </p:cNvSpPr>
            <p:nvPr/>
          </p:nvSpPr>
          <p:spPr bwMode="auto">
            <a:xfrm>
              <a:off x="5756930" y="3340717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3"/>
            <p:cNvSpPr>
              <a:spLocks/>
            </p:cNvSpPr>
            <p:nvPr/>
          </p:nvSpPr>
          <p:spPr bwMode="auto">
            <a:xfrm>
              <a:off x="6210469" y="3342733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3"/>
            <p:cNvSpPr>
              <a:spLocks/>
            </p:cNvSpPr>
            <p:nvPr/>
          </p:nvSpPr>
          <p:spPr bwMode="auto">
            <a:xfrm>
              <a:off x="4856708" y="3836174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3"/>
            <p:cNvSpPr>
              <a:spLocks/>
            </p:cNvSpPr>
            <p:nvPr/>
          </p:nvSpPr>
          <p:spPr bwMode="auto">
            <a:xfrm>
              <a:off x="5310247" y="3837796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3"/>
            <p:cNvSpPr>
              <a:spLocks/>
            </p:cNvSpPr>
            <p:nvPr/>
          </p:nvSpPr>
          <p:spPr bwMode="auto">
            <a:xfrm>
              <a:off x="5756930" y="3837796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3"/>
            <p:cNvSpPr>
              <a:spLocks/>
            </p:cNvSpPr>
            <p:nvPr/>
          </p:nvSpPr>
          <p:spPr bwMode="auto">
            <a:xfrm>
              <a:off x="6210469" y="3839812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3"/>
            <p:cNvSpPr>
              <a:spLocks/>
            </p:cNvSpPr>
            <p:nvPr/>
          </p:nvSpPr>
          <p:spPr bwMode="auto">
            <a:xfrm>
              <a:off x="6673648" y="2993897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3"/>
            <p:cNvSpPr>
              <a:spLocks/>
            </p:cNvSpPr>
            <p:nvPr/>
          </p:nvSpPr>
          <p:spPr bwMode="auto">
            <a:xfrm>
              <a:off x="7127187" y="2995519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3"/>
            <p:cNvSpPr>
              <a:spLocks/>
            </p:cNvSpPr>
            <p:nvPr/>
          </p:nvSpPr>
          <p:spPr bwMode="auto">
            <a:xfrm>
              <a:off x="7573870" y="2995519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3"/>
            <p:cNvSpPr>
              <a:spLocks/>
            </p:cNvSpPr>
            <p:nvPr/>
          </p:nvSpPr>
          <p:spPr bwMode="auto">
            <a:xfrm>
              <a:off x="8027409" y="2997535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3"/>
            <p:cNvSpPr>
              <a:spLocks/>
            </p:cNvSpPr>
            <p:nvPr/>
          </p:nvSpPr>
          <p:spPr bwMode="auto">
            <a:xfrm>
              <a:off x="6671894" y="3342733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"/>
            <p:cNvSpPr>
              <a:spLocks/>
            </p:cNvSpPr>
            <p:nvPr/>
          </p:nvSpPr>
          <p:spPr bwMode="auto">
            <a:xfrm>
              <a:off x="7125433" y="3344355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3"/>
            <p:cNvSpPr>
              <a:spLocks/>
            </p:cNvSpPr>
            <p:nvPr/>
          </p:nvSpPr>
          <p:spPr bwMode="auto">
            <a:xfrm>
              <a:off x="7572116" y="3344355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3"/>
            <p:cNvSpPr>
              <a:spLocks/>
            </p:cNvSpPr>
            <p:nvPr/>
          </p:nvSpPr>
          <p:spPr bwMode="auto">
            <a:xfrm>
              <a:off x="8025655" y="3346371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3"/>
            <p:cNvSpPr>
              <a:spLocks/>
            </p:cNvSpPr>
            <p:nvPr/>
          </p:nvSpPr>
          <p:spPr bwMode="auto">
            <a:xfrm>
              <a:off x="6671894" y="3839812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3"/>
            <p:cNvSpPr>
              <a:spLocks/>
            </p:cNvSpPr>
            <p:nvPr/>
          </p:nvSpPr>
          <p:spPr bwMode="auto">
            <a:xfrm>
              <a:off x="7125433" y="3841434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3"/>
            <p:cNvSpPr>
              <a:spLocks/>
            </p:cNvSpPr>
            <p:nvPr/>
          </p:nvSpPr>
          <p:spPr bwMode="auto">
            <a:xfrm>
              <a:off x="7572116" y="3841434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3"/>
            <p:cNvSpPr>
              <a:spLocks/>
            </p:cNvSpPr>
            <p:nvPr/>
          </p:nvSpPr>
          <p:spPr bwMode="auto">
            <a:xfrm>
              <a:off x="8025655" y="3843450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" name="Rectangle 56"/>
          <p:cNvSpPr>
            <a:spLocks/>
          </p:cNvSpPr>
          <p:nvPr/>
        </p:nvSpPr>
        <p:spPr bwMode="auto">
          <a:xfrm>
            <a:off x="5061054" y="1838451"/>
            <a:ext cx="1863936" cy="646331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for(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= 0:11 ) {</a:t>
            </a:r>
          </a:p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   C[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 = A[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 + B[ </a:t>
            </a:r>
            <a:r>
              <a:rPr lang="en-US" sz="1400" dirty="0" err="1" smtClean="0">
                <a:latin typeface="Arial"/>
                <a:ea typeface="Courier New Bold" charset="0"/>
                <a:cs typeface="Arial"/>
                <a:sym typeface="Courier New Bold" charset="0"/>
              </a:rPr>
              <a:t>i</a:t>
            </a:r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]</a:t>
            </a:r>
          </a:p>
          <a:p>
            <a:r>
              <a:rPr lang="en-US" sz="1400" dirty="0" smtClean="0">
                <a:latin typeface="Arial"/>
                <a:ea typeface="Courier New Bold" charset="0"/>
                <a:cs typeface="Arial"/>
                <a:sym typeface="Courier New Bold" charset="0"/>
              </a:rPr>
              <a:t> }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57200" y="2188866"/>
            <a:ext cx="1976538" cy="73866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400" dirty="0" smtClean="0"/>
              <a:t>Serial program:</a:t>
            </a:r>
          </a:p>
          <a:p>
            <a:r>
              <a:rPr lang="en-US" sz="1400" dirty="0" smtClean="0"/>
              <a:t>one program completes </a:t>
            </a:r>
          </a:p>
          <a:p>
            <a:r>
              <a:rPr lang="en-US" sz="1400" dirty="0" smtClean="0"/>
              <a:t>the entire task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57200" y="4779027"/>
            <a:ext cx="1856413" cy="116954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400" dirty="0" smtClean="0"/>
              <a:t>SPMD program:</a:t>
            </a:r>
          </a:p>
          <a:p>
            <a:r>
              <a:rPr lang="en-US" sz="1400" dirty="0" smtClean="0"/>
              <a:t>multiple copies of the</a:t>
            </a:r>
          </a:p>
          <a:p>
            <a:r>
              <a:rPr lang="en-US" sz="1400" dirty="0" smtClean="0"/>
              <a:t>same program run on </a:t>
            </a:r>
          </a:p>
          <a:p>
            <a:r>
              <a:rPr lang="en-US" sz="1400" dirty="0" smtClean="0"/>
              <a:t>different chunks of the </a:t>
            </a:r>
          </a:p>
          <a:p>
            <a:r>
              <a:rPr lang="en-US" sz="1400" dirty="0" smtClean="0"/>
              <a:t>data</a:t>
            </a:r>
            <a:endParaRPr lang="en-US" sz="14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047902" y="5131081"/>
            <a:ext cx="5438356" cy="1344190"/>
            <a:chOff x="3047902" y="5131081"/>
            <a:chExt cx="5438356" cy="1344190"/>
          </a:xfrm>
        </p:grpSpPr>
        <p:sp>
          <p:nvSpPr>
            <p:cNvPr id="5" name="Rectangle 3"/>
            <p:cNvSpPr>
              <a:spLocks/>
            </p:cNvSpPr>
            <p:nvPr/>
          </p:nvSpPr>
          <p:spPr bwMode="auto">
            <a:xfrm>
              <a:off x="3049656" y="5214522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"/>
            <p:cNvSpPr>
              <a:spLocks/>
            </p:cNvSpPr>
            <p:nvPr/>
          </p:nvSpPr>
          <p:spPr bwMode="auto">
            <a:xfrm>
              <a:off x="3503195" y="5216144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"/>
            <p:cNvSpPr>
              <a:spLocks/>
            </p:cNvSpPr>
            <p:nvPr/>
          </p:nvSpPr>
          <p:spPr bwMode="auto">
            <a:xfrm>
              <a:off x="3949878" y="5216144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3"/>
            <p:cNvSpPr>
              <a:spLocks/>
            </p:cNvSpPr>
            <p:nvPr/>
          </p:nvSpPr>
          <p:spPr bwMode="auto">
            <a:xfrm>
              <a:off x="4403417" y="5218160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3"/>
            <p:cNvSpPr>
              <a:spLocks/>
            </p:cNvSpPr>
            <p:nvPr/>
          </p:nvSpPr>
          <p:spPr bwMode="auto">
            <a:xfrm>
              <a:off x="3047902" y="5563358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3"/>
            <p:cNvSpPr>
              <a:spLocks/>
            </p:cNvSpPr>
            <p:nvPr/>
          </p:nvSpPr>
          <p:spPr bwMode="auto">
            <a:xfrm>
              <a:off x="3501441" y="5564980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"/>
            <p:cNvSpPr>
              <a:spLocks/>
            </p:cNvSpPr>
            <p:nvPr/>
          </p:nvSpPr>
          <p:spPr bwMode="auto">
            <a:xfrm>
              <a:off x="3948124" y="5564980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3"/>
            <p:cNvSpPr>
              <a:spLocks/>
            </p:cNvSpPr>
            <p:nvPr/>
          </p:nvSpPr>
          <p:spPr bwMode="auto">
            <a:xfrm>
              <a:off x="4401663" y="5566996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3"/>
            <p:cNvSpPr>
              <a:spLocks/>
            </p:cNvSpPr>
            <p:nvPr/>
          </p:nvSpPr>
          <p:spPr bwMode="auto">
            <a:xfrm>
              <a:off x="3047902" y="6060437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3"/>
            <p:cNvSpPr>
              <a:spLocks/>
            </p:cNvSpPr>
            <p:nvPr/>
          </p:nvSpPr>
          <p:spPr bwMode="auto">
            <a:xfrm>
              <a:off x="3501441" y="6062059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3"/>
            <p:cNvSpPr>
              <a:spLocks/>
            </p:cNvSpPr>
            <p:nvPr/>
          </p:nvSpPr>
          <p:spPr bwMode="auto">
            <a:xfrm>
              <a:off x="3948124" y="6062059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3"/>
            <p:cNvSpPr>
              <a:spLocks/>
            </p:cNvSpPr>
            <p:nvPr/>
          </p:nvSpPr>
          <p:spPr bwMode="auto">
            <a:xfrm>
              <a:off x="4401663" y="6064075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3"/>
            <p:cNvSpPr>
              <a:spLocks/>
            </p:cNvSpPr>
            <p:nvPr/>
          </p:nvSpPr>
          <p:spPr bwMode="auto">
            <a:xfrm>
              <a:off x="4871162" y="5218160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3"/>
            <p:cNvSpPr>
              <a:spLocks/>
            </p:cNvSpPr>
            <p:nvPr/>
          </p:nvSpPr>
          <p:spPr bwMode="auto">
            <a:xfrm>
              <a:off x="5324701" y="5219782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3"/>
            <p:cNvSpPr>
              <a:spLocks/>
            </p:cNvSpPr>
            <p:nvPr/>
          </p:nvSpPr>
          <p:spPr bwMode="auto">
            <a:xfrm>
              <a:off x="5771384" y="5219782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3"/>
            <p:cNvSpPr>
              <a:spLocks/>
            </p:cNvSpPr>
            <p:nvPr/>
          </p:nvSpPr>
          <p:spPr bwMode="auto">
            <a:xfrm>
              <a:off x="6224923" y="5221798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3"/>
            <p:cNvSpPr>
              <a:spLocks/>
            </p:cNvSpPr>
            <p:nvPr/>
          </p:nvSpPr>
          <p:spPr bwMode="auto">
            <a:xfrm>
              <a:off x="4869408" y="5566996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3"/>
            <p:cNvSpPr>
              <a:spLocks/>
            </p:cNvSpPr>
            <p:nvPr/>
          </p:nvSpPr>
          <p:spPr bwMode="auto">
            <a:xfrm>
              <a:off x="5322947" y="5568618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"/>
            <p:cNvSpPr>
              <a:spLocks/>
            </p:cNvSpPr>
            <p:nvPr/>
          </p:nvSpPr>
          <p:spPr bwMode="auto">
            <a:xfrm>
              <a:off x="5769630" y="5568618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"/>
            <p:cNvSpPr>
              <a:spLocks/>
            </p:cNvSpPr>
            <p:nvPr/>
          </p:nvSpPr>
          <p:spPr bwMode="auto">
            <a:xfrm>
              <a:off x="6223169" y="5570634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"/>
            <p:cNvSpPr>
              <a:spLocks/>
            </p:cNvSpPr>
            <p:nvPr/>
          </p:nvSpPr>
          <p:spPr bwMode="auto">
            <a:xfrm>
              <a:off x="4869408" y="6064075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"/>
            <p:cNvSpPr>
              <a:spLocks/>
            </p:cNvSpPr>
            <p:nvPr/>
          </p:nvSpPr>
          <p:spPr bwMode="auto">
            <a:xfrm>
              <a:off x="5322947" y="6065697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3"/>
            <p:cNvSpPr>
              <a:spLocks/>
            </p:cNvSpPr>
            <p:nvPr/>
          </p:nvSpPr>
          <p:spPr bwMode="auto">
            <a:xfrm>
              <a:off x="5769630" y="6065697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"/>
            <p:cNvSpPr>
              <a:spLocks/>
            </p:cNvSpPr>
            <p:nvPr/>
          </p:nvSpPr>
          <p:spPr bwMode="auto">
            <a:xfrm>
              <a:off x="6223169" y="6067713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3"/>
            <p:cNvSpPr>
              <a:spLocks/>
            </p:cNvSpPr>
            <p:nvPr/>
          </p:nvSpPr>
          <p:spPr bwMode="auto">
            <a:xfrm>
              <a:off x="6699048" y="5221798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3"/>
            <p:cNvSpPr>
              <a:spLocks/>
            </p:cNvSpPr>
            <p:nvPr/>
          </p:nvSpPr>
          <p:spPr bwMode="auto">
            <a:xfrm>
              <a:off x="7152587" y="5223420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3"/>
            <p:cNvSpPr>
              <a:spLocks/>
            </p:cNvSpPr>
            <p:nvPr/>
          </p:nvSpPr>
          <p:spPr bwMode="auto">
            <a:xfrm>
              <a:off x="7599270" y="5223420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3"/>
            <p:cNvSpPr>
              <a:spLocks/>
            </p:cNvSpPr>
            <p:nvPr/>
          </p:nvSpPr>
          <p:spPr bwMode="auto">
            <a:xfrm>
              <a:off x="8052809" y="5225436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"/>
            <p:cNvSpPr>
              <a:spLocks/>
            </p:cNvSpPr>
            <p:nvPr/>
          </p:nvSpPr>
          <p:spPr bwMode="auto">
            <a:xfrm>
              <a:off x="6697294" y="5570634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"/>
            <p:cNvSpPr>
              <a:spLocks/>
            </p:cNvSpPr>
            <p:nvPr/>
          </p:nvSpPr>
          <p:spPr bwMode="auto">
            <a:xfrm>
              <a:off x="7150833" y="5572256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3"/>
            <p:cNvSpPr>
              <a:spLocks/>
            </p:cNvSpPr>
            <p:nvPr/>
          </p:nvSpPr>
          <p:spPr bwMode="auto">
            <a:xfrm>
              <a:off x="7597516" y="5572256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3"/>
            <p:cNvSpPr>
              <a:spLocks/>
            </p:cNvSpPr>
            <p:nvPr/>
          </p:nvSpPr>
          <p:spPr bwMode="auto">
            <a:xfrm>
              <a:off x="8051055" y="5574272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"/>
            <p:cNvSpPr>
              <a:spLocks/>
            </p:cNvSpPr>
            <p:nvPr/>
          </p:nvSpPr>
          <p:spPr bwMode="auto">
            <a:xfrm>
              <a:off x="6697294" y="6067713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3"/>
            <p:cNvSpPr>
              <a:spLocks/>
            </p:cNvSpPr>
            <p:nvPr/>
          </p:nvSpPr>
          <p:spPr bwMode="auto">
            <a:xfrm>
              <a:off x="7150833" y="6069335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3"/>
            <p:cNvSpPr>
              <a:spLocks/>
            </p:cNvSpPr>
            <p:nvPr/>
          </p:nvSpPr>
          <p:spPr bwMode="auto">
            <a:xfrm>
              <a:off x="7597516" y="6069335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3"/>
            <p:cNvSpPr>
              <a:spLocks/>
            </p:cNvSpPr>
            <p:nvPr/>
          </p:nvSpPr>
          <p:spPr bwMode="auto">
            <a:xfrm>
              <a:off x="8051055" y="6071351"/>
              <a:ext cx="433449" cy="232277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6"/>
            <p:cNvSpPr>
              <a:spLocks noChangeShapeType="1"/>
            </p:cNvSpPr>
            <p:nvPr/>
          </p:nvSpPr>
          <p:spPr bwMode="auto">
            <a:xfrm flipH="1">
              <a:off x="6673648" y="5131081"/>
              <a:ext cx="0" cy="13369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66"/>
            <p:cNvSpPr>
              <a:spLocks noChangeShapeType="1"/>
            </p:cNvSpPr>
            <p:nvPr/>
          </p:nvSpPr>
          <p:spPr bwMode="auto">
            <a:xfrm flipH="1">
              <a:off x="4856708" y="5138322"/>
              <a:ext cx="0" cy="13369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Content Placeholder 2"/>
          <p:cNvSpPr txBox="1">
            <a:spLocks/>
          </p:cNvSpPr>
          <p:nvPr/>
        </p:nvSpPr>
        <p:spPr>
          <a:xfrm>
            <a:off x="609600" y="3685476"/>
            <a:ext cx="8229600" cy="104374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marL="228588" indent="-336532" defTabSz="914353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Wingdings 2" pitchFamily="18" charset="2"/>
              <a:buChar char="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Combining SPMD with loop strip mining allows multiple copies of the same program execute on different data in parallel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analogy of picking apples is used to relate different types of parallelism and begin thinking about the best way to tackle a problem</a:t>
            </a:r>
          </a:p>
          <a:p>
            <a:r>
              <a:rPr lang="en-US" dirty="0" smtClean="0"/>
              <a:t>The decomposition slides build on this and are relevant to GPU computing since we split up tasks into kernels and decompose kernels into threads</a:t>
            </a:r>
          </a:p>
          <a:p>
            <a:r>
              <a:rPr lang="en-US" dirty="0" smtClean="0"/>
              <a:t>The topics then shift to parallel computing hardware and software models that progress into how these models combine on the GPU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Software – SPMD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vector addition example, each chunk of data could be executed as an independent thread</a:t>
            </a:r>
          </a:p>
          <a:p>
            <a:r>
              <a:rPr lang="en-US" dirty="0" smtClean="0"/>
              <a:t>On modern CPUs, the overhead of creating threads is so high that the chunks need to be large</a:t>
            </a:r>
          </a:p>
          <a:p>
            <a:pPr lvl="1"/>
            <a:r>
              <a:rPr lang="en-US" dirty="0" smtClean="0"/>
              <a:t>In practice, usually a few threads (about as many as the number of CPU cores) and each is given a large amount of work to do</a:t>
            </a:r>
          </a:p>
          <a:p>
            <a:r>
              <a:rPr lang="en-US" dirty="0" smtClean="0"/>
              <a:t>For GPU programming, there is low overhead for thread creation, so we can create one thread per loop iteration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Software – SPMD</a:t>
            </a:r>
            <a:endParaRPr lang="en-US" dirty="0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41301" y="1409700"/>
            <a:ext cx="3016671" cy="1200329"/>
            <a:chOff x="469900" y="1549399"/>
            <a:chExt cx="3016671" cy="1200328"/>
          </a:xfrm>
        </p:grpSpPr>
        <p:sp>
          <p:nvSpPr>
            <p:cNvPr id="5" name="TextBox 4"/>
            <p:cNvSpPr txBox="1"/>
            <p:nvPr/>
          </p:nvSpPr>
          <p:spPr>
            <a:xfrm>
              <a:off x="469900" y="1549399"/>
              <a:ext cx="2519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Single-threaded (CPU)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9900" y="1918731"/>
              <a:ext cx="3016671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/>
                  <a:cs typeface="Courier New"/>
                </a:rPr>
                <a:t>// there are N elements</a:t>
              </a:r>
            </a:p>
            <a:p>
              <a:r>
                <a:rPr lang="en-US" sz="1600" dirty="0" err="1" smtClean="0">
                  <a:latin typeface="Courier New"/>
                  <a:cs typeface="Courier New"/>
                </a:rPr>
                <a:t>for(i</a:t>
              </a:r>
              <a:r>
                <a:rPr lang="en-US" sz="1600" dirty="0" smtClean="0">
                  <a:latin typeface="Courier New"/>
                  <a:cs typeface="Courier New"/>
                </a:rPr>
                <a:t> = 0; </a:t>
              </a:r>
              <a:r>
                <a:rPr lang="en-US" sz="1600" dirty="0" err="1" smtClean="0">
                  <a:latin typeface="Courier New"/>
                  <a:cs typeface="Courier New"/>
                </a:rPr>
                <a:t>i</a:t>
              </a:r>
              <a:r>
                <a:rPr lang="en-US" sz="1600" dirty="0" smtClean="0">
                  <a:latin typeface="Courier New"/>
                  <a:cs typeface="Courier New"/>
                </a:rPr>
                <a:t> &lt; N; </a:t>
              </a:r>
              <a:r>
                <a:rPr lang="en-US" sz="1600" dirty="0" err="1" smtClean="0">
                  <a:latin typeface="Courier New"/>
                  <a:cs typeface="Courier New"/>
                </a:rPr>
                <a:t>i</a:t>
              </a:r>
              <a:r>
                <a:rPr lang="en-US" sz="1600" dirty="0" smtClean="0">
                  <a:latin typeface="Courier New"/>
                  <a:cs typeface="Courier New"/>
                </a:rPr>
                <a:t>++)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  </a:t>
              </a:r>
              <a:r>
                <a:rPr lang="en-US" sz="1600" dirty="0" err="1" smtClean="0">
                  <a:latin typeface="Courier New"/>
                  <a:cs typeface="Courier New"/>
                </a:rPr>
                <a:t>C[i</a:t>
              </a:r>
              <a:r>
                <a:rPr lang="en-US" sz="1600" dirty="0" smtClean="0">
                  <a:latin typeface="Courier New"/>
                  <a:cs typeface="Courier New"/>
                </a:rPr>
                <a:t>] = </a:t>
              </a:r>
              <a:r>
                <a:rPr lang="en-US" sz="1600" dirty="0" err="1" smtClean="0">
                  <a:latin typeface="Courier New"/>
                  <a:cs typeface="Courier New"/>
                </a:rPr>
                <a:t>A[i</a:t>
              </a:r>
              <a:r>
                <a:rPr lang="en-US" sz="1600" dirty="0" smtClean="0">
                  <a:latin typeface="Courier New"/>
                  <a:cs typeface="Courier New"/>
                </a:rPr>
                <a:t>] + </a:t>
              </a:r>
              <a:r>
                <a:rPr lang="en-US" sz="1600" dirty="0" err="1" smtClean="0">
                  <a:latin typeface="Courier New"/>
                  <a:cs typeface="Courier New"/>
                </a:rPr>
                <a:t>B[i</a:t>
              </a:r>
              <a:r>
                <a:rPr lang="en-US" sz="1600" dirty="0" smtClean="0">
                  <a:latin typeface="Courier New"/>
                  <a:cs typeface="Courier New"/>
                </a:rPr>
                <a:t>]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1300" y="2832099"/>
            <a:ext cx="3632324" cy="1446549"/>
            <a:chOff x="469900" y="2971799"/>
            <a:chExt cx="3632324" cy="1446548"/>
          </a:xfrm>
        </p:grpSpPr>
        <p:sp>
          <p:nvSpPr>
            <p:cNvPr id="7" name="TextBox 6"/>
            <p:cNvSpPr txBox="1"/>
            <p:nvPr/>
          </p:nvSpPr>
          <p:spPr>
            <a:xfrm>
              <a:off x="469900" y="2971799"/>
              <a:ext cx="2365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Multi-threaded (CPU)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9900" y="3341130"/>
              <a:ext cx="3632324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/>
                  <a:cs typeface="Courier New"/>
                </a:rPr>
                <a:t>// </a:t>
              </a:r>
              <a:r>
                <a:rPr lang="en-US" sz="1600" dirty="0" err="1" smtClean="0">
                  <a:latin typeface="Courier New"/>
                  <a:cs typeface="Courier New"/>
                </a:rPr>
                <a:t>tid</a:t>
              </a:r>
              <a:r>
                <a:rPr lang="en-US" sz="1600" dirty="0" smtClean="0">
                  <a:latin typeface="Courier New"/>
                  <a:cs typeface="Courier New"/>
                </a:rPr>
                <a:t> is the thread id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// P is the number of cores</a:t>
              </a:r>
            </a:p>
            <a:p>
              <a:r>
                <a:rPr lang="en-US" sz="1600" dirty="0" err="1" smtClean="0">
                  <a:latin typeface="Courier New"/>
                  <a:cs typeface="Courier New"/>
                </a:rPr>
                <a:t>for(i</a:t>
              </a:r>
              <a:r>
                <a:rPr lang="en-US" sz="1600" dirty="0" smtClean="0">
                  <a:latin typeface="Courier New"/>
                  <a:cs typeface="Courier New"/>
                </a:rPr>
                <a:t> = 0; </a:t>
              </a:r>
              <a:r>
                <a:rPr lang="en-US" sz="1600" dirty="0" err="1" smtClean="0">
                  <a:latin typeface="Courier New"/>
                  <a:cs typeface="Courier New"/>
                </a:rPr>
                <a:t>i</a:t>
              </a:r>
              <a:r>
                <a:rPr lang="en-US" sz="1600" dirty="0" smtClean="0">
                  <a:latin typeface="Courier New"/>
                  <a:cs typeface="Courier New"/>
                </a:rPr>
                <a:t> &lt; </a:t>
              </a:r>
              <a:r>
                <a:rPr lang="en-US" sz="1600" dirty="0" err="1" smtClean="0">
                  <a:latin typeface="Courier New"/>
                  <a:cs typeface="Courier New"/>
                </a:rPr>
                <a:t>tid</a:t>
              </a:r>
              <a:r>
                <a:rPr lang="en-US" sz="1600" dirty="0" smtClean="0">
                  <a:latin typeface="Courier New"/>
                  <a:cs typeface="Courier New"/>
                </a:rPr>
                <a:t>*N/P; </a:t>
              </a:r>
              <a:r>
                <a:rPr lang="en-US" sz="1600" dirty="0" err="1" smtClean="0">
                  <a:latin typeface="Courier New"/>
                  <a:cs typeface="Courier New"/>
                </a:rPr>
                <a:t>i</a:t>
              </a:r>
              <a:r>
                <a:rPr lang="en-US" sz="1600" dirty="0" smtClean="0">
                  <a:latin typeface="Courier New"/>
                  <a:cs typeface="Courier New"/>
                </a:rPr>
                <a:t>++)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  </a:t>
              </a:r>
              <a:r>
                <a:rPr lang="en-US" sz="1600" dirty="0" err="1" smtClean="0">
                  <a:latin typeface="Courier New"/>
                  <a:cs typeface="Courier New"/>
                </a:rPr>
                <a:t>C[i</a:t>
              </a:r>
              <a:r>
                <a:rPr lang="en-US" sz="1600" dirty="0" smtClean="0">
                  <a:latin typeface="Courier New"/>
                  <a:cs typeface="Courier New"/>
                </a:rPr>
                <a:t>] = </a:t>
              </a:r>
              <a:r>
                <a:rPr lang="en-US" sz="1600" dirty="0" err="1" smtClean="0">
                  <a:latin typeface="Courier New"/>
                  <a:cs typeface="Courier New"/>
                </a:rPr>
                <a:t>A[i</a:t>
              </a:r>
              <a:r>
                <a:rPr lang="en-US" sz="1600" dirty="0" smtClean="0">
                  <a:latin typeface="Courier New"/>
                  <a:cs typeface="Courier New"/>
                </a:rPr>
                <a:t>] + </a:t>
              </a:r>
              <a:r>
                <a:rPr lang="en-US" sz="1600" dirty="0" err="1" smtClean="0">
                  <a:latin typeface="Courier New"/>
                  <a:cs typeface="Courier New"/>
                </a:rPr>
                <a:t>B[i</a:t>
              </a:r>
              <a:r>
                <a:rPr lang="en-US" sz="1600" dirty="0" smtClean="0">
                  <a:latin typeface="Courier New"/>
                  <a:cs typeface="Courier New"/>
                </a:rPr>
                <a:t>]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1300" y="4470401"/>
            <a:ext cx="3455656" cy="954108"/>
            <a:chOff x="469900" y="2971799"/>
            <a:chExt cx="3455656" cy="954107"/>
          </a:xfrm>
        </p:grpSpPr>
        <p:sp>
          <p:nvSpPr>
            <p:cNvPr id="12" name="TextBox 11"/>
            <p:cNvSpPr txBox="1"/>
            <p:nvPr/>
          </p:nvSpPr>
          <p:spPr>
            <a:xfrm>
              <a:off x="469900" y="2971799"/>
              <a:ext cx="345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Massively Multi-threaded (GPU)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9900" y="3341130"/>
              <a:ext cx="31398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/>
                  <a:cs typeface="Courier New"/>
                </a:rPr>
                <a:t>// </a:t>
              </a:r>
              <a:r>
                <a:rPr lang="en-US" sz="1600" dirty="0" err="1" smtClean="0">
                  <a:latin typeface="Courier New"/>
                  <a:cs typeface="Courier New"/>
                </a:rPr>
                <a:t>tid</a:t>
              </a:r>
              <a:r>
                <a:rPr lang="en-US" sz="1600" dirty="0" smtClean="0">
                  <a:latin typeface="Courier New"/>
                  <a:cs typeface="Courier New"/>
                </a:rPr>
                <a:t> is the thread id</a:t>
              </a:r>
            </a:p>
            <a:p>
              <a:r>
                <a:rPr lang="en-US" sz="1600" dirty="0" err="1" smtClean="0">
                  <a:latin typeface="Courier New"/>
                  <a:cs typeface="Courier New"/>
                </a:rPr>
                <a:t>C[tid</a:t>
              </a:r>
              <a:r>
                <a:rPr lang="en-US" sz="1600" dirty="0" smtClean="0">
                  <a:latin typeface="Courier New"/>
                  <a:cs typeface="Courier New"/>
                </a:rPr>
                <a:t>] = </a:t>
              </a:r>
              <a:r>
                <a:rPr lang="en-US" sz="1600" dirty="0" err="1" smtClean="0">
                  <a:latin typeface="Courier New"/>
                  <a:cs typeface="Courier New"/>
                </a:rPr>
                <a:t>A[tid</a:t>
              </a:r>
              <a:r>
                <a:rPr lang="en-US" sz="1600" dirty="0" smtClean="0">
                  <a:latin typeface="Courier New"/>
                  <a:cs typeface="Courier New"/>
                </a:rPr>
                <a:t>] + </a:t>
              </a:r>
              <a:r>
                <a:rPr lang="en-US" sz="1600" dirty="0" err="1" smtClean="0">
                  <a:latin typeface="Courier New"/>
                  <a:cs typeface="Courier New"/>
                </a:rPr>
                <a:t>B[tid</a:t>
              </a:r>
              <a:r>
                <a:rPr lang="en-US" sz="1600" dirty="0" smtClean="0">
                  <a:latin typeface="Courier New"/>
                  <a:cs typeface="Courier New"/>
                </a:rPr>
                <a:t>]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240449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597527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971410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350130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24013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81091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54974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33694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207577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8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586297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9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650289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15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411210" y="2197101"/>
            <a:ext cx="185419" cy="45719"/>
            <a:chOff x="6689156" y="3600938"/>
            <a:chExt cx="185419" cy="45719"/>
          </a:xfrm>
          <a:effectLst/>
        </p:grpSpPr>
        <p:sp>
          <p:nvSpPr>
            <p:cNvPr id="96" name="Oval 95"/>
            <p:cNvSpPr/>
            <p:nvPr/>
          </p:nvSpPr>
          <p:spPr>
            <a:xfrm>
              <a:off x="6689156" y="3600938"/>
              <a:ext cx="45719" cy="45719"/>
            </a:xfrm>
            <a:prstGeom prst="ellipse">
              <a:avLst/>
            </a:prstGeom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6759006" y="3600938"/>
              <a:ext cx="45719" cy="45719"/>
            </a:xfrm>
            <a:prstGeom prst="ellipse">
              <a:avLst/>
            </a:prstGeom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6828856" y="3600938"/>
              <a:ext cx="45719" cy="45719"/>
            </a:xfrm>
            <a:prstGeom prst="ellipse">
              <a:avLst/>
            </a:prstGeom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960180" y="208280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10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240449" y="3239046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97527" y="3239046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971410" y="3239046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343780" y="3239046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240449" y="349885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97527" y="349885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71410" y="349885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43780" y="349885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240449" y="3758656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8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97527" y="3758656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9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971410" y="3758656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10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343780" y="3758656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11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40449" y="401846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12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97527" y="401846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13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971410" y="401846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14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43780" y="401846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15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240449" y="4827032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240449" y="5086838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40449" y="5346643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40449" y="5606345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329349" y="5980977"/>
            <a:ext cx="185419" cy="45719"/>
            <a:chOff x="6689156" y="3600938"/>
            <a:chExt cx="185419" cy="45719"/>
          </a:xfrm>
          <a:effectLst/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22" name="Oval 121"/>
            <p:cNvSpPr/>
            <p:nvPr/>
          </p:nvSpPr>
          <p:spPr>
            <a:xfrm>
              <a:off x="6689156" y="3600938"/>
              <a:ext cx="45719" cy="45719"/>
            </a:xfrm>
            <a:prstGeom prst="ellipse">
              <a:avLst/>
            </a:prstGeom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6759006" y="3600938"/>
              <a:ext cx="45719" cy="45719"/>
            </a:xfrm>
            <a:prstGeom prst="ellipse">
              <a:avLst/>
            </a:prstGeom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6828856" y="3600938"/>
              <a:ext cx="45719" cy="45719"/>
            </a:xfrm>
            <a:prstGeom prst="ellipse">
              <a:avLst/>
            </a:prstGeom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4238926" y="6120150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15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118276" y="1279798"/>
            <a:ext cx="373883" cy="259805"/>
          </a:xfrm>
          <a:prstGeom prst="rect">
            <a:avLst/>
          </a:prstGeom>
          <a:ln w="12700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92158" y="1257226"/>
            <a:ext cx="1367432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= loop iteration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631067" y="1779033"/>
            <a:ext cx="607859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Time</a:t>
            </a:r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130" name="Straight Arrow Connector 129"/>
          <p:cNvCxnSpPr>
            <a:stCxn id="128" idx="3"/>
          </p:cNvCxnSpPr>
          <p:nvPr/>
        </p:nvCxnSpPr>
        <p:spPr>
          <a:xfrm>
            <a:off x="4238925" y="1932921"/>
            <a:ext cx="22160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44742" y="2038131"/>
            <a:ext cx="39418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T0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44742" y="3191074"/>
            <a:ext cx="39418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T0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44742" y="3450879"/>
            <a:ext cx="39418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T1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844742" y="3710684"/>
            <a:ext cx="39418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T2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44742" y="3970489"/>
            <a:ext cx="39418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T3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44742" y="4778959"/>
            <a:ext cx="39418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T0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44742" y="5038764"/>
            <a:ext cx="39418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T1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844742" y="5298569"/>
            <a:ext cx="39418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T2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844742" y="5558374"/>
            <a:ext cx="39418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T3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744893" y="6072179"/>
            <a:ext cx="494033" cy="307777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pPr algn="r"/>
            <a:r>
              <a:rPr lang="en-US" sz="1400" b="1" dirty="0" smtClean="0">
                <a:latin typeface="Arial"/>
                <a:cs typeface="Arial"/>
              </a:rPr>
              <a:t>T15</a:t>
            </a:r>
            <a:endParaRPr lang="en-U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Hardware – 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processing element of a Single Instruction Multiple Data (SIMD) processor executes the same instruction with different data at the same time</a:t>
            </a:r>
          </a:p>
          <a:p>
            <a:pPr lvl="1"/>
            <a:r>
              <a:rPr lang="en-US" dirty="0" smtClean="0"/>
              <a:t>A single instruction is issued to be executed simultaneously on many ALU units </a:t>
            </a:r>
          </a:p>
          <a:p>
            <a:pPr lvl="1"/>
            <a:r>
              <a:rPr lang="en-US" dirty="0" smtClean="0"/>
              <a:t>We say that the number of ALU units is the </a:t>
            </a:r>
            <a:r>
              <a:rPr lang="en-US" i="1" dirty="0" smtClean="0"/>
              <a:t>width</a:t>
            </a:r>
            <a:r>
              <a:rPr lang="en-US" dirty="0" smtClean="0"/>
              <a:t> of the SIMD unit</a:t>
            </a:r>
          </a:p>
          <a:p>
            <a:r>
              <a:rPr lang="en-US" dirty="0" smtClean="0"/>
              <a:t>SIMD processors are efficient for data parallel algorithms</a:t>
            </a:r>
          </a:p>
          <a:p>
            <a:pPr lvl="1"/>
            <a:r>
              <a:rPr lang="en-US" dirty="0" smtClean="0"/>
              <a:t>They reduce the amount of control flow and instruction hardware in favor of ALU hardware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Hardware – 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647700"/>
          </a:xfrm>
        </p:spPr>
        <p:txBody>
          <a:bodyPr/>
          <a:lstStyle/>
          <a:p>
            <a:r>
              <a:rPr lang="en-US" dirty="0" smtClean="0"/>
              <a:t>A SIMD hardware unit 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1283662" y="3729476"/>
            <a:ext cx="1182208" cy="9512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Control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4630935" y="2509474"/>
            <a:ext cx="793537" cy="763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PE</a:t>
            </a: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6501415" y="2653046"/>
            <a:ext cx="1206500" cy="34416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Data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(Memory, Registers,</a:t>
            </a:r>
          </a:p>
          <a:p>
            <a:pPr algn="ctr"/>
            <a:r>
              <a:rPr lang="en-US" sz="1600" dirty="0" err="1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Immediates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,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Etc.)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3821202" y="5292701"/>
            <a:ext cx="809732" cy="763944"/>
          </a:xfrm>
          <a:prstGeom prst="rightArrow">
            <a:avLst>
              <a:gd name="adj1" fmla="val 32000"/>
              <a:gd name="adj2" fmla="val 530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2465870" y="4029994"/>
            <a:ext cx="1051032" cy="4082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"/>
                <a:ea typeface="Gill Sans" charset="0"/>
                <a:cs typeface="Arial"/>
                <a:sym typeface="Gill Sans" charset="0"/>
              </a:rPr>
              <a:t>Instr</a:t>
            </a:r>
            <a:endParaRPr lang="en-US" sz="1600" dirty="0">
              <a:solidFill>
                <a:schemeClr val="bg1"/>
              </a:solidFill>
              <a:latin typeface="Arial"/>
              <a:ea typeface="Gill Sans" charset="0"/>
              <a:cs typeface="Arial"/>
              <a:sym typeface="Gill Sans" charset="0"/>
            </a:endParaRPr>
          </a:p>
        </p:txBody>
      </p:sp>
      <p:sp>
        <p:nvSpPr>
          <p:cNvPr id="12" name="Rectangle 10"/>
          <p:cNvSpPr>
            <a:spLocks/>
          </p:cNvSpPr>
          <p:nvPr/>
        </p:nvSpPr>
        <p:spPr bwMode="auto">
          <a:xfrm>
            <a:off x="3516902" y="2753227"/>
            <a:ext cx="304288" cy="305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 flipH="1">
            <a:off x="5424471" y="4356567"/>
            <a:ext cx="1076940" cy="768419"/>
          </a:xfrm>
          <a:prstGeom prst="rightArrow">
            <a:avLst>
              <a:gd name="adj1" fmla="val 46713"/>
              <a:gd name="adj2" fmla="val 632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ea typeface="Gill Sans" charset="0"/>
                <a:cs typeface="Arial"/>
                <a:sym typeface="Gill Sans" charset="0"/>
              </a:rPr>
              <a:t>Data</a:t>
            </a:r>
          </a:p>
        </p:txBody>
      </p:sp>
      <p:sp>
        <p:nvSpPr>
          <p:cNvPr id="23" name="AutoShape 11"/>
          <p:cNvSpPr>
            <a:spLocks/>
          </p:cNvSpPr>
          <p:nvPr/>
        </p:nvSpPr>
        <p:spPr bwMode="auto">
          <a:xfrm flipH="1">
            <a:off x="5424474" y="5288226"/>
            <a:ext cx="1076940" cy="768419"/>
          </a:xfrm>
          <a:prstGeom prst="rightArrow">
            <a:avLst>
              <a:gd name="adj1" fmla="val 46713"/>
              <a:gd name="adj2" fmla="val 632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ea typeface="Gill Sans" charset="0"/>
                <a:cs typeface="Arial"/>
                <a:sym typeface="Gill Sans" charset="0"/>
              </a:rPr>
              <a:t>Data</a:t>
            </a:r>
          </a:p>
        </p:txBody>
      </p:sp>
      <p:sp>
        <p:nvSpPr>
          <p:cNvPr id="24" name="AutoShape 11"/>
          <p:cNvSpPr>
            <a:spLocks/>
          </p:cNvSpPr>
          <p:nvPr/>
        </p:nvSpPr>
        <p:spPr bwMode="auto">
          <a:xfrm flipH="1">
            <a:off x="5424474" y="2505000"/>
            <a:ext cx="1076940" cy="768419"/>
          </a:xfrm>
          <a:prstGeom prst="rightArrow">
            <a:avLst>
              <a:gd name="adj1" fmla="val 46713"/>
              <a:gd name="adj2" fmla="val 632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ea typeface="Gill Sans" charset="0"/>
                <a:cs typeface="Arial"/>
                <a:sym typeface="Gill Sans" charset="0"/>
              </a:rPr>
              <a:t>Data</a:t>
            </a:r>
          </a:p>
        </p:txBody>
      </p:sp>
      <p:sp>
        <p:nvSpPr>
          <p:cNvPr id="25" name="AutoShape 11"/>
          <p:cNvSpPr>
            <a:spLocks/>
          </p:cNvSpPr>
          <p:nvPr/>
        </p:nvSpPr>
        <p:spPr bwMode="auto">
          <a:xfrm flipH="1">
            <a:off x="5424477" y="3436659"/>
            <a:ext cx="1076940" cy="768419"/>
          </a:xfrm>
          <a:prstGeom prst="rightArrow">
            <a:avLst>
              <a:gd name="adj1" fmla="val 46713"/>
              <a:gd name="adj2" fmla="val 632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ea typeface="Gill Sans" charset="0"/>
                <a:cs typeface="Arial"/>
                <a:sym typeface="Gill Sans" charset="0"/>
              </a:rPr>
              <a:t>Data</a:t>
            </a:r>
          </a:p>
        </p:txBody>
      </p:sp>
      <p:sp>
        <p:nvSpPr>
          <p:cNvPr id="26" name="Rectangle 3"/>
          <p:cNvSpPr>
            <a:spLocks/>
          </p:cNvSpPr>
          <p:nvPr/>
        </p:nvSpPr>
        <p:spPr bwMode="auto">
          <a:xfrm>
            <a:off x="4630940" y="3436658"/>
            <a:ext cx="793537" cy="763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PE</a:t>
            </a:r>
          </a:p>
        </p:txBody>
      </p:sp>
      <p:sp>
        <p:nvSpPr>
          <p:cNvPr id="27" name="Rectangle 3"/>
          <p:cNvSpPr>
            <a:spLocks/>
          </p:cNvSpPr>
          <p:nvPr/>
        </p:nvSpPr>
        <p:spPr bwMode="auto">
          <a:xfrm>
            <a:off x="4630928" y="4365516"/>
            <a:ext cx="793537" cy="763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PE</a:t>
            </a:r>
          </a:p>
        </p:txBody>
      </p:sp>
      <p:sp>
        <p:nvSpPr>
          <p:cNvPr id="28" name="Rectangle 3"/>
          <p:cNvSpPr>
            <a:spLocks/>
          </p:cNvSpPr>
          <p:nvPr/>
        </p:nvSpPr>
        <p:spPr bwMode="auto">
          <a:xfrm>
            <a:off x="4630935" y="5292700"/>
            <a:ext cx="793537" cy="763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ea typeface="Gill Sans Light" charset="0"/>
                <a:cs typeface="Arial"/>
              </a:rPr>
              <a:t>PE</a:t>
            </a:r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3821197" y="4356566"/>
            <a:ext cx="809732" cy="763944"/>
          </a:xfrm>
          <a:prstGeom prst="rightArrow">
            <a:avLst>
              <a:gd name="adj1" fmla="val 32000"/>
              <a:gd name="adj2" fmla="val 530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AutoShape 8"/>
          <p:cNvSpPr>
            <a:spLocks/>
          </p:cNvSpPr>
          <p:nvPr/>
        </p:nvSpPr>
        <p:spPr bwMode="auto">
          <a:xfrm>
            <a:off x="3821197" y="3436658"/>
            <a:ext cx="809732" cy="763944"/>
          </a:xfrm>
          <a:prstGeom prst="rightArrow">
            <a:avLst>
              <a:gd name="adj1" fmla="val 32000"/>
              <a:gd name="adj2" fmla="val 530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AutoShape 8"/>
          <p:cNvSpPr>
            <a:spLocks/>
          </p:cNvSpPr>
          <p:nvPr/>
        </p:nvSpPr>
        <p:spPr bwMode="auto">
          <a:xfrm>
            <a:off x="3821190" y="2500523"/>
            <a:ext cx="809732" cy="763944"/>
          </a:xfrm>
          <a:prstGeom prst="rightArrow">
            <a:avLst>
              <a:gd name="adj1" fmla="val 32000"/>
              <a:gd name="adj2" fmla="val 530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Hardware – 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vector addition example, a SIMD unit with a width of four could execute four iterations of the loop at once</a:t>
            </a:r>
          </a:p>
          <a:p>
            <a:r>
              <a:rPr lang="en-US" dirty="0" smtClean="0"/>
              <a:t>Relating to the apple-picking example, a worker picking apples with both hands would be analogous to a SIMD unit of width 2</a:t>
            </a:r>
          </a:p>
          <a:p>
            <a:r>
              <a:rPr lang="en-US" dirty="0" smtClean="0"/>
              <a:t>All current </a:t>
            </a:r>
            <a:r>
              <a:rPr lang="en-US" dirty="0" err="1" smtClean="0"/>
              <a:t>GPUs</a:t>
            </a:r>
            <a:r>
              <a:rPr lang="en-US" dirty="0" smtClean="0"/>
              <a:t> are based on SIMD hardware</a:t>
            </a:r>
          </a:p>
          <a:p>
            <a:pPr lvl="1"/>
            <a:r>
              <a:rPr lang="en-US" dirty="0" smtClean="0"/>
              <a:t>The GPU hardware implicitly maps each SPMD thread to a SIMD “core”</a:t>
            </a:r>
          </a:p>
          <a:p>
            <a:pPr lvl="2"/>
            <a:r>
              <a:rPr lang="en-US" dirty="0" smtClean="0"/>
              <a:t>The programmer does not need to consider the SIMD hardware for correctness, just for performance</a:t>
            </a:r>
          </a:p>
          <a:p>
            <a:pPr lvl="1"/>
            <a:r>
              <a:rPr lang="en-US" dirty="0" smtClean="0"/>
              <a:t>This model of running threads on SIMD hardware is referred to as Single Instruction Multiple Threads (SIMT)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of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46826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CPUs, hardware-supported atomic operations are used to enable concurrency</a:t>
            </a:r>
          </a:p>
          <a:p>
            <a:pPr lvl="1"/>
            <a:r>
              <a:rPr lang="en-US" dirty="0" smtClean="0"/>
              <a:t>Atomic operations allow data to be read and written without intervention from another thread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GPUs</a:t>
            </a:r>
            <a:r>
              <a:rPr lang="en-US" dirty="0" smtClean="0"/>
              <a:t> support system-wide atomic operations, but with a large performance trade-off</a:t>
            </a:r>
          </a:p>
          <a:p>
            <a:pPr lvl="1"/>
            <a:r>
              <a:rPr lang="en-US" dirty="0" smtClean="0"/>
              <a:t>Usually code that requires global synchronization is not well suited for </a:t>
            </a:r>
            <a:r>
              <a:rPr lang="en-US" dirty="0" err="1" smtClean="0"/>
              <a:t>GPUs</a:t>
            </a:r>
            <a:r>
              <a:rPr lang="en-US" dirty="0" smtClean="0"/>
              <a:t> (or should </a:t>
            </a:r>
            <a:r>
              <a:rPr lang="en-US" smtClean="0"/>
              <a:t>be restructured)</a:t>
            </a:r>
          </a:p>
          <a:p>
            <a:pPr lvl="1"/>
            <a:r>
              <a:rPr lang="en-US" dirty="0" smtClean="0"/>
              <a:t>Any problem that is decomposed using input data partitioning (i.e., requires results to be combined at the end) will likely need to be restructured to execute well on a GPU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Choosing appropriate parallel hardware and software models is highly dependent on the problem we are trying to solve</a:t>
            </a:r>
          </a:p>
          <a:p>
            <a:pPr lvl="1"/>
            <a:r>
              <a:rPr lang="en-US" dirty="0" smtClean="0"/>
              <a:t>Problems that fit the output data decomposition model are usually mapped fairly easily to data-parallel hardware</a:t>
            </a:r>
          </a:p>
          <a:p>
            <a:r>
              <a:rPr lang="en-US" dirty="0" smtClean="0"/>
              <a:t>Naively, </a:t>
            </a:r>
            <a:r>
              <a:rPr lang="en-US" dirty="0" err="1" smtClean="0"/>
              <a:t>OpenCL’s</a:t>
            </a:r>
            <a:r>
              <a:rPr lang="en-US" dirty="0" smtClean="0"/>
              <a:t> parallel programming model is easy because it is simplified SPMD programming</a:t>
            </a:r>
          </a:p>
          <a:p>
            <a:pPr lvl="1"/>
            <a:r>
              <a:rPr lang="en-US" dirty="0" smtClean="0"/>
              <a:t>We can often map iterations of a for-loop directly to OpenCL threads</a:t>
            </a:r>
          </a:p>
          <a:p>
            <a:pPr lvl="1"/>
            <a:r>
              <a:rPr lang="en-US" dirty="0" smtClean="0"/>
              <a:t>However, we will see that obtaining high performance requires thorough understanding of hardware (incorporating hardware parallelism + memory subsystem), and complicates the programming 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types of parallelism</a:t>
            </a:r>
          </a:p>
          <a:p>
            <a:r>
              <a:rPr lang="en-US" dirty="0" smtClean="0"/>
              <a:t>Task and data decomposition</a:t>
            </a:r>
          </a:p>
          <a:p>
            <a:r>
              <a:rPr lang="en-US" dirty="0" smtClean="0"/>
              <a:t>Parallel computing</a:t>
            </a:r>
          </a:p>
          <a:p>
            <a:pPr lvl="1"/>
            <a:r>
              <a:rPr lang="en-US" dirty="0" smtClean="0"/>
              <a:t>Software models</a:t>
            </a:r>
          </a:p>
          <a:p>
            <a:pPr lvl="1"/>
            <a:r>
              <a:rPr lang="en-US" dirty="0" smtClean="0"/>
              <a:t>Hardware architectures</a:t>
            </a:r>
          </a:p>
          <a:p>
            <a:r>
              <a:rPr lang="en-US" dirty="0" smtClean="0"/>
              <a:t>Challenges with using parallelism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Parallelism</a:t>
            </a:r>
            <a:r>
              <a:rPr lang="en-US" dirty="0" smtClean="0"/>
              <a:t> describes the potential to complete multiple parts of a problem at the same time</a:t>
            </a:r>
          </a:p>
          <a:p>
            <a:r>
              <a:rPr lang="en-US" dirty="0" smtClean="0"/>
              <a:t>In order to exploit parallelism, </a:t>
            </a:r>
            <a:r>
              <a:rPr lang="en-US" smtClean="0"/>
              <a:t>we have to have </a:t>
            </a:r>
            <a:r>
              <a:rPr lang="en-US" dirty="0" smtClean="0"/>
              <a:t>the physical resources (i.e. hardware) to work on more than one thing at a time</a:t>
            </a:r>
          </a:p>
          <a:p>
            <a:r>
              <a:rPr lang="en-US" dirty="0" smtClean="0"/>
              <a:t>There are different types of parallelism that are important for GPU computing:</a:t>
            </a:r>
          </a:p>
          <a:p>
            <a:pPr lvl="1"/>
            <a:r>
              <a:rPr lang="en-US" i="1" dirty="0" smtClean="0"/>
              <a:t>Task parallelism </a:t>
            </a:r>
            <a:r>
              <a:rPr lang="en-US" dirty="0" smtClean="0"/>
              <a:t>– the ability to execute different tasks within a problem at the same time</a:t>
            </a:r>
          </a:p>
          <a:p>
            <a:pPr lvl="1"/>
            <a:r>
              <a:rPr lang="en-US" i="1" dirty="0" smtClean="0"/>
              <a:t>Data parallelism </a:t>
            </a:r>
            <a:r>
              <a:rPr lang="en-US" dirty="0" smtClean="0"/>
              <a:t>– the ability to execute parts of the same task (i.e. different data) at the same time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0416" y="6356351"/>
            <a:ext cx="3300167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5154788"/>
          </a:xfrm>
        </p:spPr>
        <p:txBody>
          <a:bodyPr>
            <a:normAutofit/>
          </a:bodyPr>
          <a:lstStyle/>
          <a:p>
            <a:r>
              <a:rPr lang="en-US" dirty="0" smtClean="0"/>
              <a:t>As an analogy, think about a farmer who hires workers to pick apples from an orchard of trees</a:t>
            </a:r>
          </a:p>
          <a:p>
            <a:pPr lvl="1"/>
            <a:r>
              <a:rPr lang="en-US" dirty="0" smtClean="0"/>
              <a:t>The workers that do the apple picking are the (hardware) processing elements</a:t>
            </a:r>
          </a:p>
          <a:p>
            <a:pPr lvl="1"/>
            <a:r>
              <a:rPr lang="en-US" dirty="0" smtClean="0"/>
              <a:t>The trees are the tasks to be executed</a:t>
            </a:r>
          </a:p>
          <a:p>
            <a:pPr lvl="1"/>
            <a:r>
              <a:rPr lang="en-US" dirty="0" smtClean="0"/>
              <a:t>The apples are the data to be operated on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06023" y="2941831"/>
            <a:ext cx="2136352" cy="3254246"/>
            <a:chOff x="6706023" y="2941831"/>
            <a:chExt cx="2136352" cy="3254246"/>
          </a:xfrm>
        </p:grpSpPr>
        <p:pic>
          <p:nvPicPr>
            <p:cNvPr id="8" name="Picture 7" descr="tree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7" name="Picture 6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9" name="Picture 8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10" name="Picture 9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11" name="Picture 10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12" name="Picture 11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pic>
        <p:nvPicPr>
          <p:cNvPr id="13" name="Picture 12" descr="ladder4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22" y="4495801"/>
            <a:ext cx="13208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515478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serial </a:t>
            </a:r>
            <a:r>
              <a:rPr lang="en-US" dirty="0" smtClean="0"/>
              <a:t>approach would be to have one worker pick all of the apples from each tree</a:t>
            </a:r>
          </a:p>
          <a:p>
            <a:pPr lvl="1"/>
            <a:r>
              <a:rPr lang="en-US" dirty="0" smtClean="0"/>
              <a:t>After one tree is completely picked, the worker moves on to the next tree and completes it as well</a:t>
            </a: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97813" y="3742169"/>
            <a:ext cx="1580262" cy="2252469"/>
            <a:chOff x="6706023" y="2941831"/>
            <a:chExt cx="2136352" cy="3254246"/>
          </a:xfrm>
        </p:grpSpPr>
        <p:pic>
          <p:nvPicPr>
            <p:cNvPr id="6" name="Picture 5" descr="tree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7" name="Picture 6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8" name="Picture 7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9" name="Picture 8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10" name="Picture 9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11" name="Picture 10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817551" y="3366466"/>
            <a:ext cx="1580262" cy="2252469"/>
            <a:chOff x="6706023" y="2941831"/>
            <a:chExt cx="2136352" cy="3254246"/>
          </a:xfrm>
        </p:grpSpPr>
        <p:pic>
          <p:nvPicPr>
            <p:cNvPr id="13" name="Picture 12" descr="tree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14" name="Picture 13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15" name="Picture 14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16" name="Picture 15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17" name="Picture 16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18" name="Picture 17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535989" y="4116998"/>
            <a:ext cx="1580262" cy="2252469"/>
            <a:chOff x="6706023" y="2941831"/>
            <a:chExt cx="2136352" cy="3254246"/>
          </a:xfrm>
        </p:grpSpPr>
        <p:pic>
          <p:nvPicPr>
            <p:cNvPr id="20" name="Picture 19" descr="tree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21" name="Picture 20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22" name="Picture 21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23" name="Picture 22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24" name="Picture 23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25" name="Picture 24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102027" y="3463141"/>
            <a:ext cx="1580262" cy="2252469"/>
            <a:chOff x="6706023" y="2941831"/>
            <a:chExt cx="2136352" cy="3254246"/>
          </a:xfrm>
        </p:grpSpPr>
        <p:pic>
          <p:nvPicPr>
            <p:cNvPr id="27" name="Picture 26" descr="tree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28" name="Picture 27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29" name="Picture 28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30" name="Picture 29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31" name="Picture 30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32" name="Picture 31" descr="appl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pic>
        <p:nvPicPr>
          <p:cNvPr id="33" name="Picture 32" descr="ladder4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22" y="4442894"/>
            <a:ext cx="965627" cy="9656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102027" y="3460453"/>
            <a:ext cx="1580262" cy="2252469"/>
            <a:chOff x="6706023" y="2941831"/>
            <a:chExt cx="2136352" cy="3254246"/>
          </a:xfrm>
        </p:grpSpPr>
        <p:pic>
          <p:nvPicPr>
            <p:cNvPr id="26" name="Picture 25" descr="tre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27" name="Picture 26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28" name="Picture 27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29" name="Picture 28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30" name="Picture 29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31" name="Picture 30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20796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 workers uses both of his arms to pick apples, he can grab two at once</a:t>
            </a:r>
          </a:p>
          <a:p>
            <a:pPr lvl="1"/>
            <a:r>
              <a:rPr lang="en-US" dirty="0" smtClean="0"/>
              <a:t>This represents data parallel hardware, and would allow each task to be completed quicker</a:t>
            </a:r>
          </a:p>
          <a:p>
            <a:pPr lvl="1"/>
            <a:r>
              <a:rPr lang="en-US" dirty="0" smtClean="0"/>
              <a:t>A worker with more than two arms could pick even more apples</a:t>
            </a:r>
          </a:p>
          <a:p>
            <a:pPr lvl="2"/>
            <a:r>
              <a:rPr lang="en-US" dirty="0" smtClean="0"/>
              <a:t>What if a worker had more arms than apples?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97813" y="3739481"/>
            <a:ext cx="1580262" cy="2252469"/>
            <a:chOff x="6706023" y="2941831"/>
            <a:chExt cx="2136352" cy="3254246"/>
          </a:xfrm>
        </p:grpSpPr>
        <p:pic>
          <p:nvPicPr>
            <p:cNvPr id="5" name="Picture 4" descr="tre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6" name="Picture 5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7" name="Picture 6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8" name="Picture 7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9" name="Picture 8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10" name="Picture 9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17551" y="3363778"/>
            <a:ext cx="1580262" cy="2252469"/>
            <a:chOff x="6706023" y="2941831"/>
            <a:chExt cx="2136352" cy="3254246"/>
          </a:xfrm>
        </p:grpSpPr>
        <p:pic>
          <p:nvPicPr>
            <p:cNvPr id="12" name="Picture 11" descr="tre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13" name="Picture 12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14" name="Picture 13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15" name="Picture 14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16" name="Picture 15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17" name="Picture 16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535989" y="4114310"/>
            <a:ext cx="1580262" cy="2252469"/>
            <a:chOff x="6706023" y="2941831"/>
            <a:chExt cx="2136352" cy="3254246"/>
          </a:xfrm>
        </p:grpSpPr>
        <p:pic>
          <p:nvPicPr>
            <p:cNvPr id="19" name="Picture 18" descr="tre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20" name="Picture 19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21" name="Picture 20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22" name="Picture 21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23" name="Picture 22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24" name="Picture 23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pic>
        <p:nvPicPr>
          <p:cNvPr id="33" name="Picture 32" descr="ladder4a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322" y="4442894"/>
            <a:ext cx="965627" cy="9656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817551" y="3363778"/>
            <a:ext cx="1580262" cy="2252469"/>
            <a:chOff x="6706023" y="2941831"/>
            <a:chExt cx="2136352" cy="3254246"/>
          </a:xfrm>
        </p:grpSpPr>
        <p:pic>
          <p:nvPicPr>
            <p:cNvPr id="13" name="Picture 12" descr="tre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14" name="Picture 13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15" name="Picture 14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16" name="Picture 15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17" name="Picture 16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18" name="Picture 17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397813" y="3739481"/>
            <a:ext cx="1580262" cy="2252469"/>
            <a:chOff x="6706023" y="2941831"/>
            <a:chExt cx="2136352" cy="3254246"/>
          </a:xfrm>
        </p:grpSpPr>
        <p:pic>
          <p:nvPicPr>
            <p:cNvPr id="6" name="Picture 5" descr="tre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7" name="Picture 6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8" name="Picture 7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9" name="Picture 8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10" name="Picture 9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11" name="Picture 10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102027" y="3460453"/>
            <a:ext cx="1580262" cy="2252469"/>
            <a:chOff x="6706023" y="2941831"/>
            <a:chExt cx="2136352" cy="3254246"/>
          </a:xfrm>
        </p:grpSpPr>
        <p:pic>
          <p:nvPicPr>
            <p:cNvPr id="27" name="Picture 26" descr="tre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28" name="Picture 27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29" name="Picture 28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30" name="Picture 29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31" name="Picture 30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32" name="Picture 31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20796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more workers were hired, each worker could pick apples from a different tree</a:t>
            </a:r>
          </a:p>
          <a:p>
            <a:pPr lvl="1"/>
            <a:r>
              <a:rPr lang="en-US" dirty="0" smtClean="0"/>
              <a:t>This represents task parallelism, and although each task takes the same time as in the serial version, many are accomplished in parallel</a:t>
            </a:r>
          </a:p>
          <a:p>
            <a:pPr lvl="1"/>
            <a:r>
              <a:rPr lang="en-US" dirty="0" smtClean="0"/>
              <a:t>What if there are only a few densely populated trees but many workers?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ladder4a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814" y="5128071"/>
            <a:ext cx="965627" cy="96562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535989" y="4114310"/>
            <a:ext cx="1580262" cy="2252469"/>
            <a:chOff x="6706023" y="2941831"/>
            <a:chExt cx="2136352" cy="3254246"/>
          </a:xfrm>
        </p:grpSpPr>
        <p:pic>
          <p:nvPicPr>
            <p:cNvPr id="20" name="Picture 19" descr="tre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023" y="2941831"/>
              <a:ext cx="2136352" cy="3254246"/>
            </a:xfrm>
            <a:prstGeom prst="rect">
              <a:avLst/>
            </a:prstGeom>
          </p:spPr>
        </p:pic>
        <p:pic>
          <p:nvPicPr>
            <p:cNvPr id="21" name="Picture 20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805" y="3873759"/>
              <a:ext cx="411817" cy="469641"/>
            </a:xfrm>
            <a:prstGeom prst="rect">
              <a:avLst/>
            </a:prstGeom>
          </p:spPr>
        </p:pic>
        <p:pic>
          <p:nvPicPr>
            <p:cNvPr id="22" name="Picture 21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2113" y="3404118"/>
              <a:ext cx="411817" cy="469641"/>
            </a:xfrm>
            <a:prstGeom prst="rect">
              <a:avLst/>
            </a:prstGeom>
          </p:spPr>
        </p:pic>
        <p:pic>
          <p:nvPicPr>
            <p:cNvPr id="23" name="Picture 22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22" y="4026159"/>
              <a:ext cx="411817" cy="469641"/>
            </a:xfrm>
            <a:prstGeom prst="rect">
              <a:avLst/>
            </a:prstGeom>
          </p:spPr>
        </p:pic>
        <p:pic>
          <p:nvPicPr>
            <p:cNvPr id="24" name="Picture 23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1444" y="3708918"/>
              <a:ext cx="411817" cy="469641"/>
            </a:xfrm>
            <a:prstGeom prst="rect">
              <a:avLst/>
            </a:prstGeom>
          </p:spPr>
        </p:pic>
        <p:pic>
          <p:nvPicPr>
            <p:cNvPr id="25" name="Picture 24" descr="apple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6330" y="3708918"/>
              <a:ext cx="411817" cy="469641"/>
            </a:xfrm>
            <a:prstGeom prst="rect">
              <a:avLst/>
            </a:prstGeom>
          </p:spPr>
        </p:pic>
      </p:grpSp>
      <p:pic>
        <p:nvPicPr>
          <p:cNvPr id="33" name="Picture 32" descr="ladder4a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092" y="4707096"/>
            <a:ext cx="965627" cy="965627"/>
          </a:xfrm>
          <a:prstGeom prst="rect">
            <a:avLst/>
          </a:prstGeom>
        </p:spPr>
      </p:pic>
      <p:pic>
        <p:nvPicPr>
          <p:cNvPr id="34" name="Picture 33" descr="ladder4a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765" y="5408520"/>
            <a:ext cx="965627" cy="965627"/>
          </a:xfrm>
          <a:prstGeom prst="rect">
            <a:avLst/>
          </a:prstGeom>
        </p:spPr>
      </p:pic>
      <p:pic>
        <p:nvPicPr>
          <p:cNvPr id="35" name="Picture 34" descr="ladder4a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078" y="4925708"/>
            <a:ext cx="965627" cy="9656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non-trivial problems, it helps to have more formal concepts for determining parallelism</a:t>
            </a:r>
          </a:p>
          <a:p>
            <a:r>
              <a:rPr lang="en-US" dirty="0" smtClean="0"/>
              <a:t>When we think about how to parallelize a program we use the concepts of decomposition:</a:t>
            </a:r>
          </a:p>
          <a:p>
            <a:pPr lvl="1"/>
            <a:r>
              <a:rPr lang="en-US" i="1" dirty="0" smtClean="0"/>
              <a:t>Task decomposition</a:t>
            </a:r>
            <a:r>
              <a:rPr lang="en-US" dirty="0" smtClean="0"/>
              <a:t>: dividing the algorithm into individual tasks (don’t focus on data)</a:t>
            </a:r>
          </a:p>
          <a:p>
            <a:pPr lvl="2"/>
            <a:r>
              <a:rPr lang="en-US" dirty="0" smtClean="0"/>
              <a:t>In the previous example the goal is to pick apples from trees, so clearing a tree would be a task</a:t>
            </a:r>
          </a:p>
          <a:p>
            <a:pPr lvl="1"/>
            <a:r>
              <a:rPr lang="en-US" i="1" dirty="0" smtClean="0"/>
              <a:t>Data decomposition</a:t>
            </a:r>
            <a:r>
              <a:rPr lang="en-US" dirty="0" smtClean="0"/>
              <a:t>: dividing a data set into discrete chunks that can be operated on in parallel</a:t>
            </a:r>
          </a:p>
          <a:p>
            <a:pPr lvl="2"/>
            <a:r>
              <a:rPr lang="en-US" dirty="0" smtClean="0"/>
              <a:t>In the previous example we can pick a different apple from the tree until it is cleared, so apples are the unit of data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2778</Words>
  <Application>Microsoft Macintosh PowerPoint</Application>
  <PresentationFormat>On-screen Show (4:3)</PresentationFormat>
  <Paragraphs>326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Exhibit</vt:lpstr>
      <vt:lpstr>Introduction to Parallel Computing</vt:lpstr>
      <vt:lpstr>Instructor Notes</vt:lpstr>
      <vt:lpstr>Topics</vt:lpstr>
      <vt:lpstr>Parallelism</vt:lpstr>
      <vt:lpstr>Parallelism</vt:lpstr>
      <vt:lpstr>Parallelism</vt:lpstr>
      <vt:lpstr>Parallelism</vt:lpstr>
      <vt:lpstr>Parallelism</vt:lpstr>
      <vt:lpstr>Decomposition</vt:lpstr>
      <vt:lpstr>Task Decomposition</vt:lpstr>
      <vt:lpstr>Task Dependency Graphs</vt:lpstr>
      <vt:lpstr>Output Data Decomposition</vt:lpstr>
      <vt:lpstr>Input Data Decomposition</vt:lpstr>
      <vt:lpstr>Parallel Computing</vt:lpstr>
      <vt:lpstr>Parallel Computing</vt:lpstr>
      <vt:lpstr>Parallel Hardware</vt:lpstr>
      <vt:lpstr>Loop Strip Mining</vt:lpstr>
      <vt:lpstr>Parallel Software – SPMD</vt:lpstr>
      <vt:lpstr>Parallel Software – SPMD</vt:lpstr>
      <vt:lpstr>Parallel Software – SPMD</vt:lpstr>
      <vt:lpstr>Parallel Software – SPMD</vt:lpstr>
      <vt:lpstr>Parallel Hardware – SIMD</vt:lpstr>
      <vt:lpstr>Parallel Hardware – SIMD</vt:lpstr>
      <vt:lpstr>Parallel Hardware – SIMD</vt:lpstr>
      <vt:lpstr>Challenges of Parallelization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Parallel Programming</dc:title>
  <dc:creator>Dana Schaa</dc:creator>
  <cp:lastModifiedBy>Yash Ukidave</cp:lastModifiedBy>
  <cp:revision>98</cp:revision>
  <dcterms:created xsi:type="dcterms:W3CDTF">2012-10-14T23:57:59Z</dcterms:created>
  <dcterms:modified xsi:type="dcterms:W3CDTF">2015-03-03T04:08:27Z</dcterms:modified>
</cp:coreProperties>
</file>