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307" r:id="rId4"/>
    <p:sldId id="322" r:id="rId5"/>
    <p:sldId id="324" r:id="rId6"/>
    <p:sldId id="327" r:id="rId7"/>
    <p:sldId id="338" r:id="rId8"/>
    <p:sldId id="310" r:id="rId9"/>
    <p:sldId id="334" r:id="rId10"/>
    <p:sldId id="336" r:id="rId11"/>
    <p:sldId id="342" r:id="rId12"/>
    <p:sldId id="344" r:id="rId13"/>
    <p:sldId id="345" r:id="rId14"/>
    <p:sldId id="347" r:id="rId15"/>
    <p:sldId id="348" r:id="rId16"/>
    <p:sldId id="350" r:id="rId17"/>
    <p:sldId id="353" r:id="rId18"/>
    <p:sldId id="357" r:id="rId19"/>
    <p:sldId id="351" r:id="rId20"/>
    <p:sldId id="370" r:id="rId21"/>
    <p:sldId id="354" r:id="rId22"/>
    <p:sldId id="352" r:id="rId23"/>
    <p:sldId id="371" r:id="rId24"/>
    <p:sldId id="355" r:id="rId25"/>
    <p:sldId id="356" r:id="rId26"/>
    <p:sldId id="359" r:id="rId27"/>
    <p:sldId id="360" r:id="rId28"/>
    <p:sldId id="362" r:id="rId29"/>
    <p:sldId id="358" r:id="rId30"/>
    <p:sldId id="367" r:id="rId31"/>
    <p:sldId id="366" r:id="rId32"/>
    <p:sldId id="368" r:id="rId33"/>
    <p:sldId id="363" r:id="rId34"/>
    <p:sldId id="365" r:id="rId35"/>
    <p:sldId id="364" r:id="rId36"/>
    <p:sldId id="369" r:id="rId37"/>
    <p:sldId id="372" r:id="rId38"/>
    <p:sldId id="3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65"/>
  </p:normalViewPr>
  <p:slideViewPr>
    <p:cSldViewPr snapToGrid="0" snapToObjects="1">
      <p:cViewPr varScale="1">
        <p:scale>
          <a:sx n="93" d="100"/>
          <a:sy n="93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F9CE2-5C13-CA44-BF99-A3088F63C316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CC3F8-6AD3-BD44-82FC-089D3ADA4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BA22-7B04-AD41-9554-DAEDB1489E4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768F-339C-8D42-8AF4-D8E9A6F85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8" descr="5xZxGCa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r="1519"/>
          <a:stretch>
            <a:fillRect/>
          </a:stretch>
        </p:blipFill>
        <p:spPr>
          <a:xfrm>
            <a:off x="0" y="0"/>
            <a:ext cx="1295409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532244" y="2627329"/>
            <a:ext cx="4797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7200" i="1" dirty="0" smtClean="0">
                <a:solidFill>
                  <a:schemeClr val="bg1"/>
                </a:solidFill>
              </a:rPr>
              <a:t>    </a:t>
            </a:r>
            <a:r>
              <a:rPr lang="cs-CZ" sz="7200" i="1" dirty="0" err="1" smtClean="0">
                <a:solidFill>
                  <a:schemeClr val="bg1"/>
                </a:solidFill>
              </a:rPr>
              <a:t>welcome</a:t>
            </a:r>
            <a:endParaRPr lang="cs-CZ" sz="7200" i="1" dirty="0" smtClean="0">
              <a:solidFill>
                <a:schemeClr val="bg1"/>
              </a:solidFill>
            </a:endParaRPr>
          </a:p>
          <a:p>
            <a:r>
              <a:rPr lang="cs-CZ" sz="7200" i="1" dirty="0">
                <a:solidFill>
                  <a:schemeClr val="bg1"/>
                </a:solidFill>
              </a:rPr>
              <a:t>t</a:t>
            </a:r>
            <a:r>
              <a:rPr lang="cs-CZ" sz="7200" i="1" dirty="0" smtClean="0">
                <a:solidFill>
                  <a:schemeClr val="bg1"/>
                </a:solidFill>
              </a:rPr>
              <a:t>o </a:t>
            </a:r>
            <a:r>
              <a:rPr lang="cs-CZ" sz="7200" i="1" dirty="0" err="1" smtClean="0">
                <a:solidFill>
                  <a:schemeClr val="bg1"/>
                </a:solidFill>
              </a:rPr>
              <a:t>Lecture</a:t>
            </a:r>
            <a:r>
              <a:rPr lang="cs-CZ" sz="7200" i="1" dirty="0" smtClean="0">
                <a:solidFill>
                  <a:schemeClr val="bg1"/>
                </a:solidFill>
              </a:rPr>
              <a:t> </a:t>
            </a:r>
            <a:r>
              <a:rPr lang="cs-CZ" sz="7200" i="1" dirty="0" smtClean="0">
                <a:solidFill>
                  <a:schemeClr val="bg1"/>
                </a:solidFill>
              </a:rPr>
              <a:t>3 </a:t>
            </a:r>
            <a:endParaRPr lang="en-US" sz="7200" i="1" dirty="0">
              <a:solidFill>
                <a:schemeClr val="bg1"/>
              </a:solidFill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304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Hubel </a:t>
            </a:r>
            <a:r>
              <a:rPr lang="mr-IN" dirty="0" smtClean="0"/>
              <a:t>–</a:t>
            </a:r>
            <a:r>
              <a:rPr lang="en-US" dirty="0" smtClean="0"/>
              <a:t> Wiesel conjecture: complex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8" y="1690688"/>
            <a:ext cx="932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Fukushima 1980:  The </a:t>
            </a:r>
            <a:r>
              <a:rPr lang="en-US" dirty="0" err="1" smtClean="0"/>
              <a:t>Neocognitron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89" y="2774951"/>
            <a:ext cx="1343846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Explicitly inspired by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Hubel and Wiesel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”unsupervised learning”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rgbClr val="C00000"/>
                </a:solidFill>
              </a:rPr>
              <a:t>f 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26" y="1690688"/>
            <a:ext cx="6504709" cy="41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To approximate the minimum of a </a:t>
            </a:r>
            <a:r>
              <a:rPr lang="en-US" sz="3600" dirty="0" smtClean="0">
                <a:solidFill>
                  <a:schemeClr val="accent2"/>
                </a:solidFill>
              </a:rPr>
              <a:t>differentiable</a:t>
            </a:r>
            <a:r>
              <a:rPr lang="en-US" sz="3600" dirty="0" smtClean="0"/>
              <a:t> function      f: R</a:t>
            </a:r>
            <a:r>
              <a:rPr lang="en-US" sz="3600" baseline="30000" dirty="0" smtClean="0"/>
              <a:t>d</a:t>
            </a:r>
            <a:r>
              <a:rPr lang="en-US" sz="3600" dirty="0" smtClean="0"/>
              <a:t> </a:t>
            </a:r>
            <a:r>
              <a:rPr lang="en-US" sz="3600" dirty="0" smtClean="0">
                <a:sym typeface="Wingdings"/>
              </a:rPr>
              <a:t> 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Set t = 0,  and set x</a:t>
            </a:r>
            <a:r>
              <a:rPr lang="en-US" sz="3600" baseline="30000" dirty="0" smtClean="0"/>
              <a:t>0</a:t>
            </a:r>
            <a:r>
              <a:rPr lang="en-US" sz="3600" dirty="0" smtClean="0"/>
              <a:t> to </a:t>
            </a:r>
            <a:r>
              <a:rPr lang="en-US" sz="3600" dirty="0" smtClean="0">
                <a:solidFill>
                  <a:schemeClr val="accent2"/>
                </a:solidFill>
              </a:rPr>
              <a:t>some initial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Repeat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 </a:t>
            </a:r>
            <a:r>
              <a:rPr lang="en-US" sz="3600" dirty="0" smtClean="0"/>
              <a:t>  calculate the gradient ∇f(</a:t>
            </a:r>
            <a:r>
              <a:rPr lang="en-US" sz="3600" dirty="0" err="1" smtClean="0"/>
              <a:t>x</a:t>
            </a:r>
            <a:r>
              <a:rPr lang="en-US" sz="3600" baseline="30000" dirty="0" err="1" smtClean="0"/>
              <a:t>t</a:t>
            </a:r>
            <a:r>
              <a:rPr lang="en-US" sz="3600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 </a:t>
            </a:r>
            <a:r>
              <a:rPr lang="en-US" sz="3600" dirty="0" smtClean="0"/>
              <a:t>  and the </a:t>
            </a:r>
            <a:r>
              <a:rPr lang="en-US" sz="3600" dirty="0" smtClean="0">
                <a:solidFill>
                  <a:schemeClr val="accent2"/>
                </a:solidFill>
              </a:rPr>
              <a:t>``learning rate’’ </a:t>
            </a:r>
            <a:r>
              <a:rPr lang="en-US" sz="3600" dirty="0"/>
              <a:t>𝝰</a:t>
            </a:r>
            <a:r>
              <a:rPr lang="en-US" sz="3600" baseline="-25000" dirty="0"/>
              <a:t>t</a:t>
            </a:r>
            <a:endParaRPr lang="en-US" sz="3600" baseline="30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aseline="30000" dirty="0" smtClean="0"/>
              <a:t> </a:t>
            </a:r>
            <a:r>
              <a:rPr lang="en-US" sz="3600" dirty="0" smtClean="0"/>
              <a:t>   x</a:t>
            </a:r>
            <a:r>
              <a:rPr lang="en-US" sz="3600" baseline="30000" dirty="0" smtClean="0"/>
              <a:t>t+1</a:t>
            </a:r>
            <a:r>
              <a:rPr lang="en-US" sz="3600" dirty="0" smtClean="0"/>
              <a:t> = </a:t>
            </a:r>
            <a:r>
              <a:rPr lang="en-US" sz="3600" dirty="0" err="1" smtClean="0"/>
              <a:t>x</a:t>
            </a:r>
            <a:r>
              <a:rPr lang="en-US" sz="3600" baseline="30000" dirty="0" err="1" smtClean="0"/>
              <a:t>t</a:t>
            </a:r>
            <a:r>
              <a:rPr lang="en-US" sz="3600" dirty="0" smtClean="0"/>
              <a:t> - </a:t>
            </a:r>
            <a:r>
              <a:rPr lang="en-US" sz="3600" dirty="0"/>
              <a:t>𝝰</a:t>
            </a:r>
            <a:r>
              <a:rPr lang="en-US" sz="3600" baseline="-25000" dirty="0" smtClean="0"/>
              <a:t>t </a:t>
            </a:r>
            <a:r>
              <a:rPr lang="en-US" sz="3600" dirty="0"/>
              <a:t>∇f(</a:t>
            </a:r>
            <a:r>
              <a:rPr lang="en-US" sz="3600" dirty="0" err="1"/>
              <a:t>x</a:t>
            </a:r>
            <a:r>
              <a:rPr lang="en-US" sz="3600" baseline="30000" dirty="0" err="1"/>
              <a:t>t</a:t>
            </a:r>
            <a:r>
              <a:rPr lang="en-US" sz="3600" dirty="0"/>
              <a:t>) </a:t>
            </a:r>
            <a:endParaRPr lang="en-US" sz="3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 smtClean="0"/>
              <a:t>Until </a:t>
            </a:r>
            <a:r>
              <a:rPr lang="en-US" sz="3600" dirty="0" smtClean="0">
                <a:solidFill>
                  <a:schemeClr val="accent2"/>
                </a:solidFill>
              </a:rPr>
              <a:t>termination condition </a:t>
            </a:r>
            <a:r>
              <a:rPr lang="en-US" sz="3600" dirty="0" smtClean="0"/>
              <a:t>(typically, |x</a:t>
            </a:r>
            <a:r>
              <a:rPr lang="en-US" sz="3600" baseline="30000" dirty="0" smtClean="0"/>
              <a:t>t+1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sz="3600" dirty="0" err="1" smtClean="0"/>
              <a:t>x</a:t>
            </a:r>
            <a:r>
              <a:rPr lang="en-US" sz="3600" baseline="30000" dirty="0" err="1" smtClean="0"/>
              <a:t>t</a:t>
            </a:r>
            <a:r>
              <a:rPr lang="en-US" sz="3600" dirty="0" smtClean="0"/>
              <a:t>|</a:t>
            </a:r>
            <a:r>
              <a:rPr lang="en-US" sz="3600" baseline="30000" dirty="0" smtClean="0"/>
              <a:t> </a:t>
            </a:r>
            <a:r>
              <a:rPr lang="en-US" sz="3600" dirty="0" smtClean="0"/>
              <a:t>very small) </a:t>
            </a: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1255" y="4023876"/>
            <a:ext cx="4252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This is the </a:t>
            </a:r>
            <a:r>
              <a:rPr lang="en-US" sz="3600" smtClean="0">
                <a:solidFill>
                  <a:srgbClr val="0070C0"/>
                </a:solidFill>
              </a:rPr>
              <a:t>science/</a:t>
            </a:r>
          </a:p>
          <a:p>
            <a:r>
              <a:rPr lang="en-US" sz="3600" dirty="0" smtClean="0">
                <a:solidFill>
                  <a:srgbClr val="0070C0"/>
                </a:solidFill>
              </a:rPr>
              <a:t>dark art of the matter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762847" y="462404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800"/>
            <a:ext cx="10515600" cy="1325563"/>
          </a:xfrm>
        </p:spPr>
        <p:txBody>
          <a:bodyPr/>
          <a:lstStyle/>
          <a:p>
            <a:r>
              <a:rPr lang="en-US" dirty="0" smtClean="0"/>
              <a:t>What is known about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/>
              <a:t>Theorem:  If f is a strictly convex quadratic function</a:t>
            </a:r>
          </a:p>
          <a:p>
            <a:pPr marL="0" indent="0">
              <a:buNone/>
            </a:pPr>
            <a:r>
              <a:rPr lang="en-US" sz="3600" dirty="0" err="1" smtClean="0"/>
              <a:t>x</a:t>
            </a:r>
            <a:r>
              <a:rPr lang="en-US" sz="3600" baseline="30000" dirty="0" err="1" smtClean="0"/>
              <a:t>T</a:t>
            </a:r>
            <a:r>
              <a:rPr lang="en-US" sz="3600" dirty="0" err="1" smtClean="0"/>
              <a:t>A</a:t>
            </a:r>
            <a:r>
              <a:rPr lang="en-US" sz="3600" dirty="0" smtClean="0"/>
              <a:t> x + b x, and L is the largest eigenvalue of A, taking 𝝰</a:t>
            </a:r>
            <a:r>
              <a:rPr lang="en-US" sz="3600" baseline="-25000" dirty="0" smtClean="0"/>
              <a:t>t </a:t>
            </a:r>
            <a:r>
              <a:rPr lang="en-US" sz="3600" dirty="0" smtClean="0"/>
              <a:t>= 1/L guarantees logarithmic convergence (the distance from the optimum decreases exponentially fast).</a:t>
            </a:r>
          </a:p>
          <a:p>
            <a:pPr marL="0" indent="0">
              <a:buNone/>
            </a:pPr>
            <a:r>
              <a:rPr lang="en-US" sz="3600" dirty="0" smtClean="0"/>
              <a:t>Theorem: Ditto is f is a general strictly convex function, and L is an upper bound on the Hessian’s eigenvalues.</a:t>
            </a:r>
          </a:p>
          <a:p>
            <a:pPr marL="0" indent="0">
              <a:buNone/>
            </a:pPr>
            <a:r>
              <a:rPr lang="en-US" sz="3600" dirty="0" smtClean="0"/>
              <a:t>Theorem: If f is not convex, then no convergence can be guaranteed whatsoever</a:t>
            </a:r>
            <a:endParaRPr lang="en-US" sz="3600" baseline="30000" dirty="0" smtClean="0"/>
          </a:p>
          <a:p>
            <a:pPr marL="0" indent="0">
              <a:buNone/>
            </a:pPr>
            <a:endParaRPr lang="en-US" sz="3600" baseline="30000" dirty="0" smtClean="0"/>
          </a:p>
          <a:p>
            <a:pPr marL="0" indent="0">
              <a:buNone/>
            </a:pPr>
            <a:endParaRPr lang="en-US" sz="3600" baseline="30000" dirty="0" smtClean="0"/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endParaRPr lang="en-US" sz="3600" baseline="300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 rot="20666231">
            <a:off x="1328993" y="2848442"/>
            <a:ext cx="9216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</a:rPr>
              <a:t>It doesn’t matter!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4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cdn-images-1.medium.com/max/800/1*70f9PB-RwFaakqD6lfp4i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65" y="1027905"/>
            <a:ext cx="9208448" cy="520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ge result for gradient desc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79" y="-467833"/>
            <a:ext cx="9657984" cy="842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6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0484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dirty="0" smtClean="0"/>
              <a:t>you visualize </a:t>
            </a:r>
            <a:br>
              <a:rPr lang="en-US" dirty="0" smtClean="0"/>
            </a:br>
            <a:r>
              <a:rPr lang="en-US" dirty="0" smtClean="0"/>
              <a:t>10-dimensional data?</a:t>
            </a:r>
            <a:br>
              <a:rPr lang="en-US" dirty="0" smtClean="0"/>
            </a:br>
            <a:r>
              <a:rPr lang="en-US" dirty="0" smtClean="0"/>
              <a:t>Are you sure?</a:t>
            </a:r>
            <a:endParaRPr lang="en-US" dirty="0"/>
          </a:p>
        </p:txBody>
      </p:sp>
      <p:pic>
        <p:nvPicPr>
          <p:cNvPr id="4100" name="Picture 4" descr="mage result for circle inscribed in squa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47" y="2615609"/>
            <a:ext cx="3302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2428" y="365125"/>
            <a:ext cx="462226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600" b="1" dirty="0" smtClean="0">
                <a:solidFill>
                  <a:srgbClr val="C00000"/>
                </a:solidFill>
              </a:rPr>
              <a:t>…</a:t>
            </a:r>
            <a:r>
              <a:rPr lang="en-US" sz="3600" b="1" dirty="0" smtClean="0">
                <a:solidFill>
                  <a:srgbClr val="C00000"/>
                </a:solidFill>
              </a:rPr>
              <a:t>the amazing shrinking inscribed ball</a:t>
            </a:r>
          </a:p>
          <a:p>
            <a:endParaRPr lang="en-US" sz="2800" dirty="0"/>
          </a:p>
          <a:p>
            <a:r>
              <a:rPr lang="en-US" sz="3600" dirty="0" smtClean="0"/>
              <a:t>1-d		1.00</a:t>
            </a:r>
          </a:p>
          <a:p>
            <a:r>
              <a:rPr lang="en-US" sz="3600" dirty="0" smtClean="0"/>
              <a:t>2-d		0.79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3600" dirty="0" smtClean="0"/>
              <a:t>3-d		0.52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3600" dirty="0" smtClean="0"/>
              <a:t>4-d		0.31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3600" dirty="0" smtClean="0"/>
              <a:t>5-d		0.16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3600" dirty="0" smtClean="0"/>
              <a:t>10-d		0.002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r>
              <a:rPr lang="en-US" sz="3600" dirty="0" smtClean="0"/>
              <a:t>16-d		0.000004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155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2471016"/>
            <a:ext cx="10515600" cy="1325563"/>
          </a:xfrm>
        </p:spPr>
        <p:txBody>
          <a:bodyPr/>
          <a:lstStyle/>
          <a:p>
            <a:pPr algn="ctr"/>
            <a:r>
              <a:rPr lang="en-US" sz="5400" b="1" i="1" dirty="0" smtClean="0">
                <a:solidFill>
                  <a:srgbClr val="00B050"/>
                </a:solidFill>
              </a:rPr>
              <a:t>Questions?   </a:t>
            </a:r>
            <a:r>
              <a:rPr lang="en-US" sz="5400" b="1" i="1" dirty="0" smtClean="0">
                <a:solidFill>
                  <a:srgbClr val="C00000"/>
                </a:solidFill>
              </a:rPr>
              <a:t>Thoughts?  </a:t>
            </a:r>
            <a:r>
              <a:rPr lang="en-US" sz="5400" b="1" i="1" dirty="0" smtClean="0">
                <a:solidFill>
                  <a:srgbClr val="00B0F0"/>
                </a:solidFill>
              </a:rPr>
              <a:t>Feedback?</a:t>
            </a:r>
            <a:endParaRPr lang="en-US" sz="54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between gradient descent and Deep Nets</a:t>
            </a:r>
            <a:endParaRPr lang="en-US" dirty="0"/>
          </a:p>
        </p:txBody>
      </p:sp>
      <p:pic>
        <p:nvPicPr>
          <p:cNvPr id="4098" name="Picture 2" descr="mage result for deep net architectur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2" t="11330" r="40" b="14960"/>
          <a:stretch/>
        </p:blipFill>
        <p:spPr bwMode="auto">
          <a:xfrm>
            <a:off x="6428509" y="1027906"/>
            <a:ext cx="5126182" cy="242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7818" y="1892764"/>
            <a:ext cx="11346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find a </a:t>
            </a:r>
            <a:r>
              <a:rPr lang="en-US" sz="3200" dirty="0" smtClean="0">
                <a:solidFill>
                  <a:srgbClr val="FF0000"/>
                </a:solidFill>
              </a:rPr>
              <a:t>Deep Net model </a:t>
            </a:r>
            <a:r>
              <a:rPr lang="en-US" sz="3200" dirty="0" smtClean="0"/>
              <a:t>of a</a:t>
            </a:r>
          </a:p>
          <a:p>
            <a:r>
              <a:rPr lang="en-US" sz="3200" dirty="0" smtClean="0"/>
              <a:t> function such as </a:t>
            </a:r>
            <a:r>
              <a:rPr lang="en-US" sz="3200" dirty="0" smtClean="0">
                <a:solidFill>
                  <a:srgbClr val="0070C0"/>
                </a:solidFill>
              </a:rPr>
              <a:t>f: {images} </a:t>
            </a:r>
            <a:r>
              <a:rPr lang="en-US" sz="3200" dirty="0" smtClean="0">
                <a:solidFill>
                  <a:srgbClr val="0070C0"/>
                </a:solidFill>
                <a:sym typeface="Wingdings"/>
              </a:rPr>
              <a:t> {0,1}</a:t>
            </a:r>
          </a:p>
          <a:p>
            <a:r>
              <a:rPr lang="en-US" sz="3200" dirty="0" smtClean="0">
                <a:solidFill>
                  <a:srgbClr val="0070C0"/>
                </a:solidFill>
                <a:sym typeface="Wingdings"/>
              </a:rPr>
              <a:t>“does the image contain a car?”</a:t>
            </a:r>
          </a:p>
          <a:p>
            <a:r>
              <a:rPr lang="en-US" sz="3200" dirty="0" smtClean="0"/>
              <a:t> you approximate the minimum of the differentiable function:</a:t>
            </a:r>
          </a:p>
          <a:p>
            <a:r>
              <a:rPr lang="en-US" sz="3200" dirty="0" smtClean="0"/>
              <a:t>∑</a:t>
            </a:r>
            <a:r>
              <a:rPr lang="en-US" sz="3200" baseline="-25000" dirty="0" smtClean="0"/>
              <a:t>data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(</a:t>
            </a:r>
            <a:r>
              <a:rPr lang="en-US" sz="3200" dirty="0" err="1" smtClean="0">
                <a:solidFill>
                  <a:srgbClr val="00B050"/>
                </a:solidFill>
              </a:rPr>
              <a:t>net_answer</a:t>
            </a:r>
            <a:r>
              <a:rPr lang="en-US" sz="3200" dirty="0" smtClean="0">
                <a:solidFill>
                  <a:srgbClr val="00B050"/>
                </a:solidFill>
              </a:rPr>
              <a:t>[</a:t>
            </a:r>
            <a:r>
              <a:rPr lang="en-US" sz="3200" dirty="0" err="1" smtClean="0">
                <a:solidFill>
                  <a:srgbClr val="00B050"/>
                </a:solidFill>
              </a:rPr>
              <a:t>parameters,data</a:t>
            </a:r>
            <a:r>
              <a:rPr lang="en-US" sz="3200" dirty="0" smtClean="0">
                <a:solidFill>
                  <a:srgbClr val="00B050"/>
                </a:solidFill>
              </a:rPr>
              <a:t>] </a:t>
            </a:r>
            <a:r>
              <a:rPr lang="mr-IN" sz="3200" dirty="0" smtClean="0"/>
              <a:t>–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correct_answer</a:t>
            </a:r>
            <a:r>
              <a:rPr lang="en-US" sz="3200" dirty="0" smtClean="0">
                <a:solidFill>
                  <a:srgbClr val="C00000"/>
                </a:solidFill>
              </a:rPr>
              <a:t>[data])</a:t>
            </a:r>
            <a:r>
              <a:rPr lang="en-US" sz="3200" baseline="30000" dirty="0" smtClean="0"/>
              <a:t>2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smtClean="0"/>
              <a:t>by </a:t>
            </a:r>
            <a:r>
              <a:rPr lang="en-US" sz="3200" dirty="0" smtClean="0">
                <a:solidFill>
                  <a:srgbClr val="C00000"/>
                </a:solidFill>
              </a:rPr>
              <a:t>stochastic gradient descent</a:t>
            </a:r>
            <a:r>
              <a:rPr lang="en-US" sz="3200" dirty="0" smtClean="0"/>
              <a:t> (SGD: try a few new data points at each step). To do this, you apply the </a:t>
            </a:r>
            <a:r>
              <a:rPr lang="en-US" sz="3200" dirty="0" smtClean="0">
                <a:solidFill>
                  <a:srgbClr val="C00000"/>
                </a:solidFill>
              </a:rPr>
              <a:t>chain rule</a:t>
            </a:r>
            <a:r>
              <a:rPr lang="en-US" sz="3200" dirty="0" smtClean="0"/>
              <a:t> on the parameters and partial results (= the values of the intermediate nodes).</a:t>
            </a:r>
          </a:p>
          <a:p>
            <a:r>
              <a:rPr lang="en-US" sz="3200" dirty="0" smtClean="0"/>
              <a:t>This is called </a:t>
            </a:r>
            <a:r>
              <a:rPr lang="en-US" sz="3200" dirty="0" smtClean="0">
                <a:solidFill>
                  <a:srgbClr val="C00000"/>
                </a:solidFill>
              </a:rPr>
              <a:t>back propagation </a:t>
            </a:r>
            <a:r>
              <a:rPr lang="en-US" sz="3200" dirty="0" smtClean="0"/>
              <a:t>[</a:t>
            </a:r>
            <a:r>
              <a:rPr lang="en-US" sz="3200" dirty="0" err="1" smtClean="0"/>
              <a:t>Rumelhart</a:t>
            </a:r>
            <a:r>
              <a:rPr lang="en-US" sz="3200" dirty="0" smtClean="0"/>
              <a:t> 1986]</a:t>
            </a:r>
          </a:p>
        </p:txBody>
      </p:sp>
    </p:spTree>
    <p:extLst>
      <p:ext uri="{BB962C8B-B14F-4D97-AF65-F5344CB8AC3E}">
        <p14:creationId xmlns:p14="http://schemas.microsoft.com/office/powerpoint/2010/main" val="11888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 gradient descent succeed in approximating the optimum?</a:t>
            </a:r>
            <a:r>
              <a:rPr lang="en-US" sz="5400" b="1" baseline="30000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saddle 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B0F0"/>
                </a:solidFill>
              </a:rPr>
              <a:t>points</a:t>
            </a:r>
            <a:endParaRPr lang="en-US" sz="4000" dirty="0">
              <a:solidFill>
                <a:srgbClr val="00B0F0"/>
              </a:solidFill>
            </a:endParaRPr>
          </a:p>
        </p:txBody>
      </p:sp>
      <p:pic>
        <p:nvPicPr>
          <p:cNvPr id="1028" name="Picture 4" descr="mage result for saddl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63" y="1235078"/>
            <a:ext cx="7208874" cy="562292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5874328" y="3861576"/>
            <a:ext cx="498763" cy="1084497"/>
          </a:xfrm>
          <a:custGeom>
            <a:avLst/>
            <a:gdLst>
              <a:gd name="connsiteX0" fmla="*/ 498763 w 498763"/>
              <a:gd name="connsiteY0" fmla="*/ 3842 h 1084497"/>
              <a:gd name="connsiteX1" fmla="*/ 304800 w 498763"/>
              <a:gd name="connsiteY1" fmla="*/ 73115 h 1084497"/>
              <a:gd name="connsiteX2" fmla="*/ 55418 w 498763"/>
              <a:gd name="connsiteY2" fmla="*/ 502606 h 1084497"/>
              <a:gd name="connsiteX3" fmla="*/ 27709 w 498763"/>
              <a:gd name="connsiteY3" fmla="*/ 1084497 h 1084497"/>
              <a:gd name="connsiteX4" fmla="*/ 27709 w 498763"/>
              <a:gd name="connsiteY4" fmla="*/ 1084497 h 1084497"/>
              <a:gd name="connsiteX5" fmla="*/ 0 w 498763"/>
              <a:gd name="connsiteY5" fmla="*/ 1084497 h 1084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763" h="1084497">
                <a:moveTo>
                  <a:pt x="498763" y="3842"/>
                </a:moveTo>
                <a:cubicBezTo>
                  <a:pt x="438727" y="-3085"/>
                  <a:pt x="378691" y="-10012"/>
                  <a:pt x="304800" y="73115"/>
                </a:cubicBezTo>
                <a:cubicBezTo>
                  <a:pt x="230909" y="156242"/>
                  <a:pt x="101600" y="334042"/>
                  <a:pt x="55418" y="502606"/>
                </a:cubicBezTo>
                <a:cubicBezTo>
                  <a:pt x="9236" y="671170"/>
                  <a:pt x="27709" y="1084497"/>
                  <a:pt x="27709" y="1084497"/>
                </a:cubicBezTo>
                <a:lnTo>
                  <a:pt x="27709" y="1084497"/>
                </a:lnTo>
                <a:lnTo>
                  <a:pt x="0" y="1084497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66509" y="3492796"/>
            <a:ext cx="1413164" cy="553743"/>
          </a:xfrm>
          <a:custGeom>
            <a:avLst/>
            <a:gdLst>
              <a:gd name="connsiteX0" fmla="*/ 0 w 1413164"/>
              <a:gd name="connsiteY0" fmla="*/ 0 h 553743"/>
              <a:gd name="connsiteX1" fmla="*/ 554182 w 1413164"/>
              <a:gd name="connsiteY1" fmla="*/ 540328 h 553743"/>
              <a:gd name="connsiteX2" fmla="*/ 1413164 w 1413164"/>
              <a:gd name="connsiteY2" fmla="*/ 401782 h 553743"/>
              <a:gd name="connsiteX3" fmla="*/ 1413164 w 1413164"/>
              <a:gd name="connsiteY3" fmla="*/ 401782 h 55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64" h="553743">
                <a:moveTo>
                  <a:pt x="0" y="0"/>
                </a:moveTo>
                <a:cubicBezTo>
                  <a:pt x="159327" y="236682"/>
                  <a:pt x="318655" y="473364"/>
                  <a:pt x="554182" y="540328"/>
                </a:cubicBezTo>
                <a:cubicBezTo>
                  <a:pt x="789709" y="607292"/>
                  <a:pt x="1413164" y="401782"/>
                  <a:pt x="1413164" y="401782"/>
                </a:cubicBezTo>
                <a:lnTo>
                  <a:pt x="1413164" y="401782"/>
                </a:lnTo>
              </a:path>
            </a:pathLst>
          </a:cu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8" descr="5xZxGCa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r="1519"/>
          <a:stretch>
            <a:fillRect/>
          </a:stretch>
        </p:blipFill>
        <p:spPr>
          <a:xfrm>
            <a:off x="-1017958" y="-936702"/>
            <a:ext cx="14723435" cy="779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6317322" y="3039899"/>
            <a:ext cx="3992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i="1" dirty="0" err="1" smtClean="0">
                <a:solidFill>
                  <a:schemeClr val="bg1"/>
                </a:solidFill>
              </a:rPr>
              <a:t>Computation</a:t>
            </a:r>
            <a:r>
              <a:rPr lang="cs-CZ" sz="4800" i="1" dirty="0" smtClean="0">
                <a:solidFill>
                  <a:schemeClr val="bg1"/>
                </a:solidFill>
              </a:rPr>
              <a:t> and </a:t>
            </a:r>
            <a:r>
              <a:rPr lang="cs-CZ" sz="4800" i="1" dirty="0" err="1" smtClean="0">
                <a:solidFill>
                  <a:schemeClr val="bg1"/>
                </a:solidFill>
              </a:rPr>
              <a:t>the</a:t>
            </a:r>
            <a:r>
              <a:rPr lang="cs-CZ" sz="4800" i="1" dirty="0" smtClean="0">
                <a:solidFill>
                  <a:schemeClr val="bg1"/>
                </a:solidFill>
              </a:rPr>
              <a:t> Brain</a:t>
            </a:r>
          </a:p>
        </p:txBody>
      </p:sp>
    </p:spTree>
    <p:extLst>
      <p:ext uri="{BB962C8B-B14F-4D97-AF65-F5344CB8AC3E}">
        <p14:creationId xmlns:p14="http://schemas.microsoft.com/office/powerpoint/2010/main" val="2004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getting to the optimum is the (relatively) easy part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b="1" dirty="0" smtClean="0">
                <a:solidFill>
                  <a:srgbClr val="C00000"/>
                </a:solidFill>
              </a:rPr>
              <a:t>Overfitting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218" name="Picture 2" descr="mage result for overfit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508"/>
            <a:ext cx="105156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5" y="15247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SGD avoid overfitting</a:t>
            </a:r>
            <a:r>
              <a:rPr lang="en-US" b="1" baseline="30000" dirty="0">
                <a:solidFill>
                  <a:srgbClr val="FF0000"/>
                </a:solidFill>
              </a:rPr>
              <a:t>*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3600" b="1" dirty="0" smtClean="0">
                <a:solidFill>
                  <a:srgbClr val="00B0F0"/>
                </a:solidFill>
              </a:rPr>
              <a:t>“Understanding deep learning requires rethinking generalization” ICLR 2017; also, </a:t>
            </a:r>
            <a:r>
              <a:rPr lang="en-US" sz="3600" b="1" i="1" dirty="0" err="1" smtClean="0">
                <a:solidFill>
                  <a:srgbClr val="00B0F0"/>
                </a:solidFill>
              </a:rPr>
              <a:t>cf</a:t>
            </a:r>
            <a:r>
              <a:rPr lang="en-US" sz="3600" b="1" dirty="0" smtClean="0">
                <a:solidFill>
                  <a:srgbClr val="00B0F0"/>
                </a:solidFill>
              </a:rPr>
              <a:t> T. </a:t>
            </a:r>
            <a:r>
              <a:rPr lang="en-US" sz="3600" b="1" dirty="0" err="1" smtClean="0">
                <a:solidFill>
                  <a:srgbClr val="00B0F0"/>
                </a:solidFill>
              </a:rPr>
              <a:t>Poggio</a:t>
            </a:r>
            <a:r>
              <a:rPr lang="en-US" sz="3600" b="1" dirty="0" smtClean="0">
                <a:solidFill>
                  <a:srgbClr val="00B0F0"/>
                </a:solidFill>
              </a:rPr>
              <a:t> I, II, III 2017</a:t>
            </a:r>
            <a:endParaRPr lang="en-US" sz="3600" b="1" dirty="0">
              <a:solidFill>
                <a:srgbClr val="00B0F0"/>
              </a:solidFill>
            </a:endParaRPr>
          </a:p>
        </p:txBody>
      </p:sp>
      <p:pic>
        <p:nvPicPr>
          <p:cNvPr id="3074" name="Picture 2" descr="https://cdn-images-1.medium.com/max/1600/1*8ZK4ykoK5z8ADncvTgAH9w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09" y="1981200"/>
            <a:ext cx="8389932" cy="47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5583382" y="4488873"/>
            <a:ext cx="817426" cy="304803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0904" y="4253353"/>
            <a:ext cx="192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FF00"/>
                </a:solidFill>
              </a:rPr>
              <a:t>n</a:t>
            </a:r>
            <a:r>
              <a:rPr lang="en-US" sz="2400" b="1" i="1" dirty="0" smtClean="0">
                <a:solidFill>
                  <a:srgbClr val="FFFF00"/>
                </a:solidFill>
              </a:rPr>
              <a:t>o overfitting</a:t>
            </a:r>
            <a:endParaRPr lang="en-US" sz="2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where do we go from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Convolutional Neural Nets </a:t>
            </a:r>
            <a:r>
              <a:rPr lang="mr-IN" sz="3600" dirty="0">
                <a:solidFill>
                  <a:srgbClr val="00B0F0"/>
                </a:solidFill>
              </a:rPr>
              <a:t>–</a:t>
            </a:r>
            <a:r>
              <a:rPr lang="en-US" sz="3600" dirty="0">
                <a:solidFill>
                  <a:srgbClr val="00B0F0"/>
                </a:solidFill>
              </a:rPr>
              <a:t> Neural Nets </a:t>
            </a:r>
            <a:r>
              <a:rPr lang="mr-IN" sz="3600" dirty="0">
                <a:solidFill>
                  <a:srgbClr val="00B0F0"/>
                </a:solidFill>
              </a:rPr>
              <a:t>–</a:t>
            </a:r>
            <a:r>
              <a:rPr lang="en-US" sz="3600" dirty="0">
                <a:solidFill>
                  <a:srgbClr val="00B0F0"/>
                </a:solidFill>
              </a:rPr>
              <a:t> Back </a:t>
            </a:r>
            <a:r>
              <a:rPr lang="en-US" sz="3600" dirty="0" smtClean="0">
                <a:solidFill>
                  <a:srgbClr val="00B0F0"/>
                </a:solidFill>
              </a:rPr>
              <a:t>Prop?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Perceptron </a:t>
            </a:r>
            <a:r>
              <a:rPr lang="en-US" sz="3600" dirty="0">
                <a:solidFill>
                  <a:srgbClr val="FF0000"/>
                </a:solidFill>
              </a:rPr>
              <a:t>and </a:t>
            </a:r>
            <a:r>
              <a:rPr lang="en-US" sz="3600" dirty="0" smtClean="0">
                <a:solidFill>
                  <a:srgbClr val="FF0000"/>
                </a:solidFill>
              </a:rPr>
              <a:t>Support Vector Machines?</a:t>
            </a:r>
          </a:p>
          <a:p>
            <a:r>
              <a:rPr lang="en-US" sz="3600" dirty="0" smtClean="0">
                <a:solidFill>
                  <a:srgbClr val="7030A0"/>
                </a:solidFill>
              </a:rPr>
              <a:t>Machine learning theory?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Unsupervised learning </a:t>
            </a:r>
            <a:r>
              <a:rPr lang="mr-IN" sz="3600" dirty="0" smtClean="0">
                <a:solidFill>
                  <a:srgbClr val="C00000"/>
                </a:solidFill>
              </a:rPr>
              <a:t>–</a:t>
            </a:r>
            <a:r>
              <a:rPr lang="en-US" sz="3600" dirty="0" smtClean="0">
                <a:solidFill>
                  <a:srgbClr val="C00000"/>
                </a:solidFill>
              </a:rPr>
              <a:t> PCA </a:t>
            </a:r>
            <a:r>
              <a:rPr lang="mr-IN" sz="3600" dirty="0" smtClean="0">
                <a:solidFill>
                  <a:srgbClr val="C00000"/>
                </a:solidFill>
              </a:rPr>
              <a:t>–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Sparse Coding?</a:t>
            </a:r>
            <a:endParaRPr lang="en-US" sz="3600" dirty="0" smtClean="0"/>
          </a:p>
          <a:p>
            <a:r>
              <a:rPr lang="en-US" sz="3600" dirty="0" smtClean="0">
                <a:solidFill>
                  <a:srgbClr val="00B050"/>
                </a:solidFill>
              </a:rPr>
              <a:t>Information Theory, Machine Learning, and the Brain?</a:t>
            </a:r>
          </a:p>
          <a:p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70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71" y="936218"/>
            <a:ext cx="7764786" cy="592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Learning:</a:t>
            </a:r>
            <a:br>
              <a:rPr lang="en-US" dirty="0" smtClean="0"/>
            </a:br>
            <a:r>
              <a:rPr lang="en-US" dirty="0" smtClean="0"/>
              <a:t>Reducing the dimensionality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 smtClean="0"/>
              <a:t>The true curse of dimensionality: you have never been</a:t>
            </a:r>
            <a:endParaRPr lang="en-US" sz="3600" dirty="0"/>
          </a:p>
          <a:p>
            <a:r>
              <a:rPr lang="en-US" sz="3600" dirty="0" smtClean="0"/>
              <a:t>We lack geometric intuition</a:t>
            </a:r>
          </a:p>
          <a:p>
            <a:endParaRPr lang="en-US" sz="3600" dirty="0" smtClean="0">
              <a:solidFill>
                <a:srgbClr val="C00000"/>
              </a:solidFill>
            </a:endParaRPr>
          </a:p>
          <a:p>
            <a:r>
              <a:rPr lang="en-US" sz="3600" dirty="0" smtClean="0">
                <a:solidFill>
                  <a:srgbClr val="C00000"/>
                </a:solidFill>
              </a:rPr>
              <a:t>Q:  Is there such thing as ``redundantly high dimension?”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E.g., 10</a:t>
            </a:r>
            <a:r>
              <a:rPr lang="en-US" sz="3600" baseline="30000" dirty="0">
                <a:solidFill>
                  <a:srgbClr val="C00000"/>
                </a:solidFill>
              </a:rPr>
              <a:t>8</a:t>
            </a:r>
            <a:r>
              <a:rPr lang="en-US" sz="3600" dirty="0" smtClean="0">
                <a:solidFill>
                  <a:srgbClr val="C00000"/>
                </a:solidFill>
              </a:rPr>
              <a:t> points in 10</a:t>
            </a:r>
            <a:r>
              <a:rPr lang="en-US" sz="3600" baseline="30000" dirty="0" smtClean="0">
                <a:solidFill>
                  <a:srgbClr val="C00000"/>
                </a:solidFill>
              </a:rPr>
              <a:t>5</a:t>
            </a:r>
            <a:r>
              <a:rPr lang="en-US" sz="3600" dirty="0" smtClean="0">
                <a:solidFill>
                  <a:srgbClr val="C00000"/>
                </a:solidFill>
              </a:rPr>
              <a:t> dimensions?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YES!  If  </a:t>
            </a:r>
            <a:r>
              <a:rPr lang="en-US" sz="6000" dirty="0" smtClean="0">
                <a:solidFill>
                  <a:srgbClr val="C00000"/>
                </a:solidFill>
              </a:rPr>
              <a:t>√</a:t>
            </a:r>
            <a:r>
              <a:rPr lang="en-US" sz="3600" dirty="0" smtClean="0">
                <a:solidFill>
                  <a:srgbClr val="C00000"/>
                </a:solidFill>
              </a:rPr>
              <a:t>ln (#points)/dimension &lt;&lt; 1, </a:t>
            </a:r>
            <a:r>
              <a:rPr lang="en-US" sz="3600" i="1" dirty="0" smtClean="0">
                <a:solidFill>
                  <a:srgbClr val="C00000"/>
                </a:solidFill>
              </a:rPr>
              <a:t>you are wasting dimensions</a:t>
            </a:r>
            <a:r>
              <a:rPr lang="mr-IN" sz="3600" i="1" dirty="0" smtClean="0">
                <a:solidFill>
                  <a:srgbClr val="C00000"/>
                </a:solidFill>
              </a:rPr>
              <a:t>…</a:t>
            </a:r>
            <a:r>
              <a:rPr lang="en-US" sz="3600" i="1" dirty="0" smtClean="0">
                <a:solidFill>
                  <a:srgbClr val="C00000"/>
                </a:solidFill>
              </a:rPr>
              <a:t>.</a:t>
            </a:r>
            <a:endParaRPr lang="en-US" sz="6000" i="1" dirty="0">
              <a:solidFill>
                <a:srgbClr val="C00000"/>
              </a:solidFill>
            </a:endParaRPr>
          </a:p>
        </p:txBody>
      </p:sp>
      <p:pic>
        <p:nvPicPr>
          <p:cNvPr id="4" name="Picture 4" descr="mage result for circle inscribed in 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93" y="2350294"/>
            <a:ext cx="836251" cy="83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826322" y="4918360"/>
            <a:ext cx="3629895" cy="277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1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Johnson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Lindenstrauss</a:t>
            </a:r>
            <a:r>
              <a:rPr lang="en-US" dirty="0" smtClean="0"/>
              <a:t> Lemma (JLL)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2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Theorem </a:t>
            </a:r>
            <a:r>
              <a:rPr lang="en-US" sz="3600" dirty="0" smtClean="0"/>
              <a:t>(JL, 1984):  For any set of n d-dimensional vectors x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r>
              <a:rPr lang="mr-IN" sz="3600" dirty="0" smtClean="0"/>
              <a:t>…</a:t>
            </a:r>
            <a:r>
              <a:rPr lang="en-US" sz="3600" dirty="0" smtClean="0"/>
              <a:t>,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there is another set of vectors x’</a:t>
            </a:r>
            <a:r>
              <a:rPr lang="en-US" sz="3600" baseline="-25000" dirty="0" smtClean="0"/>
              <a:t>1</a:t>
            </a:r>
            <a:r>
              <a:rPr lang="en-US" sz="3600" dirty="0"/>
              <a:t>, </a:t>
            </a:r>
            <a:r>
              <a:rPr lang="mr-IN" sz="3600" dirty="0"/>
              <a:t>…</a:t>
            </a:r>
            <a:r>
              <a:rPr lang="en-US" sz="3600" dirty="0"/>
              <a:t>, </a:t>
            </a:r>
            <a:r>
              <a:rPr lang="en-US" sz="3600" dirty="0" err="1" smtClean="0"/>
              <a:t>x’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with dimension </a:t>
            </a:r>
            <a:r>
              <a:rPr lang="en-US" sz="4400" dirty="0" smtClean="0">
                <a:solidFill>
                  <a:srgbClr val="C00000"/>
                </a:solidFill>
              </a:rPr>
              <a:t>k = 8(ln </a:t>
            </a:r>
            <a:r>
              <a:rPr lang="en-US" sz="4400" i="1" dirty="0" smtClean="0">
                <a:solidFill>
                  <a:srgbClr val="C00000"/>
                </a:solidFill>
              </a:rPr>
              <a:t>n)/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𝛆</a:t>
            </a:r>
            <a:r>
              <a:rPr lang="en-US" sz="4400" baseline="30000" dirty="0" smtClean="0">
                <a:solidFill>
                  <a:srgbClr val="C00000"/>
                </a:solidFill>
              </a:rPr>
              <a:t>2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r>
              <a:rPr lang="en-US" sz="3600" dirty="0" smtClean="0"/>
              <a:t>such that for all </a:t>
            </a:r>
            <a:r>
              <a:rPr lang="en-US" sz="3600" dirty="0" err="1" smtClean="0"/>
              <a:t>i</a:t>
            </a:r>
            <a:r>
              <a:rPr lang="en-US" sz="3600" dirty="0" smtClean="0"/>
              <a:t>, j:</a:t>
            </a:r>
            <a:r>
              <a:rPr lang="en-US" sz="3600" b="1" dirty="0"/>
              <a:t> </a:t>
            </a:r>
            <a:r>
              <a:rPr lang="en-US" sz="3600" b="1" dirty="0" smtClean="0"/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|x</a:t>
            </a:r>
            <a:r>
              <a:rPr lang="en-US" sz="4400" baseline="-25000" dirty="0" smtClean="0">
                <a:solidFill>
                  <a:srgbClr val="C00000"/>
                </a:solidFill>
              </a:rPr>
              <a:t>i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r>
              <a:rPr lang="mr-IN" sz="4400" dirty="0" smtClean="0">
                <a:solidFill>
                  <a:srgbClr val="C00000"/>
                </a:solidFill>
              </a:rPr>
              <a:t>–</a:t>
            </a:r>
            <a:r>
              <a:rPr lang="en-US" sz="4400" dirty="0" smtClean="0">
                <a:solidFill>
                  <a:srgbClr val="C00000"/>
                </a:solidFill>
              </a:rPr>
              <a:t> x</a:t>
            </a:r>
            <a:r>
              <a:rPr lang="en-US" sz="4400" baseline="-25000" dirty="0" smtClean="0">
                <a:solidFill>
                  <a:srgbClr val="C00000"/>
                </a:solidFill>
              </a:rPr>
              <a:t>j</a:t>
            </a:r>
            <a:r>
              <a:rPr lang="en-US" sz="4400" dirty="0" smtClean="0">
                <a:solidFill>
                  <a:srgbClr val="C00000"/>
                </a:solidFill>
              </a:rPr>
              <a:t>|</a:t>
            </a:r>
            <a:r>
              <a:rPr lang="en-US" sz="4400" baseline="30000" dirty="0" smtClean="0">
                <a:solidFill>
                  <a:srgbClr val="C00000"/>
                </a:solidFill>
              </a:rPr>
              <a:t>2</a:t>
            </a:r>
            <a:r>
              <a:rPr lang="en-US" sz="4400" dirty="0" smtClean="0">
                <a:solidFill>
                  <a:srgbClr val="C00000"/>
                </a:solidFill>
              </a:rPr>
              <a:t> ≈ </a:t>
            </a:r>
            <a:r>
              <a:rPr lang="en-US" sz="4400" dirty="0">
                <a:solidFill>
                  <a:srgbClr val="C00000"/>
                </a:solidFill>
              </a:rPr>
              <a:t>|</a:t>
            </a:r>
            <a:r>
              <a:rPr lang="en-US" sz="4400" dirty="0" err="1" smtClean="0">
                <a:solidFill>
                  <a:srgbClr val="C00000"/>
                </a:solidFill>
              </a:rPr>
              <a:t>x’</a:t>
            </a:r>
            <a:r>
              <a:rPr lang="en-US" sz="44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sz="4400" dirty="0" smtClean="0">
                <a:solidFill>
                  <a:srgbClr val="C00000"/>
                </a:solidFill>
              </a:rPr>
              <a:t> </a:t>
            </a:r>
            <a:r>
              <a:rPr lang="mr-IN" sz="4400" dirty="0">
                <a:solidFill>
                  <a:srgbClr val="C00000"/>
                </a:solidFill>
              </a:rPr>
              <a:t>–</a:t>
            </a:r>
            <a:r>
              <a:rPr lang="en-US" sz="4400" dirty="0">
                <a:solidFill>
                  <a:srgbClr val="C00000"/>
                </a:solidFill>
              </a:rPr>
              <a:t> </a:t>
            </a:r>
            <a:r>
              <a:rPr lang="en-US" sz="4400" dirty="0" smtClean="0">
                <a:solidFill>
                  <a:srgbClr val="C00000"/>
                </a:solidFill>
              </a:rPr>
              <a:t>x’</a:t>
            </a:r>
            <a:r>
              <a:rPr lang="en-US" sz="4400" baseline="-25000" dirty="0" smtClean="0">
                <a:solidFill>
                  <a:srgbClr val="C00000"/>
                </a:solidFill>
              </a:rPr>
              <a:t>j</a:t>
            </a:r>
            <a:r>
              <a:rPr lang="en-US" sz="4400" dirty="0" smtClean="0">
                <a:solidFill>
                  <a:srgbClr val="C00000"/>
                </a:solidFill>
              </a:rPr>
              <a:t>|</a:t>
            </a:r>
            <a:r>
              <a:rPr lang="en-US" sz="4400" baseline="30000" dirty="0" smtClean="0">
                <a:solidFill>
                  <a:srgbClr val="C00000"/>
                </a:solidFill>
              </a:rPr>
              <a:t>2</a:t>
            </a:r>
            <a:r>
              <a:rPr lang="en-US" sz="4400" dirty="0" smtClean="0">
                <a:solidFill>
                  <a:srgbClr val="C00000"/>
                </a:solidFill>
              </a:rPr>
              <a:t> (1 ± 𝛆)</a:t>
            </a:r>
          </a:p>
          <a:p>
            <a:pPr marL="0" indent="0">
              <a:buNone/>
            </a:pPr>
            <a:r>
              <a:rPr lang="en-US" sz="3600" dirty="0" smtClean="0"/>
              <a:t>What happens if you project a </a:t>
            </a:r>
            <a:r>
              <a:rPr lang="en-US" sz="3600" dirty="0" smtClean="0">
                <a:solidFill>
                  <a:srgbClr val="00B0F0"/>
                </a:solidFill>
              </a:rPr>
              <a:t>specific</a:t>
            </a:r>
            <a:r>
              <a:rPr lang="en-US" sz="3600" dirty="0" smtClean="0"/>
              <a:t> d-dim vector on a </a:t>
            </a:r>
            <a:r>
              <a:rPr lang="en-US" sz="3600" dirty="0" smtClean="0">
                <a:solidFill>
                  <a:srgbClr val="00B0F0"/>
                </a:solidFill>
              </a:rPr>
              <a:t>random</a:t>
            </a:r>
            <a:r>
              <a:rPr lang="en-US" sz="3600" dirty="0" smtClean="0"/>
              <a:t> k-dim space?</a:t>
            </a:r>
          </a:p>
          <a:p>
            <a:pPr marL="0" indent="0">
              <a:buNone/>
            </a:pPr>
            <a:r>
              <a:rPr lang="en-US" sz="3600" dirty="0"/>
              <a:t>What happens if you project a </a:t>
            </a:r>
            <a:r>
              <a:rPr lang="en-US" sz="3600" dirty="0" smtClean="0">
                <a:solidFill>
                  <a:srgbClr val="00B0F0"/>
                </a:solidFill>
              </a:rPr>
              <a:t>random</a:t>
            </a:r>
            <a:r>
              <a:rPr lang="en-US" sz="3600" dirty="0" smtClean="0"/>
              <a:t> d-dim </a:t>
            </a:r>
            <a:r>
              <a:rPr lang="en-US" sz="3600" dirty="0"/>
              <a:t>vector on a </a:t>
            </a:r>
            <a:r>
              <a:rPr lang="en-US" sz="3600" dirty="0" smtClean="0">
                <a:solidFill>
                  <a:srgbClr val="00B0F0"/>
                </a:solidFill>
              </a:rPr>
              <a:t>specific</a:t>
            </a:r>
            <a:r>
              <a:rPr lang="en-US" sz="3600" dirty="0" smtClean="0"/>
              <a:t> k-dim </a:t>
            </a:r>
            <a:r>
              <a:rPr lang="en-US" sz="3600" dirty="0"/>
              <a:t>space?  </a:t>
            </a:r>
            <a:r>
              <a:rPr lang="en-US" sz="36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12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Johnson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Lindenstrauss</a:t>
            </a:r>
            <a:r>
              <a:rPr lang="en-US" dirty="0" smtClean="0"/>
              <a:t> Lemma (JLL): The 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7218" cy="4351338"/>
          </a:xfrm>
        </p:spPr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for any data set</a:t>
            </a:r>
          </a:p>
          <a:p>
            <a:r>
              <a:rPr lang="en-US" sz="3600" dirty="0" smtClean="0"/>
              <a:t>if the dimensions have no special meaning for you</a:t>
            </a:r>
          </a:p>
          <a:p>
            <a:r>
              <a:rPr lang="en-US" sz="3600" dirty="0" smtClean="0"/>
              <a:t>and you are mainly interested in the distances between the data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nd you can tolerate an error of 𝛆</a:t>
            </a:r>
          </a:p>
          <a:p>
            <a:r>
              <a:rPr lang="en-US" sz="3600" dirty="0"/>
              <a:t>t</a:t>
            </a:r>
            <a:r>
              <a:rPr lang="en-US" sz="3600" dirty="0" smtClean="0"/>
              <a:t>hen your dimension should not exceed </a:t>
            </a:r>
            <a:r>
              <a:rPr lang="en-US" sz="3600" dirty="0" smtClean="0">
                <a:solidFill>
                  <a:srgbClr val="C00000"/>
                </a:solidFill>
              </a:rPr>
              <a:t>8 ln n/𝛆</a:t>
            </a:r>
            <a:r>
              <a:rPr lang="en-US" sz="3600" baseline="30000" dirty="0" smtClean="0">
                <a:solidFill>
                  <a:srgbClr val="C00000"/>
                </a:solidFill>
              </a:rPr>
              <a:t>2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sz="36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0065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an application to complexity theory: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d-dimensional traveling salesman problem can be approximated when d is constant (1, 2, 3, </a:t>
            </a:r>
            <a:r>
              <a:rPr lang="mr-IN" sz="3600" dirty="0" smtClean="0"/>
              <a:t>…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But when dimension ~ cities, it is NP-complete to approximate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Q: What happens when dimension ~ √cities?</a:t>
            </a:r>
          </a:p>
          <a:p>
            <a:r>
              <a:rPr lang="en-US" sz="3600" dirty="0" smtClean="0">
                <a:solidFill>
                  <a:srgbClr val="C00000"/>
                </a:solidFill>
              </a:rPr>
              <a:t>A: NP-complete, because you can project so the distances are essentially the same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Dimension is not super high</a:t>
            </a:r>
            <a:endParaRPr lang="en-US" sz="3600" b="1" i="1" dirty="0" smtClean="0">
              <a:solidFill>
                <a:srgbClr val="FF0000"/>
              </a:solidFill>
            </a:endParaRPr>
          </a:p>
          <a:p>
            <a:r>
              <a:rPr lang="en-US" sz="3600" b="1" i="1" dirty="0" smtClean="0">
                <a:solidFill>
                  <a:srgbClr val="FF0000"/>
                </a:solidFill>
              </a:rPr>
              <a:t>“My data is not any data!”</a:t>
            </a:r>
          </a:p>
          <a:p>
            <a:endParaRPr lang="en-US" sz="3600" b="1" i="1" dirty="0">
              <a:solidFill>
                <a:srgbClr val="FF0000"/>
              </a:solidFill>
            </a:endParaRPr>
          </a:p>
          <a:p>
            <a:r>
              <a:rPr lang="en-US" sz="3600" dirty="0" smtClean="0"/>
              <a:t>Principal component analysis (PCA, or SVD: singular value decomposition, or LSI: latent semantic indexing)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45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					</a:t>
            </a:r>
            <a:r>
              <a:rPr lang="en-US" dirty="0" smtClean="0">
                <a:solidFill>
                  <a:srgbClr val="FF0000"/>
                </a:solidFill>
              </a:rPr>
              <a:t>Alice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Bob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Claire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Dave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Eve</a:t>
            </a:r>
          </a:p>
          <a:p>
            <a:r>
              <a:rPr lang="en-US" dirty="0" smtClean="0"/>
              <a:t>Saving Private Ryan		</a:t>
            </a:r>
            <a:r>
              <a:rPr lang="en-US" dirty="0" smtClean="0">
                <a:solidFill>
                  <a:srgbClr val="FF0000"/>
                </a:solidFill>
              </a:rPr>
              <a:t>3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5	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</a:p>
          <a:p>
            <a:r>
              <a:rPr lang="en-US" dirty="0" smtClean="0"/>
              <a:t>Crouching tiger</a:t>
            </a:r>
            <a:r>
              <a:rPr lang="mr-IN" dirty="0" smtClean="0"/>
              <a:t>…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5       	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</a:p>
          <a:p>
            <a:r>
              <a:rPr lang="en-US" dirty="0" smtClean="0"/>
              <a:t>Memento				</a:t>
            </a: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1	</a:t>
            </a:r>
            <a:r>
              <a:rPr lang="en-US" dirty="0" smtClean="0">
                <a:solidFill>
                  <a:schemeClr val="accent6"/>
                </a:solidFill>
              </a:rPr>
              <a:t>1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dirty="0" smtClean="0"/>
              <a:t>Almost famous			</a:t>
            </a: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5	</a:t>
            </a:r>
            <a:r>
              <a:rPr lang="en-US" dirty="0" smtClean="0">
                <a:solidFill>
                  <a:schemeClr val="accent6"/>
                </a:solidFill>
              </a:rPr>
              <a:t>4	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dirty="0" smtClean="0"/>
              <a:t>Eternal sunshine</a:t>
            </a:r>
            <a:r>
              <a:rPr lang="mr-IN" dirty="0" smtClean="0"/>
              <a:t>…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3	</a:t>
            </a:r>
            <a:r>
              <a:rPr lang="en-US" dirty="0" smtClean="0">
                <a:solidFill>
                  <a:schemeClr val="accent6"/>
                </a:solidFill>
              </a:rPr>
              <a:t>1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</a:p>
          <a:p>
            <a:r>
              <a:rPr lang="en-US" dirty="0" smtClean="0"/>
              <a:t>The departed 			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5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dirty="0"/>
              <a:t>White men can’t jump		</a:t>
            </a:r>
            <a:r>
              <a:rPr lang="en-US" dirty="0">
                <a:solidFill>
                  <a:srgbClr val="FF0000"/>
                </a:solidFill>
              </a:rPr>
              <a:t>1	</a:t>
            </a:r>
            <a:r>
              <a:rPr lang="en-US" dirty="0">
                <a:solidFill>
                  <a:srgbClr val="0070C0"/>
                </a:solidFill>
              </a:rPr>
              <a:t>3	</a:t>
            </a:r>
            <a:r>
              <a:rPr lang="en-US" dirty="0">
                <a:solidFill>
                  <a:schemeClr val="accent6"/>
                </a:solidFill>
              </a:rPr>
              <a:t>5	</a:t>
            </a:r>
            <a:r>
              <a:rPr lang="en-US" dirty="0">
                <a:solidFill>
                  <a:srgbClr val="C00000"/>
                </a:solidFill>
              </a:rPr>
              <a:t>2	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  <a:endParaRPr lang="en-US" dirty="0" smtClean="0"/>
          </a:p>
          <a:p>
            <a:r>
              <a:rPr lang="en-US" dirty="0" smtClean="0"/>
              <a:t>No country for old men		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1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5	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</a:p>
          <a:p>
            <a:r>
              <a:rPr lang="en-US" dirty="0" smtClean="0"/>
              <a:t>Gladiator				</a:t>
            </a:r>
            <a:r>
              <a:rPr lang="en-US" dirty="0" smtClean="0">
                <a:solidFill>
                  <a:srgbClr val="FF0000"/>
                </a:solidFill>
              </a:rPr>
              <a:t>1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2	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</a:p>
          <a:p>
            <a:r>
              <a:rPr lang="en-US" dirty="0" smtClean="0"/>
              <a:t>Zoolander				</a:t>
            </a: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5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846" y="238393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First:  What happened last Wednesday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3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5	</a:t>
            </a:r>
            <a:r>
              <a:rPr lang="en-US" dirty="0" smtClean="0">
                <a:solidFill>
                  <a:srgbClr val="002060"/>
                </a:solidFill>
              </a:rPr>
              <a:t>4         </a:t>
            </a:r>
            <a:r>
              <a:rPr lang="en-US" sz="4000" dirty="0" smtClean="0">
                <a:solidFill>
                  <a:srgbClr val="002060"/>
                </a:solidFill>
              </a:rPr>
              <a:t>PCA to the rescue!</a:t>
            </a:r>
            <a:endParaRPr lang="en-US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5       	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4	Q: can you approximate these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1	</a:t>
            </a:r>
            <a:r>
              <a:rPr lang="en-US" dirty="0" smtClean="0">
                <a:solidFill>
                  <a:schemeClr val="accent6"/>
                </a:solidFill>
              </a:rPr>
              <a:t>1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3	five 10-d vectors 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, 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mr-IN" dirty="0" smtClean="0">
                <a:solidFill>
                  <a:srgbClr val="002060"/>
                </a:solidFill>
              </a:rPr>
              <a:t>…</a:t>
            </a:r>
            <a:r>
              <a:rPr lang="en-US" dirty="0" smtClean="0">
                <a:solidFill>
                  <a:srgbClr val="002060"/>
                </a:solidFill>
              </a:rPr>
              <a:t>, x</a:t>
            </a:r>
            <a:r>
              <a:rPr lang="en-US" baseline="-25000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aseline="-25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5	</a:t>
            </a:r>
            <a:r>
              <a:rPr lang="en-US" dirty="0" smtClean="0">
                <a:solidFill>
                  <a:schemeClr val="accent6"/>
                </a:solidFill>
              </a:rPr>
              <a:t>4	</a:t>
            </a:r>
            <a:r>
              <a:rPr lang="en-US" dirty="0" smtClean="0">
                <a:solidFill>
                  <a:srgbClr val="C00000"/>
                </a:solidFill>
              </a:rPr>
              <a:t>1	</a:t>
            </a:r>
            <a:r>
              <a:rPr lang="en-US" dirty="0" smtClean="0">
                <a:solidFill>
                  <a:srgbClr val="002060"/>
                </a:solidFill>
              </a:rPr>
              <a:t>2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4	</a:t>
            </a:r>
            <a:r>
              <a:rPr lang="en-US" dirty="0" smtClean="0">
                <a:solidFill>
                  <a:srgbClr val="0070C0"/>
                </a:solidFill>
              </a:rPr>
              <a:t>3	</a:t>
            </a:r>
            <a:r>
              <a:rPr lang="en-US" dirty="0" smtClean="0">
                <a:solidFill>
                  <a:schemeClr val="accent6"/>
                </a:solidFill>
              </a:rPr>
              <a:t>1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3                 </a:t>
            </a:r>
            <a:r>
              <a:rPr lang="en-US" sz="4000" dirty="0" smtClean="0">
                <a:solidFill>
                  <a:srgbClr val="002060"/>
                </a:solidFill>
              </a:rPr>
              <a:t>x</a:t>
            </a:r>
            <a:r>
              <a:rPr lang="en-US" sz="4000" baseline="-25000" dirty="0" smtClean="0">
                <a:solidFill>
                  <a:srgbClr val="002060"/>
                </a:solidFill>
              </a:rPr>
              <a:t>i</a:t>
            </a:r>
            <a:r>
              <a:rPr lang="en-US" sz="4000" dirty="0" smtClean="0">
                <a:solidFill>
                  <a:srgbClr val="002060"/>
                </a:solidFill>
              </a:rPr>
              <a:t> ≈ </a:t>
            </a:r>
            <a:r>
              <a:rPr lang="en-US" sz="4000" dirty="0" err="1" smtClean="0">
                <a:solidFill>
                  <a:srgbClr val="C00000"/>
                </a:solidFill>
              </a:rPr>
              <a:t>x</a:t>
            </a:r>
            <a:r>
              <a:rPr lang="en-US" sz="4000" baseline="-25000" dirty="0" err="1" smtClean="0">
                <a:solidFill>
                  <a:srgbClr val="C00000"/>
                </a:solidFill>
              </a:rPr>
              <a:t>ave</a:t>
            </a:r>
            <a:r>
              <a:rPr lang="en-US" sz="4000" dirty="0" smtClean="0">
                <a:solidFill>
                  <a:srgbClr val="002060"/>
                </a:solidFill>
              </a:rPr>
              <a:t> + </a:t>
            </a:r>
            <a:r>
              <a:rPr lang="en-US" sz="4000" dirty="0" err="1" smtClean="0">
                <a:solidFill>
                  <a:srgbClr val="002060"/>
                </a:solidFill>
              </a:rPr>
              <a:t>a</a:t>
            </a:r>
            <a:r>
              <a:rPr lang="en-US" sz="40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4000" baseline="-25000" dirty="0" smtClean="0">
                <a:solidFill>
                  <a:srgbClr val="002060"/>
                </a:solidFill>
              </a:rPr>
              <a:t> </a:t>
            </a:r>
            <a:r>
              <a:rPr lang="en-US" sz="4000" dirty="0" smtClean="0">
                <a:solidFill>
                  <a:srgbClr val="002060"/>
                </a:solidFill>
              </a:rPr>
              <a:t>v + b</a:t>
            </a:r>
            <a:r>
              <a:rPr lang="en-US" sz="4000" baseline="-25000" dirty="0" smtClean="0">
                <a:solidFill>
                  <a:srgbClr val="002060"/>
                </a:solidFill>
              </a:rPr>
              <a:t>i </a:t>
            </a:r>
            <a:r>
              <a:rPr lang="en-US" sz="4000" dirty="0" smtClean="0">
                <a:solidFill>
                  <a:srgbClr val="002060"/>
                </a:solidFill>
              </a:rPr>
              <a:t>u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5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2	for two appropriate vectors u, v?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	</a:t>
            </a:r>
            <a:r>
              <a:rPr lang="en-US" dirty="0" smtClean="0">
                <a:solidFill>
                  <a:srgbClr val="0070C0"/>
                </a:solidFill>
              </a:rPr>
              <a:t>3	</a:t>
            </a:r>
            <a:r>
              <a:rPr lang="en-US" dirty="0" smtClean="0">
                <a:solidFill>
                  <a:schemeClr val="accent6"/>
                </a:solidFill>
              </a:rPr>
              <a:t>5	</a:t>
            </a:r>
            <a:r>
              <a:rPr lang="en-US" dirty="0" smtClean="0">
                <a:solidFill>
                  <a:srgbClr val="C00000"/>
                </a:solidFill>
              </a:rPr>
              <a:t>2	</a:t>
            </a:r>
            <a:r>
              <a:rPr lang="en-US" dirty="0" smtClean="0">
                <a:solidFill>
                  <a:srgbClr val="002060"/>
                </a:solidFill>
              </a:rPr>
              <a:t>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rgbClr val="0070C0"/>
                </a:solidFill>
              </a:rPr>
              <a:t>1	</a:t>
            </a:r>
            <a:r>
              <a:rPr lang="en-US" dirty="0" smtClean="0">
                <a:solidFill>
                  <a:schemeClr val="accent6"/>
                </a:solidFill>
              </a:rPr>
              <a:t>4</a:t>
            </a: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5	</a:t>
            </a:r>
            <a:r>
              <a:rPr lang="en-US" dirty="0" smtClean="0">
                <a:solidFill>
                  <a:srgbClr val="002060"/>
                </a:solidFill>
              </a:rPr>
              <a:t>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1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3	</a:t>
            </a:r>
            <a:r>
              <a:rPr lang="en-US" dirty="0" smtClean="0">
                <a:solidFill>
                  <a:srgbClr val="C00000"/>
                </a:solidFill>
              </a:rPr>
              <a:t>2	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2	</a:t>
            </a:r>
            <a:r>
              <a:rPr lang="en-US" dirty="0" smtClean="0">
                <a:solidFill>
                  <a:srgbClr val="0070C0"/>
                </a:solidFill>
              </a:rPr>
              <a:t>2	</a:t>
            </a:r>
            <a:r>
              <a:rPr lang="en-US" dirty="0" smtClean="0">
                <a:solidFill>
                  <a:schemeClr val="accent6"/>
                </a:solidFill>
              </a:rPr>
              <a:t>5	</a:t>
            </a:r>
            <a:r>
              <a:rPr lang="en-US" dirty="0" smtClean="0">
                <a:solidFill>
                  <a:srgbClr val="C00000"/>
                </a:solidFill>
              </a:rPr>
              <a:t>3	</a:t>
            </a:r>
            <a:r>
              <a:rPr lang="en-US" dirty="0" smtClean="0">
                <a:solidFill>
                  <a:srgbClr val="002060"/>
                </a:solidFill>
              </a:rPr>
              <a:t>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1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to the rescue!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964955" y="1496292"/>
            <a:ext cx="1" cy="4141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94364" y="4100945"/>
            <a:ext cx="5320145" cy="27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62124" y="1081750"/>
            <a:ext cx="1767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</a:rPr>
              <a:t>highbrow</a:t>
            </a:r>
            <a:endParaRPr lang="en-US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3491778"/>
            <a:ext cx="165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romance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39891" y="2505508"/>
            <a:ext cx="277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789480" y="2604369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Alice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5964955" y="3088121"/>
            <a:ext cx="76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Eve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0150" y="2505508"/>
            <a:ext cx="1014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C00000"/>
                </a:solidFill>
              </a:rPr>
              <a:t>Dave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7340" y="4793747"/>
            <a:ext cx="11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Claire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24390" y="5637358"/>
            <a:ext cx="840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Bob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8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 “</a:t>
            </a:r>
            <a:r>
              <a:rPr lang="en-US" dirty="0" err="1" smtClean="0"/>
              <a:t>eigenfaces</a:t>
            </a:r>
            <a:r>
              <a:rPr lang="en-US" dirty="0" smtClean="0"/>
              <a:t>” are enough to approximate reasonably well most faces (1990)</a:t>
            </a:r>
            <a:endParaRPr lang="en-US" dirty="0"/>
          </a:p>
        </p:txBody>
      </p:sp>
      <p:pic>
        <p:nvPicPr>
          <p:cNvPr id="5" name="Picture 2" descr="http://www.kixor.net/school/2008spring/comp776/assn3/eigenfaces-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842" y="1981186"/>
            <a:ext cx="5061576" cy="40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 of Europeans: n = 3,000 d = 500,000</a:t>
            </a:r>
            <a:endParaRPr lang="en-US" dirty="0"/>
          </a:p>
        </p:txBody>
      </p:sp>
      <p:pic>
        <p:nvPicPr>
          <p:cNvPr id="6146" name="Picture 2" descr="n external file that holds a picture, illustration, etc.&#10;Object 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053" b="37841"/>
          <a:stretch/>
        </p:blipFill>
        <p:spPr bwMode="auto">
          <a:xfrm>
            <a:off x="3394505" y="1409989"/>
            <a:ext cx="7051821" cy="552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Latent semantic indexing of documents </a:t>
            </a:r>
            <a:r>
              <a:rPr lang="en-US" dirty="0"/>
              <a:t>[Gerard Salton 1975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577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Every book is a 10,000 (say) dimensional vector, where every dimension is a word </a:t>
            </a:r>
          </a:p>
          <a:p>
            <a:r>
              <a:rPr lang="en-US" sz="3500" dirty="0" smtClean="0">
                <a:solidFill>
                  <a:srgbClr val="C00000"/>
                </a:solidFill>
              </a:rPr>
              <a:t>Preprocessing: </a:t>
            </a:r>
            <a:r>
              <a:rPr lang="en-US" sz="3500" dirty="0" err="1" smtClean="0">
                <a:solidFill>
                  <a:srgbClr val="C00000"/>
                </a:solidFill>
              </a:rPr>
              <a:t>stopwords</a:t>
            </a:r>
            <a:r>
              <a:rPr lang="en-US" sz="3500" dirty="0" smtClean="0">
                <a:solidFill>
                  <a:srgbClr val="C00000"/>
                </a:solidFill>
              </a:rPr>
              <a:t>, word forms, log of #appearances</a:t>
            </a:r>
          </a:p>
          <a:p>
            <a:r>
              <a:rPr lang="en-US" sz="3500" dirty="0" smtClean="0"/>
              <a:t>So, the Library of Congress is a collection of 15,000,000 vectors of dimension 10,000</a:t>
            </a:r>
          </a:p>
          <a:p>
            <a:r>
              <a:rPr lang="en-US" sz="3500" dirty="0" smtClean="0">
                <a:solidFill>
                  <a:srgbClr val="C00000"/>
                </a:solidFill>
              </a:rPr>
              <a:t>What are the principal components?</a:t>
            </a:r>
          </a:p>
          <a:p>
            <a:r>
              <a:rPr lang="en-US" sz="3500" dirty="0" smtClean="0">
                <a:solidFill>
                  <a:srgbClr val="C00000"/>
                </a:solidFill>
              </a:rPr>
              <a:t>How many?</a:t>
            </a:r>
          </a:p>
          <a:p>
            <a:r>
              <a:rPr lang="en-US" sz="3500" dirty="0" err="1"/>
              <a:t>c</a:t>
            </a:r>
            <a:r>
              <a:rPr lang="en-US" sz="3500" dirty="0" err="1" smtClean="0"/>
              <a:t>f</a:t>
            </a:r>
            <a:r>
              <a:rPr lang="en-US" sz="3500" dirty="0" smtClean="0"/>
              <a:t>: word </a:t>
            </a:r>
            <a:r>
              <a:rPr lang="en-US" sz="3500" dirty="0" err="1" smtClean="0"/>
              <a:t>embeddings</a:t>
            </a:r>
            <a:r>
              <a:rPr lang="en-US" sz="3500" dirty="0" smtClean="0"/>
              <a:t> </a:t>
            </a:r>
          </a:p>
          <a:p>
            <a:r>
              <a:rPr lang="en-US" sz="3500" b="1" i="1" dirty="0" smtClean="0">
                <a:solidFill>
                  <a:schemeClr val="accent4">
                    <a:lumMod val="75000"/>
                  </a:schemeClr>
                </a:solidFill>
              </a:rPr>
              <a:t>“Parallelogram analogies”</a:t>
            </a:r>
            <a:r>
              <a:rPr lang="en-US" sz="4300" i="1" baseline="30000" dirty="0" smtClean="0">
                <a:solidFill>
                  <a:srgbClr val="FF0000"/>
                </a:solidFill>
              </a:rPr>
              <a:t>*</a:t>
            </a:r>
            <a:endParaRPr lang="en-US" sz="4300" i="1" dirty="0" smtClean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35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of the flu virus database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how do you find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Preprocessing:  Curate data, subtract to zero mean, normalize coordinates</a:t>
            </a:r>
          </a:p>
          <a:p>
            <a:r>
              <a:rPr lang="en-US" sz="3600" dirty="0" smtClean="0"/>
              <a:t>Then do some linear algebra and geometry</a:t>
            </a:r>
            <a:r>
              <a:rPr lang="mr-IN" sz="3600" dirty="0" smtClean="0"/>
              <a:t>…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/>
              <a:t>  </a:t>
            </a:r>
            <a:r>
              <a:rPr lang="en-US" sz="3600" dirty="0" smtClean="0"/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C00000"/>
                </a:solidFill>
              </a:rPr>
              <a:t>&lt;on the board&gt;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Sparse coding </a:t>
            </a:r>
            <a:br>
              <a:rPr lang="en-US" dirty="0" smtClean="0"/>
            </a:br>
            <a:r>
              <a:rPr lang="en-US" dirty="0" smtClean="0"/>
              <a:t>(as in the </a:t>
            </a:r>
            <a:r>
              <a:rPr lang="en-US" dirty="0" err="1" smtClean="0"/>
              <a:t>Olshausen</a:t>
            </a:r>
            <a:r>
              <a:rPr lang="en-US" dirty="0" smtClean="0"/>
              <a:t>-Fields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are given data vectors y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 </a:t>
            </a:r>
            <a:r>
              <a:rPr lang="mr-IN" sz="3600" dirty="0" smtClean="0"/>
              <a:t>…</a:t>
            </a:r>
            <a:r>
              <a:rPr lang="en-US" sz="3600" dirty="0" smtClean="0"/>
              <a:t>, 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in R</a:t>
            </a:r>
            <a:r>
              <a:rPr lang="en-US" sz="3600" baseline="30000" dirty="0" smtClean="0"/>
              <a:t>d </a:t>
            </a:r>
          </a:p>
          <a:p>
            <a:r>
              <a:rPr lang="en-US" sz="3600" dirty="0"/>
              <a:t>f</a:t>
            </a:r>
            <a:r>
              <a:rPr lang="en-US" sz="3600" dirty="0" smtClean="0"/>
              <a:t>ind an </a:t>
            </a:r>
            <a:r>
              <a:rPr lang="en-US" sz="3600" dirty="0" err="1" smtClean="0"/>
              <a:t>mXd</a:t>
            </a:r>
            <a:r>
              <a:rPr lang="en-US" sz="3600" dirty="0" smtClean="0"/>
              <a:t> coding </a:t>
            </a:r>
            <a:r>
              <a:rPr lang="en-US" sz="3600" dirty="0"/>
              <a:t>matrix B </a:t>
            </a:r>
            <a:r>
              <a:rPr lang="en-US" sz="3600" dirty="0" smtClean="0"/>
              <a:t>with column vectors      b</a:t>
            </a:r>
            <a:r>
              <a:rPr lang="en-US" sz="3600" baseline="-25000" dirty="0" smtClean="0"/>
              <a:t>1</a:t>
            </a:r>
            <a:r>
              <a:rPr lang="en-US" sz="3600" dirty="0"/>
              <a:t>, </a:t>
            </a:r>
            <a:r>
              <a:rPr lang="mr-IN" sz="3600" dirty="0"/>
              <a:t>…</a:t>
            </a:r>
            <a:r>
              <a:rPr lang="en-US" sz="3600" dirty="0"/>
              <a:t>, </a:t>
            </a:r>
            <a:r>
              <a:rPr lang="en-US" sz="3600" dirty="0" err="1" smtClean="0"/>
              <a:t>b</a:t>
            </a:r>
            <a:r>
              <a:rPr lang="en-US" sz="3600" baseline="-25000" dirty="0" err="1"/>
              <a:t>m</a:t>
            </a:r>
            <a:r>
              <a:rPr lang="en-US" sz="3600" dirty="0" smtClean="0"/>
              <a:t> </a:t>
            </a:r>
            <a:r>
              <a:rPr lang="en-US" sz="3600" dirty="0"/>
              <a:t>in </a:t>
            </a:r>
            <a:r>
              <a:rPr lang="en-US" sz="3600" dirty="0" smtClean="0"/>
              <a:t>R</a:t>
            </a:r>
            <a:r>
              <a:rPr lang="en-US" sz="3600" baseline="30000" dirty="0" smtClean="0"/>
              <a:t>d</a:t>
            </a:r>
            <a:r>
              <a:rPr lang="en-US" sz="3600" dirty="0" smtClean="0"/>
              <a:t> (expect m &gt; d)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nd sparse vectors x</a:t>
            </a:r>
            <a:r>
              <a:rPr lang="en-US" sz="3600" baseline="-25000" dirty="0" smtClean="0"/>
              <a:t>1</a:t>
            </a:r>
            <a:r>
              <a:rPr lang="en-US" sz="3600" dirty="0"/>
              <a:t>, </a:t>
            </a:r>
            <a:r>
              <a:rPr lang="mr-IN" sz="3600" dirty="0"/>
              <a:t>…</a:t>
            </a:r>
            <a:r>
              <a:rPr lang="en-US" sz="3600" dirty="0"/>
              <a:t>, 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n</a:t>
            </a:r>
            <a:r>
              <a:rPr lang="en-US" sz="3600" dirty="0" smtClean="0"/>
              <a:t> </a:t>
            </a:r>
            <a:r>
              <a:rPr lang="en-US" sz="3600" dirty="0"/>
              <a:t>in </a:t>
            </a:r>
            <a:r>
              <a:rPr lang="en-US" sz="3600" dirty="0" smtClean="0"/>
              <a:t>R</a:t>
            </a:r>
            <a:r>
              <a:rPr lang="en-US" sz="3600" baseline="30000" dirty="0" smtClean="0"/>
              <a:t>m</a:t>
            </a:r>
          </a:p>
          <a:p>
            <a:r>
              <a:rPr lang="en-US" sz="3600" dirty="0" smtClean="0"/>
              <a:t>Such that  </a:t>
            </a:r>
            <a:r>
              <a:rPr lang="en-US" sz="3600" dirty="0" err="1" smtClean="0"/>
              <a:t>min</a:t>
            </a:r>
            <a:r>
              <a:rPr lang="en-US" sz="3600" baseline="-25000" dirty="0" err="1" smtClean="0"/>
              <a:t>A</a:t>
            </a:r>
            <a:r>
              <a:rPr lang="en-US" sz="3600" baseline="-25000" dirty="0" smtClean="0"/>
              <a:t>, x</a:t>
            </a:r>
            <a:r>
              <a:rPr lang="en-US" sz="3600" dirty="0" smtClean="0"/>
              <a:t> [∑</a:t>
            </a:r>
            <a:r>
              <a:rPr lang="en-US" sz="3600" baseline="-25000" dirty="0"/>
              <a:t>i</a:t>
            </a:r>
            <a:r>
              <a:rPr lang="en-US" sz="3600" dirty="0" smtClean="0"/>
              <a:t> |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i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sz="3600" dirty="0" err="1"/>
              <a:t>B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i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|</a:t>
            </a:r>
            <a:r>
              <a:rPr lang="en-US" sz="3600" baseline="30000" dirty="0" smtClean="0"/>
              <a:t>2</a:t>
            </a:r>
            <a:r>
              <a:rPr lang="en-US" sz="3600" dirty="0" smtClean="0"/>
              <a:t> +</a:t>
            </a:r>
          </a:p>
          <a:p>
            <a:pPr marL="0" indent="0">
              <a:buNone/>
            </a:pPr>
            <a:r>
              <a:rPr lang="en-US" sz="3600" dirty="0" smtClean="0"/>
              <a:t>∑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 S(x</a:t>
            </a:r>
            <a:r>
              <a:rPr lang="en-US" sz="3600" baseline="-25000" dirty="0" smtClean="0"/>
              <a:t>i</a:t>
            </a:r>
            <a:r>
              <a:rPr lang="en-US" sz="3600" dirty="0" smtClean="0"/>
              <a:t>) (a sparsity penalty function)</a:t>
            </a:r>
          </a:p>
          <a:p>
            <a:endParaRPr lang="en-US" sz="36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4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</a:t>
            </a:r>
            <a:r>
              <a:rPr lang="en-US" dirty="0" smtClean="0"/>
              <a:t>coding: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Gradient descent [OF 1998]</a:t>
            </a:r>
          </a:p>
          <a:p>
            <a:r>
              <a:rPr lang="en-US" sz="3600" dirty="0" smtClean="0"/>
              <a:t>Maximum likelihood, assuming a </a:t>
            </a:r>
            <a:r>
              <a:rPr lang="en-US" sz="3600" dirty="0" err="1" smtClean="0"/>
              <a:t>ganerative</a:t>
            </a:r>
            <a:r>
              <a:rPr lang="en-US" sz="3600" dirty="0" smtClean="0"/>
              <a:t> model and noise [</a:t>
            </a:r>
            <a:r>
              <a:rPr lang="en-US" sz="3600" dirty="0" err="1" smtClean="0"/>
              <a:t>Lewicki</a:t>
            </a:r>
            <a:r>
              <a:rPr lang="en-US" sz="3600" dirty="0" smtClean="0"/>
              <a:t> and </a:t>
            </a:r>
            <a:r>
              <a:rPr lang="en-US" sz="3600" dirty="0" err="1" smtClean="0"/>
              <a:t>Sejnowski</a:t>
            </a:r>
            <a:r>
              <a:rPr lang="en-US" sz="3600" dirty="0" smtClean="0"/>
              <a:t> 200]</a:t>
            </a:r>
            <a:endParaRPr lang="en-US" sz="3600" dirty="0"/>
          </a:p>
          <a:p>
            <a:r>
              <a:rPr lang="en-US" sz="3600" dirty="0" smtClean="0"/>
              <a:t>Alternating minimization: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Start with a basis B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C00000"/>
                </a:solidFill>
              </a:rPr>
              <a:t>Repeat:  Sparse decode the data on B to get x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	</a:t>
            </a:r>
            <a:r>
              <a:rPr lang="en-US" sz="3600" dirty="0" smtClean="0">
                <a:solidFill>
                  <a:srgbClr val="C00000"/>
                </a:solidFill>
              </a:rPr>
              <a:t>	Gradient step on B</a:t>
            </a:r>
          </a:p>
          <a:p>
            <a:r>
              <a:rPr lang="en-US" sz="3600" dirty="0" smtClean="0"/>
              <a:t>Performance guarantees, see [Arora et al 2015]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6040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mage result for eye retina fov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6533" cy="659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9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mage result for horizontal cells reti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10" y="365125"/>
            <a:ext cx="9263110" cy="66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34" y="191921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of them </a:t>
            </a:r>
            <a:br>
              <a:rPr lang="en-US" dirty="0" smtClean="0"/>
            </a:br>
            <a:r>
              <a:rPr lang="en-US" dirty="0" smtClean="0"/>
              <a:t>is the </a:t>
            </a:r>
            <a:br>
              <a:rPr lang="en-US" dirty="0" smtClean="0"/>
            </a:br>
            <a:r>
              <a:rPr lang="en-US" dirty="0" smtClean="0"/>
              <a:t>vertebrate eye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8436" name="Picture 4" descr="volution of the E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012" y="0"/>
            <a:ext cx="6248400" cy="689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94" y="2450454"/>
            <a:ext cx="10515600" cy="1325563"/>
          </a:xfrm>
        </p:spPr>
        <p:txBody>
          <a:bodyPr/>
          <a:lstStyle/>
          <a:p>
            <a:r>
              <a:rPr lang="en-US" dirty="0" smtClean="0"/>
              <a:t>The chiasm</a:t>
            </a:r>
            <a:endParaRPr lang="en-US" dirty="0"/>
          </a:p>
        </p:txBody>
      </p:sp>
      <p:pic>
        <p:nvPicPr>
          <p:cNvPr id="1026" name="Picture 2" descr="mage result for optic nerve chias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2" r="-4008"/>
          <a:stretch/>
        </p:blipFill>
        <p:spPr bwMode="auto">
          <a:xfrm>
            <a:off x="3463761" y="1460448"/>
            <a:ext cx="8287252" cy="463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archetypical deep net  </a:t>
            </a:r>
            <a:endParaRPr lang="en-US" dirty="0"/>
          </a:p>
        </p:txBody>
      </p:sp>
      <p:pic>
        <p:nvPicPr>
          <p:cNvPr id="1026" name="Picture 2" descr="mage result for visual cortex connectivity v1 v2 v4 m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92076"/>
            <a:ext cx="5130800" cy="432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visual cortex connectivity v1 v2 v4 m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32" y="1992076"/>
            <a:ext cx="5208379" cy="41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41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Hubel </a:t>
            </a:r>
            <a:r>
              <a:rPr lang="mr-IN" dirty="0" smtClean="0"/>
              <a:t>–</a:t>
            </a:r>
            <a:r>
              <a:rPr lang="en-US" dirty="0" smtClean="0"/>
              <a:t> Wiesel conjecture: simple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508"/>
            <a:ext cx="10058400" cy="54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9626</TotalTime>
  <Words>1002</Words>
  <Application>Microsoft Macintosh PowerPoint</Application>
  <PresentationFormat>Widescreen</PresentationFormat>
  <Paragraphs>166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 Hebrew Scholar</vt:lpstr>
      <vt:lpstr>Calibri</vt:lpstr>
      <vt:lpstr>Calibri Light</vt:lpstr>
      <vt:lpstr>Mangal</vt:lpstr>
      <vt:lpstr>Arial</vt:lpstr>
      <vt:lpstr>Wingdings</vt:lpstr>
      <vt:lpstr>Office Theme</vt:lpstr>
      <vt:lpstr>PowerPoint Presentation</vt:lpstr>
      <vt:lpstr>PowerPoint Presentation</vt:lpstr>
      <vt:lpstr>First:  What happened last Wednesday</vt:lpstr>
      <vt:lpstr>PowerPoint Presentation</vt:lpstr>
      <vt:lpstr>PowerPoint Presentation</vt:lpstr>
      <vt:lpstr>One of them  is the  vertebrate eye…</vt:lpstr>
      <vt:lpstr>The chiasm</vt:lpstr>
      <vt:lpstr>The archetypical deep net  </vt:lpstr>
      <vt:lpstr>The Hubel – Wiesel conjecture: simple cells</vt:lpstr>
      <vt:lpstr>The Hubel – Wiesel conjecture: complex cells</vt:lpstr>
      <vt:lpstr>K Fukushima 1980:  The Neocognitron</vt:lpstr>
      <vt:lpstr>Gradient descent</vt:lpstr>
      <vt:lpstr>What is known about gradient descent</vt:lpstr>
      <vt:lpstr>PowerPoint Presentation</vt:lpstr>
      <vt:lpstr>PowerPoint Presentation</vt:lpstr>
      <vt:lpstr>Can you visualize  10-dimensional data? Are you sure?</vt:lpstr>
      <vt:lpstr>Questions?   Thoughts?  Feedback?</vt:lpstr>
      <vt:lpstr>Connection between gradient descent and Deep Nets</vt:lpstr>
      <vt:lpstr>Why does gradient descent succeed in approximating the optimum?*</vt:lpstr>
      <vt:lpstr>But getting to the optimum is the (relatively) easy part…                                   Overfitting</vt:lpstr>
      <vt:lpstr>How does SGD avoid overfitting*? “Understanding deep learning requires rethinking generalization” ICLR 2017; also, cf T. Poggio I, II, III 2017</vt:lpstr>
      <vt:lpstr>So, where do we go from here?</vt:lpstr>
      <vt:lpstr>PowerPoint Presentation</vt:lpstr>
      <vt:lpstr>Unsupervised Learning: Reducing the dimensionality of data</vt:lpstr>
      <vt:lpstr>The Johnson – Lindenstrauss Lemma (JLL)</vt:lpstr>
      <vt:lpstr>The Johnson – Lindenstrauss Lemma (JLL): The Moral</vt:lpstr>
      <vt:lpstr>Aside: an application to complexity theory:</vt:lpstr>
      <vt:lpstr>What if…</vt:lpstr>
      <vt:lpstr>PowerPoint Presentation</vt:lpstr>
      <vt:lpstr>PowerPoint Presentation</vt:lpstr>
      <vt:lpstr>PCA to the rescue!</vt:lpstr>
      <vt:lpstr>200 “eigenfaces” are enough to approximate reasonably well most faces (1990)</vt:lpstr>
      <vt:lpstr>DNA of Europeans: n = 3,000 d = 500,000</vt:lpstr>
      <vt:lpstr>Latent semantic indexing of documents [Gerard Salton 1975]</vt:lpstr>
      <vt:lpstr>PCA of the flu virus database…</vt:lpstr>
      <vt:lpstr>So, how do you find this?</vt:lpstr>
      <vt:lpstr>Sparse coding  (as in the Olshausen-Fields paper)</vt:lpstr>
      <vt:lpstr>Sparse coding: Algorithms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172</cp:revision>
  <dcterms:created xsi:type="dcterms:W3CDTF">2018-09-04T01:29:10Z</dcterms:created>
  <dcterms:modified xsi:type="dcterms:W3CDTF">2018-09-20T00:42:12Z</dcterms:modified>
</cp:coreProperties>
</file>