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8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7" r:id="rId10"/>
    <p:sldId id="338" r:id="rId11"/>
    <p:sldId id="339" r:id="rId12"/>
    <p:sldId id="343" r:id="rId13"/>
    <p:sldId id="344" r:id="rId14"/>
    <p:sldId id="342" r:id="rId15"/>
    <p:sldId id="268" r:id="rId16"/>
    <p:sldId id="340" r:id="rId17"/>
    <p:sldId id="341" r:id="rId18"/>
    <p:sldId id="345" r:id="rId19"/>
    <p:sldId id="369" r:id="rId20"/>
    <p:sldId id="271" r:id="rId21"/>
    <p:sldId id="270" r:id="rId22"/>
    <p:sldId id="272" r:id="rId23"/>
    <p:sldId id="276" r:id="rId24"/>
    <p:sldId id="277" r:id="rId25"/>
    <p:sldId id="308" r:id="rId26"/>
    <p:sldId id="346" r:id="rId27"/>
    <p:sldId id="357" r:id="rId28"/>
    <p:sldId id="358" r:id="rId29"/>
    <p:sldId id="359" r:id="rId30"/>
    <p:sldId id="362" r:id="rId31"/>
    <p:sldId id="360" r:id="rId32"/>
    <p:sldId id="361" r:id="rId33"/>
    <p:sldId id="363" r:id="rId34"/>
    <p:sldId id="364" r:id="rId35"/>
    <p:sldId id="315" r:id="rId36"/>
    <p:sldId id="347" r:id="rId37"/>
    <p:sldId id="348" r:id="rId38"/>
    <p:sldId id="349" r:id="rId39"/>
    <p:sldId id="350" r:id="rId40"/>
    <p:sldId id="351" r:id="rId41"/>
    <p:sldId id="352" r:id="rId42"/>
    <p:sldId id="354" r:id="rId43"/>
    <p:sldId id="355" r:id="rId44"/>
    <p:sldId id="334" r:id="rId45"/>
    <p:sldId id="335" r:id="rId46"/>
    <p:sldId id="336" r:id="rId47"/>
    <p:sldId id="337" r:id="rId48"/>
    <p:sldId id="307" r:id="rId49"/>
    <p:sldId id="365" r:id="rId50"/>
    <p:sldId id="366" r:id="rId51"/>
    <p:sldId id="367" r:id="rId52"/>
    <p:sldId id="368" r:id="rId53"/>
    <p:sldId id="27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ベトナム人日本語学習者数</a:t>
            </a:r>
            <a:endParaRPr lang="en-US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2012年</c:v>
                </c:pt>
                <c:pt idx="1">
                  <c:v>2015年</c:v>
                </c:pt>
                <c:pt idx="2">
                  <c:v>2018年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46762</c:v>
                </c:pt>
                <c:pt idx="1">
                  <c:v>64863</c:v>
                </c:pt>
                <c:pt idx="2">
                  <c:v>174521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498024"/>
        <c:axId val="463493320"/>
      </c:lineChart>
      <c:catAx>
        <c:axId val="46349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pPr>
            <a:endParaRPr lang="en-US"/>
          </a:p>
        </c:txPr>
        <c:crossAx val="463493320"/>
        <c:crosses val="autoZero"/>
        <c:auto val="1"/>
        <c:lblAlgn val="ctr"/>
        <c:lblOffset val="100"/>
        <c:noMultiLvlLbl val="0"/>
      </c:catAx>
      <c:valAx>
        <c:axId val="46349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98024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3F1F4-6BAF-45F1-9305-B2741A8E714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2831E-331D-4F74-AB96-2ABE3EC4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市川　孝：いしかわ　たかし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zh-CN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金田一　春彦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：きんだいち　はるひこ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831E-331D-4F74-AB96-2ABE3EC498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次に、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つの形式に基づいく分析です。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1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7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64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1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424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16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78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594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4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454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40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4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81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36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01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6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863DD-0A99-4319-A17B-7F7BA47602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7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2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ja-JP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ブログ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」では、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6.25%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めています。　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ja-JP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知恵袋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」では、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6.21%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を占めています。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・パソコンなどでは漢字の変換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へんかん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が容易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ようい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にできるので、意味に応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おう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じて適切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てきせつ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な表記を選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えら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ぶことが可能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かのう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である食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べ漢字の表記を使うようになります。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➡　</a:t>
            </a:r>
            <a:r>
              <a:rPr lang="ja-JP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「かたい」は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ja-JP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ブログ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」「</a:t>
            </a:r>
            <a:r>
              <a:rPr lang="ja-JP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知恵袋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ja-JP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あまり共起しません。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63DD-0A99-4319-A17B-7F7BA47602C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AFC9-7189-4BFD-B025-4C84684B4DE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2388" y="6185140"/>
            <a:ext cx="6526489" cy="547167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参照：</a:t>
            </a:r>
            <a:r>
              <a:rPr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34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「異字同訓」について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818558" y="2667790"/>
            <a:ext cx="3848997" cy="356910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字義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：異なる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　訓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：同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じ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用法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：異なる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1327" y="2788560"/>
            <a:ext cx="2903457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沖森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の観点</a:t>
            </a:r>
            <a:endParaRPr lang="zh-TW" alt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1200" y="2667790"/>
            <a:ext cx="3848997" cy="356910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字形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：異なる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音形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同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じ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意味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：類似する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3969" y="2788560"/>
            <a:ext cx="2903457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山田の観点</a:t>
            </a:r>
            <a:endParaRPr lang="zh-TW" alt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58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「異字同訓」について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818558" y="2667790"/>
            <a:ext cx="3848997" cy="356910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字義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：異なる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　訓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：同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じ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用法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：異なる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1327" y="2788560"/>
            <a:ext cx="2903457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沖森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の観点</a:t>
            </a:r>
            <a:endParaRPr lang="zh-TW" alt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1200" y="2667790"/>
            <a:ext cx="3848997" cy="356910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字形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：異なる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音形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同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じ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意味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：類似する</a:t>
            </a:r>
            <a:endParaRPr lang="en-US" altLang="ja-JP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3969" y="2788560"/>
            <a:ext cx="2903457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山田の観点</a:t>
            </a:r>
            <a:endParaRPr lang="zh-TW" alt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8083" y="2498104"/>
            <a:ext cx="4881334" cy="3937202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611" y="2667790"/>
            <a:ext cx="4502989" cy="3569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本研究では</a:t>
            </a:r>
            <a:r>
              <a:rPr lang="en-US" altLang="ja-JP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山田に従う</a:t>
            </a:r>
            <a:endParaRPr lang="en-US" sz="4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71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「異字同訓」と語の認定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5562" y="3081028"/>
            <a:ext cx="7254816" cy="125805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Q: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「固い」「硬い」「堅い」は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同じの語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ですか。</a:t>
            </a: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別の語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ですか。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060" y="4382215"/>
            <a:ext cx="7254816" cy="125805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A:</a:t>
            </a: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両方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です。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538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「異字同訓」と語の認定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63737" y="3073139"/>
            <a:ext cx="4594744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固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い」「硬い」「堅い」</a:t>
            </a:r>
            <a:endParaRPr lang="en-US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2701" y="3073139"/>
            <a:ext cx="4594744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【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かた</a:t>
            </a:r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い</a:t>
            </a:r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】</a:t>
            </a:r>
            <a:endParaRPr lang="en-US" sz="32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5804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多義語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6840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類義語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65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」と語の認定</a:t>
            </a:r>
            <a:endParaRPr lang="en-US" sz="4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63737" y="3073139"/>
            <a:ext cx="4594744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固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い」「硬い」「堅い」</a:t>
            </a:r>
            <a:endParaRPr lang="en-US" sz="28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2701" y="3073139"/>
            <a:ext cx="4594744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【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かた</a:t>
            </a:r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い</a:t>
            </a:r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】</a:t>
            </a:r>
            <a:endParaRPr lang="en-US" sz="32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5804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多義語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6840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類義語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9418" y="2903456"/>
            <a:ext cx="5371707" cy="3365369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9417" y="2903458"/>
            <a:ext cx="5371707" cy="336536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本研究では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異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訓を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多義語の書き分け問題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として考る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45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875" y="1641248"/>
            <a:ext cx="10850250" cy="8345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異字同訓の</a:t>
            </a:r>
            <a:r>
              <a:rPr lang="ja-JP" altLang="en-US" sz="40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書き分け問題</a:t>
            </a:r>
            <a:endParaRPr lang="en-US" sz="4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5728" y="2855341"/>
            <a:ext cx="3600091" cy="282083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作</a:t>
            </a: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る・造る</a:t>
            </a:r>
            <a:r>
              <a:rPr lang="en-US" altLang="ja-JP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長い・永い</a:t>
            </a:r>
            <a:endParaRPr lang="en-US" altLang="ja-JP" sz="36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早い・速い</a:t>
            </a:r>
            <a:endParaRPr lang="en-US" altLang="ja-JP" sz="36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3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謝</a:t>
            </a: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る・誤る</a:t>
            </a:r>
            <a:endParaRPr lang="en-US" sz="36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637" y="2855342"/>
            <a:ext cx="3600091" cy="282083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遅れる・後れる</a:t>
            </a:r>
            <a:r>
              <a:rPr lang="en-US" altLang="ja-JP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足・脚</a:t>
            </a:r>
            <a:endParaRPr lang="en-US" altLang="ja-JP" sz="36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3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円</a:t>
            </a: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い・丸い</a:t>
            </a:r>
            <a:endParaRPr lang="en-US" altLang="ja-JP" sz="36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3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上</a:t>
            </a: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る・昇る</a:t>
            </a:r>
            <a:endParaRPr lang="en-US" sz="36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82"/>
          <a:stretch/>
        </p:blipFill>
        <p:spPr>
          <a:xfrm>
            <a:off x="7783191" y="2372268"/>
            <a:ext cx="4157134" cy="36856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783191" y="2881584"/>
            <a:ext cx="4157134" cy="15403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辞書で</a:t>
            </a:r>
            <a:r>
              <a:rPr lang="en-US" altLang="ja-JP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調べれば</a:t>
            </a:r>
            <a:r>
              <a:rPr lang="en-US" altLang="ja-JP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問題なくない？</a:t>
            </a:r>
            <a:endParaRPr lang="en-US" sz="3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17"/>
          <a:stretch/>
        </p:blipFill>
        <p:spPr>
          <a:xfrm flipH="1">
            <a:off x="9734099" y="4889728"/>
            <a:ext cx="2396905" cy="20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9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75" y="1559065"/>
            <a:ext cx="10850250" cy="8353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先</a:t>
            </a: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行</a:t>
            </a:r>
            <a:r>
              <a:rPr lang="ja-JP" altLang="en-US" sz="4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究の検討</a:t>
            </a:r>
            <a:endParaRPr lang="en-US" sz="4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875" y="2498103"/>
            <a:ext cx="10850250" cy="1198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文化審議会国語分科会（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 の漢字の使い分け例（報告）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875" y="3696378"/>
            <a:ext cx="10850250" cy="1198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市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川　孝（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2001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三省堂現代新国語辞典　第十刷発行</a:t>
            </a:r>
            <a:r>
              <a: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、三省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堂</a:t>
            </a:r>
            <a:endParaRPr lang="en-US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875" y="4894653"/>
            <a:ext cx="10850250" cy="1198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金</a:t>
            </a:r>
            <a:r>
              <a:rPr lang="zh-CN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田一　春彦（</a:t>
            </a:r>
            <a:r>
              <a:rPr lang="en-US" altLang="zh-CN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2002</a:t>
            </a:r>
            <a:r>
              <a:rPr lang="zh-CN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zh-CN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学研 現代新国語辞典　改訂第三版</a:t>
            </a:r>
            <a:r>
              <a:rPr lang="en-US" altLang="zh-CN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zh-CN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、学研研究社</a:t>
            </a:r>
            <a:endParaRPr lang="en-US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31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75" y="1559065"/>
            <a:ext cx="10850250" cy="8353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先</a:t>
            </a: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行</a:t>
            </a:r>
            <a:r>
              <a:rPr lang="ja-JP" altLang="en-US" sz="4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究の検討</a:t>
            </a:r>
            <a:endParaRPr lang="en-US" sz="4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0875" y="2394406"/>
            <a:ext cx="10850250" cy="370140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8512" y="5584396"/>
            <a:ext cx="6035231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 の漢字の使い分け例（報告）</a:t>
            </a:r>
            <a:r>
              <a:rPr lang="en-US" altLang="ja-JP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endParaRPr lang="zh-TW" altLang="en-US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456" y="2548874"/>
            <a:ext cx="9713344" cy="27115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【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堅い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】 </a:t>
            </a:r>
            <a:r>
              <a:rPr lang="ja-JP" altLang="en-US" sz="24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中身が詰まっていて強い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。 確かである。</a:t>
            </a:r>
          </a:p>
          <a:p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堅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い材木。 堅い守り。 手堅い商売。 合格は堅い。 口が堅い。 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</a:t>
            </a:r>
            <a:r>
              <a:rPr lang="ja-JP" altLang="en-US" sz="2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堅</a:t>
            </a:r>
            <a:r>
              <a:rPr lang="ja-JP" altLang="en-US" sz="24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苦しい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。</a:t>
            </a:r>
          </a:p>
          <a:p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【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硬い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】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（⇔軟らかい）。 </a:t>
            </a:r>
            <a:r>
              <a:rPr lang="ja-JP" altLang="en-US" sz="24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外力に強い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。 こわばっている。</a:t>
            </a:r>
          </a:p>
          <a:p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硬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い石。 硬い殻を割る。 硬い表現。 表情が硬い。 選手が緊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張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　で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硬くなっている。</a:t>
            </a:r>
            <a:endParaRPr lang="en-US" sz="2400" b="1" dirty="0"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147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75" y="1559065"/>
            <a:ext cx="10850250" cy="8353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先</a:t>
            </a: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行</a:t>
            </a:r>
            <a:r>
              <a:rPr lang="ja-JP" altLang="en-US" sz="4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4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究の検討</a:t>
            </a:r>
            <a:endParaRPr lang="en-US" sz="4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0875" y="2394405"/>
            <a:ext cx="10850250" cy="170803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また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，こ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の使い分け例は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，必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要に応じて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，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仮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名で表記することを妨げるものでもない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。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8384" y="3591025"/>
            <a:ext cx="6035231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 の漢字の使い分け例（報告）</a:t>
            </a:r>
            <a:r>
              <a:rPr lang="en-US" altLang="ja-JP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endParaRPr lang="zh-TW" altLang="en-US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456" y="4244196"/>
            <a:ext cx="9713344" cy="18201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「実際にひらがなの表記を</a:t>
            </a: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使っても良い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」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ということ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3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研究背景</a:t>
            </a:r>
            <a:endParaRPr lang="en-US" sz="3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の問題点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875" y="2667787"/>
            <a:ext cx="3399443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使い分けが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していない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6278" y="2667787"/>
            <a:ext cx="3399443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表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記の意味や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共起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する語が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していない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21682" y="2667789"/>
            <a:ext cx="3399443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仮名表記の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使用場面が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していない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337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347273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異</a:t>
            </a:r>
            <a:r>
              <a:rPr lang="ja-JP" altLang="en-US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</a:t>
            </a: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訓の研究</a:t>
            </a:r>
            <a:r>
              <a:rPr lang="en-US" altLang="ja-JP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4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―</a:t>
            </a:r>
            <a:r>
              <a:rPr lang="ja-JP" altLang="en-US" sz="4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［固い・硬い・堅い］を事例に</a:t>
            </a:r>
            <a:r>
              <a:rPr lang="en-US" altLang="ja-JP" sz="4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―</a:t>
            </a:r>
            <a:endParaRPr lang="en-US" sz="4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875" y="3403076"/>
            <a:ext cx="10850250" cy="20079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Nguyen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Trong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Hoang</a:t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Nguyen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Thu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Thien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Minh</a:t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Do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Phuong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Van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875" y="5410986"/>
            <a:ext cx="10850250" cy="757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指導教師：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Keiichiro</a:t>
            </a:r>
            <a:r>
              <a:rPr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Someya</a:t>
            </a:r>
            <a:endParaRPr lang="en-US" altLang="ja-JP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16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研究の目的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403" y="2667788"/>
            <a:ext cx="5156461" cy="35185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どのような場面で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「かたい」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使用されるのかを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明らかにする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2404" y="2667789"/>
            <a:ext cx="5156461" cy="3518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13836" y="2667789"/>
            <a:ext cx="5156461" cy="3518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13835" y="2667787"/>
            <a:ext cx="5156461" cy="35185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「固い」「硬い」「堅い」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の意味のちがいと使い分けを明らかにする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96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640236"/>
            <a:ext cx="10850250" cy="167800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【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かたい</a:t>
            </a:r>
            <a:r>
              <a:rPr lang="en-US" altLang="ja-JP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を事例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にした</a:t>
            </a: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異字同訓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の研究</a:t>
            </a:r>
            <a:endParaRPr lang="en-US" altLang="ja-JP" sz="4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875" y="3669790"/>
            <a:ext cx="10850250" cy="8766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「固い」　「硬い」　「堅い」</a:t>
            </a:r>
            <a:endParaRPr lang="en-US" altLang="ja-JP" sz="36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058276" y="5130943"/>
            <a:ext cx="2520099" cy="1239611"/>
          </a:xfrm>
          <a:prstGeom prst="wedgeRoundRectCallout">
            <a:avLst>
              <a:gd name="adj1" fmla="val 18281"/>
              <a:gd name="adj2" fmla="val -10698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頑固の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の「固い」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746486" y="5130943"/>
            <a:ext cx="2520099" cy="1239611"/>
          </a:xfrm>
          <a:prstGeom prst="wedgeRoundRectCallout">
            <a:avLst>
              <a:gd name="adj1" fmla="val 2944"/>
              <a:gd name="adj2" fmla="val -10774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コウ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の「硬い」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434696" y="5130943"/>
            <a:ext cx="2520099" cy="1239611"/>
          </a:xfrm>
          <a:prstGeom prst="wedgeRoundRectCallout">
            <a:avLst>
              <a:gd name="adj1" fmla="val -12392"/>
              <a:gd name="adj2" fmla="val -10850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ケン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の「堅い」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595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究の構成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32" y="3412503"/>
            <a:ext cx="2403834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辞書の記述を検討する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問題点を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指摘する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132" y="2667790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5849" y="3412497"/>
            <a:ext cx="2385503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資料・方法を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述べる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5851" y="2667790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1571" y="3421918"/>
            <a:ext cx="2403834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分析・考察を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行う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51570" y="2667787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7290" y="3412497"/>
            <a:ext cx="2403834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前章に基づき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結論を出す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7290" y="2667784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結論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39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先行研究の検討</a:t>
            </a:r>
            <a:endParaRPr lang="en-US" sz="4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53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先行研究の検討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875" y="1574281"/>
            <a:ext cx="10850250" cy="1371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文化審議会国語分科会（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 の漢字の使い分け例（報告）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875" y="2945881"/>
            <a:ext cx="10850250" cy="1371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市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川　孝（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2001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三省堂現代新国語辞典　第十刷発行</a:t>
            </a:r>
            <a:r>
              <a: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、三省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堂</a:t>
            </a:r>
            <a:endParaRPr lang="en-US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875" y="4317481"/>
            <a:ext cx="10850250" cy="1371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金</a:t>
            </a:r>
            <a:r>
              <a:rPr lang="zh-CN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田一　春彦（</a:t>
            </a:r>
            <a:r>
              <a:rPr lang="en-US" altLang="zh-CN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2002</a:t>
            </a:r>
            <a:r>
              <a:rPr lang="zh-CN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zh-CN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学研 現代新国語辞典　改訂第三版</a:t>
            </a:r>
            <a:r>
              <a:rPr lang="en-US" altLang="zh-CN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zh-CN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、学研研究社</a:t>
            </a:r>
            <a:endParaRPr lang="en-US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90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資料と方法</a:t>
            </a:r>
            <a:endParaRPr lang="en-US" sz="4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28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研究方法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先行研究の問題点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875" y="2667790"/>
            <a:ext cx="10850250" cy="9498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辞書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は著者の</a:t>
            </a: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主観的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な考えが含まれている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5781675" y="3617634"/>
            <a:ext cx="628650" cy="10877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0875" y="4705349"/>
            <a:ext cx="10850250" cy="949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コーパス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を利用すれば</a:t>
            </a: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客観的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に研究できる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2388" y="6185140"/>
            <a:ext cx="6526489" cy="547167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参照：</a:t>
            </a:r>
            <a:r>
              <a:rPr lang="en-US" altLang="ja-JP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endParaRPr lang="en-US" altLang="ja-JP" sz="2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0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020728-1C62-40B4-9404-C3A623ED8C5A}"/>
              </a:ext>
            </a:extLst>
          </p:cNvPr>
          <p:cNvSpPr txBox="1"/>
          <p:nvPr/>
        </p:nvSpPr>
        <p:spPr>
          <a:xfrm>
            <a:off x="645123" y="1541613"/>
            <a:ext cx="10869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現代日本語書き言葉均衡コーパス</a:t>
            </a:r>
            <a: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</a:t>
            </a:r>
            <a: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BCCWJ</a:t>
            </a:r>
            <a:r>
              <a:rPr lang="ja-JP" altLang="en-US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）を利用する</a:t>
            </a:r>
            <a: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sz="3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53AF182-5383-4730-ADFD-38A5F15BCF7C}"/>
              </a:ext>
            </a:extLst>
          </p:cNvPr>
          <p:cNvGrpSpPr/>
          <p:nvPr/>
        </p:nvGrpSpPr>
        <p:grpSpPr>
          <a:xfrm>
            <a:off x="2085248" y="4176646"/>
            <a:ext cx="6894849" cy="1005112"/>
            <a:chOff x="2085248" y="4176646"/>
            <a:chExt cx="6894849" cy="10051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4402B3F-16D6-45A4-88EC-3E77BCE091AB}"/>
                </a:ext>
              </a:extLst>
            </p:cNvPr>
            <p:cNvSpPr/>
            <p:nvPr/>
          </p:nvSpPr>
          <p:spPr>
            <a:xfrm>
              <a:off x="2659110" y="4176646"/>
              <a:ext cx="6234723" cy="10051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5248" y="4372925"/>
              <a:ext cx="6894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b="1" dirty="0">
                  <a:solidFill>
                    <a:srgbClr val="000000"/>
                  </a:solidFill>
                  <a:latin typeface="MS Mincho" panose="02020609040205080304" pitchFamily="49" charset="-128"/>
                  <a:ea typeface="Yu Mincho" panose="02020400000000000000" pitchFamily="18" charset="-128"/>
                  <a:cs typeface="Times New Roman" panose="02020603050405020304" pitchFamily="18" charset="0"/>
                </a:rPr>
                <a:t>　研究対象：</a:t>
              </a:r>
              <a:r>
                <a:rPr lang="en-US" sz="3600" b="1" dirty="0">
                  <a:solidFill>
                    <a:srgbClr val="000000"/>
                  </a:solidFill>
                  <a:latin typeface="MS Mincho" panose="02020609040205080304" pitchFamily="49" charset="-128"/>
                  <a:ea typeface="Yu Mincho" panose="02020400000000000000" pitchFamily="18" charset="-128"/>
                  <a:cs typeface="Times New Roman" panose="02020603050405020304" pitchFamily="18" charset="0"/>
                </a:rPr>
                <a:t>3,611</a:t>
              </a:r>
              <a:r>
                <a:rPr lang="ja-JP" altLang="en-US" sz="3600" b="1" dirty="0">
                  <a:solidFill>
                    <a:srgbClr val="000000"/>
                  </a:solidFill>
                  <a:latin typeface="MS Mincho" panose="02020609040205080304" pitchFamily="49" charset="-128"/>
                  <a:ea typeface="Yu Mincho" panose="02020400000000000000" pitchFamily="18" charset="-128"/>
                  <a:cs typeface="Times New Roman" panose="02020603050405020304" pitchFamily="18" charset="0"/>
                </a:rPr>
                <a:t>件の用例</a:t>
              </a:r>
              <a:endParaRPr lang="en-US" sz="36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2.1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．資料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020728-1C62-40B4-9404-C3A623ED8C5A}"/>
              </a:ext>
            </a:extLst>
          </p:cNvPr>
          <p:cNvSpPr txBox="1"/>
          <p:nvPr/>
        </p:nvSpPr>
        <p:spPr>
          <a:xfrm>
            <a:off x="645122" y="2557276"/>
            <a:ext cx="10869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コーパス検索アプリケーション</a:t>
            </a:r>
            <a: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中納言</a:t>
            </a:r>
            <a: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を利用する</a:t>
            </a:r>
            <a: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sz="3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97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308ABB-8B20-4300-99E3-0564483FEDA6}"/>
              </a:ext>
            </a:extLst>
          </p:cNvPr>
          <p:cNvSpPr txBox="1"/>
          <p:nvPr/>
        </p:nvSpPr>
        <p:spPr>
          <a:xfrm>
            <a:off x="3065737" y="2474966"/>
            <a:ext cx="5338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BCCWJ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からデータを抽出する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3960FB-6140-4244-BA21-956FDD2F0149}"/>
              </a:ext>
            </a:extLst>
          </p:cNvPr>
          <p:cNvSpPr txBox="1"/>
          <p:nvPr/>
        </p:nvSpPr>
        <p:spPr>
          <a:xfrm>
            <a:off x="1319266" y="3699185"/>
            <a:ext cx="9623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用例のレジスター及び共起する動詞・名詞の性質を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計量的な分析を行う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1C0F70-3313-40CD-889D-DFEEFD616E42}"/>
              </a:ext>
            </a:extLst>
          </p:cNvPr>
          <p:cNvSpPr txBox="1"/>
          <p:nvPr/>
        </p:nvSpPr>
        <p:spPr>
          <a:xfrm>
            <a:off x="621639" y="369918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2F94A0-9BE7-4B13-83DC-49A78F9BAE91}"/>
              </a:ext>
            </a:extLst>
          </p:cNvPr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2.2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．方法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43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2.2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．方法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D3F21F-24BC-4514-9572-2D4E55666A07}"/>
              </a:ext>
            </a:extLst>
          </p:cNvPr>
          <p:cNvSpPr txBox="1"/>
          <p:nvPr/>
        </p:nvSpPr>
        <p:spPr>
          <a:xfrm>
            <a:off x="553457" y="1554782"/>
            <a:ext cx="54168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①</a:t>
            </a:r>
            <a:r>
              <a:rPr lang="ja-JP" altLang="en-US" sz="3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レジスターに基づく分析</a:t>
            </a:r>
            <a:endParaRPr lang="en-US" altLang="ja-JP" sz="3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D75C0CF-8AFB-41BD-AE4D-221DE2456967}"/>
              </a:ext>
            </a:extLst>
          </p:cNvPr>
          <p:cNvGrpSpPr/>
          <p:nvPr/>
        </p:nvGrpSpPr>
        <p:grpSpPr>
          <a:xfrm>
            <a:off x="2180876" y="3189159"/>
            <a:ext cx="6752513" cy="1754325"/>
            <a:chOff x="2180876" y="3189159"/>
            <a:chExt cx="6752513" cy="17543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10ED2AC9-FBD0-488D-8A9D-BE8386F06FAF}"/>
                </a:ext>
              </a:extLst>
            </p:cNvPr>
            <p:cNvGrpSpPr/>
            <p:nvPr/>
          </p:nvGrpSpPr>
          <p:grpSpPr>
            <a:xfrm>
              <a:off x="2180876" y="3189159"/>
              <a:ext cx="6752513" cy="1477732"/>
              <a:chOff x="2180876" y="3189159"/>
              <a:chExt cx="6752513" cy="14777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7D5195B8-FBCD-4748-BCB0-182624B8E56A}"/>
                  </a:ext>
                </a:extLst>
              </p:cNvPr>
              <p:cNvGrpSpPr/>
              <p:nvPr/>
            </p:nvGrpSpPr>
            <p:grpSpPr>
              <a:xfrm>
                <a:off x="2180876" y="3189159"/>
                <a:ext cx="6752513" cy="1477732"/>
                <a:chOff x="2180876" y="3189159"/>
                <a:chExt cx="6752513" cy="147773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xmlns="" id="{B1D07D07-F417-47BD-8FC7-257AE2EA7E86}"/>
                    </a:ext>
                  </a:extLst>
                </p:cNvPr>
                <p:cNvGrpSpPr/>
                <p:nvPr/>
              </p:nvGrpSpPr>
              <p:grpSpPr>
                <a:xfrm>
                  <a:off x="2180876" y="3498468"/>
                  <a:ext cx="412316" cy="1168423"/>
                  <a:chOff x="4605454" y="4170557"/>
                  <a:chExt cx="412316" cy="166100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xmlns="" id="{ED5E13D9-D2DD-4790-B640-B73566274F01}"/>
                      </a:ext>
                    </a:extLst>
                  </p:cNvPr>
                  <p:cNvGrpSpPr/>
                  <p:nvPr/>
                </p:nvGrpSpPr>
                <p:grpSpPr>
                  <a:xfrm>
                    <a:off x="4605454" y="4170557"/>
                    <a:ext cx="412316" cy="1661009"/>
                    <a:chOff x="4605454" y="4170557"/>
                    <a:chExt cx="412316" cy="1661009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xmlns="" id="{9AF71FB5-A8F2-4D02-A11E-DA89455EBD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05454" y="4170557"/>
                      <a:ext cx="412316" cy="1661009"/>
                      <a:chOff x="4605454" y="4170557"/>
                      <a:chExt cx="412316" cy="1661009"/>
                    </a:xfrm>
                  </p:grpSpPr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xmlns="" id="{7229B5EE-F3FA-486F-B3C8-FC0FF0C2CE7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605454" y="4170557"/>
                        <a:ext cx="0" cy="1661009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xmlns="" id="{0CEB01AC-E903-49AE-9AF5-3DD409B5339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605454" y="4170557"/>
                        <a:ext cx="412316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xmlns="" id="{C4A6FFF8-201F-4D76-944E-B87E5E15F4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05454" y="4969728"/>
                      <a:ext cx="41231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xmlns="" id="{48D507A7-33C3-4DB2-B1F9-F43C0ECCEEED}"/>
                      </a:ext>
                    </a:extLst>
                  </p:cNvPr>
                  <p:cNvCxnSpPr/>
                  <p:nvPr/>
                </p:nvCxnSpPr>
                <p:spPr>
                  <a:xfrm>
                    <a:off x="4605454" y="5831566"/>
                    <a:ext cx="41231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AD76B2E3-A710-403D-A6F5-3FF4A93436D1}"/>
                    </a:ext>
                  </a:extLst>
                </p:cNvPr>
                <p:cNvSpPr txBox="1"/>
                <p:nvPr/>
              </p:nvSpPr>
              <p:spPr>
                <a:xfrm>
                  <a:off x="2593192" y="3189159"/>
                  <a:ext cx="63401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32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「名詞＋が＋</a:t>
                  </a:r>
                  <a:r>
                    <a:rPr lang="en-US" altLang="ja-JP" sz="32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【</a:t>
                  </a:r>
                  <a:r>
                    <a:rPr lang="ja-JP" altLang="en-US" sz="32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かたい</a:t>
                  </a:r>
                  <a:r>
                    <a:rPr lang="en-US" altLang="ja-JP" sz="32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】</a:t>
                  </a:r>
                  <a:r>
                    <a:rPr lang="ja-JP" altLang="en-US" sz="32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」の形式</a:t>
                  </a:r>
                  <a:endParaRPr lang="en-US" sz="3200" dirty="0">
                    <a:latin typeface="ＭＳ 明朝" panose="02020609040205080304" pitchFamily="17" charset="-128"/>
                    <a:ea typeface="ＭＳ 明朝" panose="02020609040205080304" pitchFamily="17" charset="-128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66DBC39-C2E6-45C8-B5D2-B2F4C732F78A}"/>
                  </a:ext>
                </a:extLst>
              </p:cNvPr>
              <p:cNvSpPr txBox="1"/>
              <p:nvPr/>
            </p:nvSpPr>
            <p:spPr>
              <a:xfrm>
                <a:off x="2593192" y="3773934"/>
                <a:ext cx="59298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dirty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「</a:t>
                </a:r>
                <a:r>
                  <a:rPr lang="en-US" altLang="ja-JP" sz="3200" dirty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 【</a:t>
                </a:r>
                <a:r>
                  <a:rPr lang="ja-JP" altLang="en-US" sz="3200" dirty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かたい</a:t>
                </a:r>
                <a:r>
                  <a:rPr lang="en-US" altLang="ja-JP" sz="3200" dirty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】 </a:t>
                </a:r>
                <a:r>
                  <a:rPr lang="ja-JP" altLang="en-US" sz="3200" dirty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＋名詞」の形式</a:t>
                </a:r>
                <a:endParaRPr lang="en-US" sz="3200" dirty="0"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F7A822A-526F-4D2E-B133-5CC638533354}"/>
                </a:ext>
              </a:extLst>
            </p:cNvPr>
            <p:cNvSpPr txBox="1"/>
            <p:nvPr/>
          </p:nvSpPr>
          <p:spPr>
            <a:xfrm>
              <a:off x="2593192" y="4358709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「</a:t>
              </a:r>
              <a:r>
                <a:rPr lang="en-US" altLang="ja-JP" sz="32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 【</a:t>
              </a:r>
              <a:r>
                <a:rPr lang="ja-JP" altLang="en-US" sz="32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かたく</a:t>
              </a:r>
              <a:r>
                <a:rPr lang="en-US" altLang="ja-JP" sz="32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】 </a:t>
              </a:r>
              <a:r>
                <a:rPr lang="ja-JP" altLang="en-US" sz="32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＋動詞」の形式</a:t>
              </a:r>
              <a:endParaRPr lang="en-US" sz="32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D3F21F-24BC-4514-9572-2D4E55666A07}"/>
              </a:ext>
            </a:extLst>
          </p:cNvPr>
          <p:cNvSpPr txBox="1"/>
          <p:nvPr/>
        </p:nvSpPr>
        <p:spPr>
          <a:xfrm>
            <a:off x="553457" y="2240491"/>
            <a:ext cx="110850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②</a:t>
            </a:r>
            <a:r>
              <a:rPr lang="en-US" altLang="ja-JP" sz="3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【</a:t>
            </a:r>
            <a:r>
              <a:rPr lang="ja-JP" altLang="en-US" sz="3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かたい</a:t>
            </a:r>
            <a:r>
              <a:rPr lang="en-US" altLang="ja-JP" sz="3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</a:t>
            </a:r>
            <a:r>
              <a:rPr lang="ja-JP" altLang="en-US" sz="3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と共起する名詞・動詞の意味に基づく分析</a:t>
            </a:r>
          </a:p>
        </p:txBody>
      </p:sp>
    </p:spTree>
    <p:extLst>
      <p:ext uri="{BB962C8B-B14F-4D97-AF65-F5344CB8AC3E}">
        <p14:creationId xmlns:p14="http://schemas.microsoft.com/office/powerpoint/2010/main" val="415193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目次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3811" y="1997687"/>
            <a:ext cx="4710022" cy="417607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．研究背景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．資料と方法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分析と考察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．結論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lnSpc>
                <a:spcPct val="120000"/>
              </a:lnSpc>
            </a:pP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5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B022FF-7BB3-4E81-A99C-6DE485967FD6}"/>
              </a:ext>
            </a:extLst>
          </p:cNvPr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①レジスターに基づく分析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B072214-AB16-4C65-AD5D-8DEE55E5FE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001062"/>
          <a:ext cx="8128000" cy="4106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327555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41527501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新聞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国会会議録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734820"/>
                  </a:ext>
                </a:extLst>
              </a:tr>
              <a:tr h="68444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書籍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広報紙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9874674"/>
                  </a:ext>
                </a:extLst>
              </a:tr>
              <a:tr h="68444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雑誌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教科書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7043608"/>
                  </a:ext>
                </a:extLst>
              </a:tr>
              <a:tr h="68444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書籍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白書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5765082"/>
                  </a:ext>
                </a:extLst>
              </a:tr>
              <a:tr h="68444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ブログ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知恵袋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2429146"/>
                  </a:ext>
                </a:extLst>
              </a:tr>
              <a:tr h="68444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ベストセラー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韻文</a:t>
                      </a:r>
                      <a:endParaRPr lang="en-US" sz="28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2779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684A8F-60F8-41FF-81D3-C6B694B38BED}"/>
              </a:ext>
            </a:extLst>
          </p:cNvPr>
          <p:cNvSpPr txBox="1"/>
          <p:nvPr/>
        </p:nvSpPr>
        <p:spPr>
          <a:xfrm>
            <a:off x="760063" y="1160428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BCCWJ</a:t>
            </a:r>
            <a:r>
              <a:rPr kumimoji="0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はこのような</a:t>
            </a:r>
            <a:r>
              <a:rPr lang="ja-JP" altLang="en-US" sz="2800" b="1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レジス</a:t>
            </a:r>
            <a:r>
              <a:rPr lang="ja-JP" altLang="en-US" sz="2800" b="1" dirty="0" smtClean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ターに分類されている</a:t>
            </a:r>
            <a:endParaRPr lang="en-US" altLang="ja-JP" sz="2800" b="1" noProof="0" dirty="0" smtClean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36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9AED11-66D8-46D7-89A6-D2BA98207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" y="1227022"/>
            <a:ext cx="3800307" cy="238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2D45099-462F-4D94-8D6A-F1679DE01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98" y="1351517"/>
            <a:ext cx="2836003" cy="2803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61B1C7-D565-46A6-AA90-9BE5FA96EFC5}"/>
              </a:ext>
            </a:extLst>
          </p:cNvPr>
          <p:cNvSpPr txBox="1"/>
          <p:nvPr/>
        </p:nvSpPr>
        <p:spPr>
          <a:xfrm>
            <a:off x="8695783" y="24220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游ゴシック" panose="020B0400000000000000" pitchFamily="34" charset="-128"/>
                <a:cs typeface="+mn-cs"/>
              </a:rPr>
              <a:t>フォーマル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C59DCF-0DD6-48E3-BFBB-6C558B2AB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08" y="4442982"/>
            <a:ext cx="2836003" cy="2127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F32E47-6536-4005-93ED-966CF9D759DE}"/>
              </a:ext>
            </a:extLst>
          </p:cNvPr>
          <p:cNvSpPr txBox="1"/>
          <p:nvPr/>
        </p:nvSpPr>
        <p:spPr>
          <a:xfrm>
            <a:off x="6555076" y="52140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游ゴシック" panose="020B0400000000000000" pitchFamily="34" charset="-128"/>
                <a:cs typeface="+mn-cs"/>
              </a:rPr>
              <a:t>話し言葉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9A28AD-4E86-4303-84AE-0E18F3A468C3}"/>
              </a:ext>
            </a:extLst>
          </p:cNvPr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①レジスターに基づく分析</a:t>
            </a:r>
          </a:p>
        </p:txBody>
      </p:sp>
    </p:spTree>
    <p:extLst>
      <p:ext uri="{BB962C8B-B14F-4D97-AF65-F5344CB8AC3E}">
        <p14:creationId xmlns:p14="http://schemas.microsoft.com/office/powerpoint/2010/main" val="67699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48DE42-8C9D-4FA4-A38D-7DB98B1F1619}"/>
              </a:ext>
            </a:extLst>
          </p:cNvPr>
          <p:cNvSpPr txBox="1"/>
          <p:nvPr/>
        </p:nvSpPr>
        <p:spPr>
          <a:xfrm>
            <a:off x="5617343" y="1120844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kumimoji="0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つ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8DF437-CD60-4D85-9B2F-390E044056B9}"/>
              </a:ext>
            </a:extLst>
          </p:cNvPr>
          <p:cNvSpPr txBox="1"/>
          <p:nvPr/>
        </p:nvSpPr>
        <p:spPr>
          <a:xfrm>
            <a:off x="2218728" y="2683557"/>
            <a:ext cx="1343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かたい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15D225E-D70A-40A2-9309-95F5611AA302}"/>
              </a:ext>
            </a:extLst>
          </p:cNvPr>
          <p:cNvSpPr txBox="1"/>
          <p:nvPr/>
        </p:nvSpPr>
        <p:spPr>
          <a:xfrm>
            <a:off x="4443682" y="2683557"/>
            <a:ext cx="957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固い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6B5412-C83F-4B4A-8046-D9DD0521FDA9}"/>
              </a:ext>
            </a:extLst>
          </p:cNvPr>
          <p:cNvSpPr txBox="1"/>
          <p:nvPr/>
        </p:nvSpPr>
        <p:spPr>
          <a:xfrm>
            <a:off x="6346495" y="2689574"/>
            <a:ext cx="957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硬い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79C274D-746A-4D66-BD7F-BCEEB013D483}"/>
              </a:ext>
            </a:extLst>
          </p:cNvPr>
          <p:cNvSpPr txBox="1"/>
          <p:nvPr/>
        </p:nvSpPr>
        <p:spPr>
          <a:xfrm>
            <a:off x="8345373" y="2683557"/>
            <a:ext cx="957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堅い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26BE9FD-7F04-42F1-A5A9-0055F5D18186}"/>
              </a:ext>
            </a:extLst>
          </p:cNvPr>
          <p:cNvGrpSpPr/>
          <p:nvPr/>
        </p:nvGrpSpPr>
        <p:grpSpPr>
          <a:xfrm>
            <a:off x="2902352" y="1875405"/>
            <a:ext cx="5921678" cy="588649"/>
            <a:chOff x="4805795" y="1888348"/>
            <a:chExt cx="5921678" cy="5886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1AD2CE33-E980-43D5-A571-539F79D48BE4}"/>
                </a:ext>
              </a:extLst>
            </p:cNvPr>
            <p:cNvCxnSpPr/>
            <p:nvPr/>
          </p:nvCxnSpPr>
          <p:spPr>
            <a:xfrm>
              <a:off x="8728595" y="2187065"/>
              <a:ext cx="0" cy="2899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6F1E1CCB-1937-4540-87F3-3E0290E0EC20}"/>
                </a:ext>
              </a:extLst>
            </p:cNvPr>
            <p:cNvGrpSpPr/>
            <p:nvPr/>
          </p:nvGrpSpPr>
          <p:grpSpPr>
            <a:xfrm>
              <a:off x="4805795" y="1888348"/>
              <a:ext cx="5921678" cy="588649"/>
              <a:chOff x="4805795" y="1888348"/>
              <a:chExt cx="5921678" cy="58864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1F2E04B6-4138-4163-99B0-6F1E52E856F0}"/>
                  </a:ext>
                </a:extLst>
              </p:cNvPr>
              <p:cNvCxnSpPr/>
              <p:nvPr/>
            </p:nvCxnSpPr>
            <p:spPr>
              <a:xfrm>
                <a:off x="6825782" y="2187065"/>
                <a:ext cx="0" cy="289932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F56D348A-09F0-41D2-87E6-C82F6E754A20}"/>
                  </a:ext>
                </a:extLst>
              </p:cNvPr>
              <p:cNvGrpSpPr/>
              <p:nvPr/>
            </p:nvGrpSpPr>
            <p:grpSpPr>
              <a:xfrm>
                <a:off x="4805795" y="1888348"/>
                <a:ext cx="5921678" cy="588649"/>
                <a:chOff x="4805795" y="1888348"/>
                <a:chExt cx="5921678" cy="58864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xmlns="" id="{20902A0E-F3BB-47A8-A451-554E69F8966F}"/>
                    </a:ext>
                  </a:extLst>
                </p:cNvPr>
                <p:cNvCxnSpPr/>
                <p:nvPr/>
              </p:nvCxnSpPr>
              <p:spPr>
                <a:xfrm>
                  <a:off x="7922320" y="1888348"/>
                  <a:ext cx="0" cy="28993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xmlns="" id="{7398AC19-14A8-48B6-8CF4-16978F23E7E6}"/>
                    </a:ext>
                  </a:extLst>
                </p:cNvPr>
                <p:cNvGrpSpPr/>
                <p:nvPr/>
              </p:nvGrpSpPr>
              <p:grpSpPr>
                <a:xfrm>
                  <a:off x="4805795" y="2178280"/>
                  <a:ext cx="5921678" cy="298717"/>
                  <a:chOff x="4805795" y="2178280"/>
                  <a:chExt cx="5921678" cy="29871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xmlns="" id="{BB4D57D8-0264-4166-B5B0-B538510BA729}"/>
                      </a:ext>
                    </a:extLst>
                  </p:cNvPr>
                  <p:cNvGrpSpPr/>
                  <p:nvPr/>
                </p:nvGrpSpPr>
                <p:grpSpPr>
                  <a:xfrm>
                    <a:off x="4805795" y="2187065"/>
                    <a:ext cx="5921678" cy="289932"/>
                    <a:chOff x="4805795" y="2187065"/>
                    <a:chExt cx="5921678" cy="289932"/>
                  </a:xfrm>
                </p:grpSpPr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xmlns="" id="{73FAAD11-BBC5-4F27-9278-A23C31071D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805795" y="2187065"/>
                      <a:ext cx="5921678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xmlns="" id="{779886CD-FFDC-4739-9639-E17B6F0284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818183" y="2187065"/>
                      <a:ext cx="0" cy="289932"/>
                    </a:xfrm>
                    <a:prstGeom prst="line">
                      <a:avLst/>
                    </a:prstGeom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xmlns="" id="{084D3277-99AE-4B30-9B01-1634C4D740D8}"/>
                      </a:ext>
                    </a:extLst>
                  </p:cNvPr>
                  <p:cNvCxnSpPr/>
                  <p:nvPr/>
                </p:nvCxnSpPr>
                <p:spPr>
                  <a:xfrm>
                    <a:off x="10727473" y="2178280"/>
                    <a:ext cx="0" cy="28993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1AB76E36-E1A9-4214-9A36-2AB7C0E6876F}"/>
              </a:ext>
            </a:extLst>
          </p:cNvPr>
          <p:cNvGrpSpPr/>
          <p:nvPr/>
        </p:nvGrpSpPr>
        <p:grpSpPr>
          <a:xfrm>
            <a:off x="2945084" y="3486638"/>
            <a:ext cx="5921678" cy="588649"/>
            <a:chOff x="4866972" y="3580180"/>
            <a:chExt cx="5921678" cy="58864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005299DC-7E67-494C-849A-AC9D38347479}"/>
                </a:ext>
              </a:extLst>
            </p:cNvPr>
            <p:cNvGrpSpPr/>
            <p:nvPr/>
          </p:nvGrpSpPr>
          <p:grpSpPr>
            <a:xfrm rot="10800000">
              <a:off x="4866972" y="3580180"/>
              <a:ext cx="5921678" cy="298717"/>
              <a:chOff x="4805795" y="2178280"/>
              <a:chExt cx="5921678" cy="29871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42B0542F-38B5-4F7A-AEC3-BB59BD79BFEC}"/>
                  </a:ext>
                </a:extLst>
              </p:cNvPr>
              <p:cNvGrpSpPr/>
              <p:nvPr/>
            </p:nvGrpSpPr>
            <p:grpSpPr>
              <a:xfrm>
                <a:off x="4805795" y="2187065"/>
                <a:ext cx="5921678" cy="289932"/>
                <a:chOff x="4805795" y="2187065"/>
                <a:chExt cx="5921678" cy="289932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C9A9671C-0799-43C1-AB12-0459F1472FD0}"/>
                    </a:ext>
                  </a:extLst>
                </p:cNvPr>
                <p:cNvCxnSpPr/>
                <p:nvPr/>
              </p:nvCxnSpPr>
              <p:spPr>
                <a:xfrm>
                  <a:off x="4805795" y="2187065"/>
                  <a:ext cx="592167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FAE01DA0-52C6-451B-806C-0D847B616200}"/>
                    </a:ext>
                  </a:extLst>
                </p:cNvPr>
                <p:cNvCxnSpPr/>
                <p:nvPr/>
              </p:nvCxnSpPr>
              <p:spPr>
                <a:xfrm>
                  <a:off x="4818183" y="2187065"/>
                  <a:ext cx="0" cy="28993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222936BE-D1DC-473A-8A55-ADF4636B189F}"/>
                  </a:ext>
                </a:extLst>
              </p:cNvPr>
              <p:cNvCxnSpPr/>
              <p:nvPr/>
            </p:nvCxnSpPr>
            <p:spPr>
              <a:xfrm>
                <a:off x="10727473" y="2178280"/>
                <a:ext cx="0" cy="289932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F79A81C-A125-4BF6-BCCB-855C5F6F6F6D}"/>
                </a:ext>
              </a:extLst>
            </p:cNvPr>
            <p:cNvCxnSpPr/>
            <p:nvPr/>
          </p:nvCxnSpPr>
          <p:spPr>
            <a:xfrm>
              <a:off x="7922320" y="3878897"/>
              <a:ext cx="0" cy="2899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74CE384-2319-419D-A0E0-3330E2A42567}"/>
              </a:ext>
            </a:extLst>
          </p:cNvPr>
          <p:cNvSpPr txBox="1"/>
          <p:nvPr/>
        </p:nvSpPr>
        <p:spPr>
          <a:xfrm>
            <a:off x="5038469" y="4372227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パート</a:t>
            </a:r>
            <a:r>
              <a:rPr kumimoji="0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8F35C1B-1F27-47DA-88B1-645DB6BBD3B8}"/>
              </a:ext>
            </a:extLst>
          </p:cNvPr>
          <p:cNvSpPr txBox="1"/>
          <p:nvPr/>
        </p:nvSpPr>
        <p:spPr>
          <a:xfrm>
            <a:off x="885890" y="5225374"/>
            <a:ext cx="10229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かたい</a:t>
            </a:r>
            <a:r>
              <a:rPr kumimoji="0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の各表記が使用されているレジスターについて</a:t>
            </a:r>
            <a:endParaRPr kumimoji="0" lang="en-US" altLang="ja-JP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分析する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67B0031-9799-471A-9F0E-EFA414DE837F}"/>
              </a:ext>
            </a:extLst>
          </p:cNvPr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①レジスターに基づく分析</a:t>
            </a:r>
          </a:p>
        </p:txBody>
      </p:sp>
    </p:spTree>
    <p:extLst>
      <p:ext uri="{BB962C8B-B14F-4D97-AF65-F5344CB8AC3E}">
        <p14:creationId xmlns:p14="http://schemas.microsoft.com/office/powerpoint/2010/main" val="42865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5810B2-11F9-460F-A593-1DDDE754FF7A}"/>
              </a:ext>
            </a:extLst>
          </p:cNvPr>
          <p:cNvSpPr txBox="1"/>
          <p:nvPr/>
        </p:nvSpPr>
        <p:spPr>
          <a:xfrm>
            <a:off x="2541180" y="1874053"/>
            <a:ext cx="7109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パート２　＋　パート３　＋　パート４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684A8F-60F8-41FF-81D3-C6B694B38BED}"/>
              </a:ext>
            </a:extLst>
          </p:cNvPr>
          <p:cNvSpPr txBox="1"/>
          <p:nvPr/>
        </p:nvSpPr>
        <p:spPr>
          <a:xfrm>
            <a:off x="104455" y="3882025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かたい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は形容詞である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D4885C-64E0-476D-8C32-1DCE37B9011F}"/>
              </a:ext>
            </a:extLst>
          </p:cNvPr>
          <p:cNvSpPr txBox="1"/>
          <p:nvPr/>
        </p:nvSpPr>
        <p:spPr>
          <a:xfrm>
            <a:off x="796153" y="5935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7A9AB6D-01D7-4AF2-A546-8DFC3F2E79A5}"/>
              </a:ext>
            </a:extLst>
          </p:cNvPr>
          <p:cNvSpPr txBox="1"/>
          <p:nvPr/>
        </p:nvSpPr>
        <p:spPr>
          <a:xfrm>
            <a:off x="1524405" y="605474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使用頻度と使用範囲に基づいて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8456293-DAD0-4964-BC0F-A6A3B4433BED}"/>
              </a:ext>
            </a:extLst>
          </p:cNvPr>
          <p:cNvSpPr txBox="1"/>
          <p:nvPr/>
        </p:nvSpPr>
        <p:spPr>
          <a:xfrm>
            <a:off x="6300172" y="5935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BE53CF9-9ED0-492D-8BA3-8A70891F96A5}"/>
              </a:ext>
            </a:extLst>
          </p:cNvPr>
          <p:cNvSpPr txBox="1"/>
          <p:nvPr/>
        </p:nvSpPr>
        <p:spPr>
          <a:xfrm>
            <a:off x="7405163" y="6054745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</a:rPr>
              <a:t>使用方法を評価する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72A0106-378D-4C0E-8C16-4EAF09EF4FB4}"/>
              </a:ext>
            </a:extLst>
          </p:cNvPr>
          <p:cNvGrpSpPr/>
          <p:nvPr/>
        </p:nvGrpSpPr>
        <p:grpSpPr>
          <a:xfrm>
            <a:off x="4859532" y="3429000"/>
            <a:ext cx="668794" cy="1661009"/>
            <a:chOff x="4348976" y="3947537"/>
            <a:chExt cx="668794" cy="166100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B1D07D07-F417-47BD-8FC7-257AE2EA7E86}"/>
                </a:ext>
              </a:extLst>
            </p:cNvPr>
            <p:cNvGrpSpPr/>
            <p:nvPr/>
          </p:nvGrpSpPr>
          <p:grpSpPr>
            <a:xfrm>
              <a:off x="4605454" y="3947537"/>
              <a:ext cx="412316" cy="1661009"/>
              <a:chOff x="4605454" y="4170557"/>
              <a:chExt cx="412316" cy="166100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ED5E13D9-D2DD-4790-B640-B73566274F01}"/>
                  </a:ext>
                </a:extLst>
              </p:cNvPr>
              <p:cNvGrpSpPr/>
              <p:nvPr/>
            </p:nvGrpSpPr>
            <p:grpSpPr>
              <a:xfrm>
                <a:off x="4605454" y="4170557"/>
                <a:ext cx="412316" cy="1661009"/>
                <a:chOff x="4605454" y="4170557"/>
                <a:chExt cx="412316" cy="166100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xmlns="" id="{9AF71FB5-A8F2-4D02-A11E-DA89455EBDA2}"/>
                    </a:ext>
                  </a:extLst>
                </p:cNvPr>
                <p:cNvGrpSpPr/>
                <p:nvPr/>
              </p:nvGrpSpPr>
              <p:grpSpPr>
                <a:xfrm>
                  <a:off x="4605454" y="4170557"/>
                  <a:ext cx="412316" cy="1661009"/>
                  <a:chOff x="4605454" y="4170557"/>
                  <a:chExt cx="412316" cy="1661009"/>
                </a:xfrm>
              </p:grpSpPr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xmlns="" id="{7229B5EE-F3FA-486F-B3C8-FC0FF0C2CE71}"/>
                      </a:ext>
                    </a:extLst>
                  </p:cNvPr>
                  <p:cNvCxnSpPr/>
                  <p:nvPr/>
                </p:nvCxnSpPr>
                <p:spPr>
                  <a:xfrm>
                    <a:off x="4605454" y="4170557"/>
                    <a:ext cx="0" cy="1661009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xmlns="" id="{0CEB01AC-E903-49AE-9AF5-3DD409B53390}"/>
                      </a:ext>
                    </a:extLst>
                  </p:cNvPr>
                  <p:cNvCxnSpPr/>
                  <p:nvPr/>
                </p:nvCxnSpPr>
                <p:spPr>
                  <a:xfrm>
                    <a:off x="4605454" y="4170557"/>
                    <a:ext cx="41231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xmlns="" id="{C4A6FFF8-201F-4D76-944E-B87E5E15F4B1}"/>
                    </a:ext>
                  </a:extLst>
                </p:cNvPr>
                <p:cNvCxnSpPr/>
                <p:nvPr/>
              </p:nvCxnSpPr>
              <p:spPr>
                <a:xfrm>
                  <a:off x="4605454" y="4969728"/>
                  <a:ext cx="41231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48D507A7-33C3-4DB2-B1F9-F43C0ECCEEED}"/>
                  </a:ext>
                </a:extLst>
              </p:cNvPr>
              <p:cNvCxnSpPr/>
              <p:nvPr/>
            </p:nvCxnSpPr>
            <p:spPr>
              <a:xfrm>
                <a:off x="4605454" y="5831566"/>
                <a:ext cx="4123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298CFDC6-FBA0-46AE-86BA-82998A28C7CD}"/>
                </a:ext>
              </a:extLst>
            </p:cNvPr>
            <p:cNvCxnSpPr>
              <a:cxnSpLocks/>
            </p:cNvCxnSpPr>
            <p:nvPr/>
          </p:nvCxnSpPr>
          <p:spPr>
            <a:xfrm>
              <a:off x="4348976" y="4745285"/>
              <a:ext cx="25647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AB37B6D-F719-4558-A6ED-5803A3E31EE3}"/>
              </a:ext>
            </a:extLst>
          </p:cNvPr>
          <p:cNvSpPr/>
          <p:nvPr/>
        </p:nvSpPr>
        <p:spPr>
          <a:xfrm>
            <a:off x="266732" y="258240"/>
            <a:ext cx="105231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②</a:t>
            </a:r>
            <a:r>
              <a:rPr lang="en-US" altLang="ja-JP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【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かたい</a:t>
            </a:r>
            <a:r>
              <a:rPr lang="en-US" altLang="ja-JP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と共起する名詞・動詞の意味に基づく分析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FCA1F37-22EE-44C7-AFC5-A5009CA0B093}"/>
              </a:ext>
            </a:extLst>
          </p:cNvPr>
          <p:cNvSpPr txBox="1"/>
          <p:nvPr/>
        </p:nvSpPr>
        <p:spPr>
          <a:xfrm>
            <a:off x="5561382" y="316648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「名詞＋が＋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【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かたい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」の形式</a:t>
            </a:r>
            <a:endParaRPr 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783A65-4F8A-42EE-B45B-CCAC44298CB3}"/>
              </a:ext>
            </a:extLst>
          </p:cNvPr>
          <p:cNvSpPr txBox="1"/>
          <p:nvPr/>
        </p:nvSpPr>
        <p:spPr>
          <a:xfrm>
            <a:off x="5561382" y="399970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【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かたい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 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＋名詞」の形式</a:t>
            </a:r>
            <a:endParaRPr 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E134D3A-E94F-4B77-A06A-B4AE602A7534}"/>
              </a:ext>
            </a:extLst>
          </p:cNvPr>
          <p:cNvSpPr txBox="1"/>
          <p:nvPr/>
        </p:nvSpPr>
        <p:spPr>
          <a:xfrm>
            <a:off x="5561382" y="482839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【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かたく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 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＋動詞」の形式</a:t>
            </a:r>
            <a:endParaRPr 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33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2BDA39D-513D-43ED-98CD-50807D89AE1C}"/>
              </a:ext>
            </a:extLst>
          </p:cNvPr>
          <p:cNvSpPr/>
          <p:nvPr/>
        </p:nvSpPr>
        <p:spPr>
          <a:xfrm>
            <a:off x="266732" y="258240"/>
            <a:ext cx="105231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②</a:t>
            </a:r>
            <a:r>
              <a:rPr lang="en-US" altLang="ja-JP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【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かたい</a:t>
            </a:r>
            <a:r>
              <a:rPr lang="en-US" altLang="ja-JP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と共起する名詞・動詞の意味に基づく分析</a:t>
            </a:r>
          </a:p>
        </p:txBody>
      </p:sp>
      <p:sp>
        <p:nvSpPr>
          <p:cNvPr id="6" name="Chevron 16">
            <a:extLst>
              <a:ext uri="{FF2B5EF4-FFF2-40B4-BE49-F238E27FC236}">
                <a16:creationId xmlns:a16="http://schemas.microsoft.com/office/drawing/2014/main" xmlns="" id="{D543D599-F3B3-464F-9CE9-EDF2CE834879}"/>
              </a:ext>
            </a:extLst>
          </p:cNvPr>
          <p:cNvSpPr/>
          <p:nvPr/>
        </p:nvSpPr>
        <p:spPr>
          <a:xfrm>
            <a:off x="426817" y="2354384"/>
            <a:ext cx="395959" cy="395959"/>
          </a:xfrm>
          <a:prstGeom prst="chevron">
            <a:avLst/>
          </a:prstGeom>
          <a:solidFill>
            <a:srgbClr val="EE6349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909195-DF49-426C-99FE-C71D4FE30401}"/>
              </a:ext>
            </a:extLst>
          </p:cNvPr>
          <p:cNvSpPr txBox="1"/>
          <p:nvPr/>
        </p:nvSpPr>
        <p:spPr>
          <a:xfrm>
            <a:off x="1059545" y="2290753"/>
            <a:ext cx="1070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意味分析は、</a:t>
            </a:r>
            <a:r>
              <a: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分類語彙表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分類に基づき行う</a:t>
            </a:r>
          </a:p>
        </p:txBody>
      </p:sp>
      <p:sp>
        <p:nvSpPr>
          <p:cNvPr id="8" name="Chevron 16">
            <a:extLst>
              <a:ext uri="{FF2B5EF4-FFF2-40B4-BE49-F238E27FC236}">
                <a16:creationId xmlns:a16="http://schemas.microsoft.com/office/drawing/2014/main" xmlns="" id="{356FF324-4E72-498F-8252-28BF40E88534}"/>
              </a:ext>
            </a:extLst>
          </p:cNvPr>
          <p:cNvSpPr/>
          <p:nvPr/>
        </p:nvSpPr>
        <p:spPr>
          <a:xfrm>
            <a:off x="426817" y="3909678"/>
            <a:ext cx="395959" cy="395959"/>
          </a:xfrm>
          <a:prstGeom prst="chevron">
            <a:avLst/>
          </a:prstGeom>
          <a:solidFill>
            <a:srgbClr val="EE6349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4FB373-8E15-4ADA-B222-E314D303F7B4}"/>
              </a:ext>
            </a:extLst>
          </p:cNvPr>
          <p:cNvSpPr txBox="1"/>
          <p:nvPr/>
        </p:nvSpPr>
        <p:spPr>
          <a:xfrm>
            <a:off x="1059545" y="3849108"/>
            <a:ext cx="1070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分類語彙表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とは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語を意味によって分類・整理したシソーラス </a:t>
            </a:r>
            <a:r>
              <a: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類義語集</a:t>
            </a:r>
            <a:r>
              <a: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である</a:t>
            </a:r>
          </a:p>
        </p:txBody>
      </p:sp>
    </p:spTree>
    <p:extLst>
      <p:ext uri="{BB962C8B-B14F-4D97-AF65-F5344CB8AC3E}">
        <p14:creationId xmlns:p14="http://schemas.microsoft.com/office/powerpoint/2010/main" val="293871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分析</a:t>
            </a:r>
            <a:r>
              <a:rPr lang="ja-JP" altLang="en-US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</a:t>
            </a: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考察</a:t>
            </a:r>
            <a:endParaRPr lang="en-US" sz="4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63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3.1</a:t>
            </a:r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．レ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ジスターに基づく分析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77027" y="5637930"/>
            <a:ext cx="5607117" cy="553998"/>
            <a:chOff x="1790700" y="3902060"/>
            <a:chExt cx="5607117" cy="553998"/>
          </a:xfrm>
        </p:grpSpPr>
        <p:sp>
          <p:nvSpPr>
            <p:cNvPr id="10" name="Rectangle 9"/>
            <p:cNvSpPr/>
            <p:nvPr/>
          </p:nvSpPr>
          <p:spPr>
            <a:xfrm>
              <a:off x="2963590" y="3902060"/>
              <a:ext cx="443422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3000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「かたい」の出現が多い</a:t>
              </a:r>
              <a:endParaRPr lang="en-US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90700" y="3957630"/>
              <a:ext cx="863444" cy="498428"/>
              <a:chOff x="1790700" y="3957630"/>
              <a:chExt cx="863444" cy="498428"/>
            </a:xfrm>
          </p:grpSpPr>
          <p:sp>
            <p:nvSpPr>
              <p:cNvPr id="12" name="Chevron 11"/>
              <p:cNvSpPr/>
              <p:nvPr/>
            </p:nvSpPr>
            <p:spPr>
              <a:xfrm>
                <a:off x="1790700" y="3957630"/>
                <a:ext cx="498428" cy="498428"/>
              </a:xfrm>
              <a:prstGeom prst="chevron">
                <a:avLst/>
              </a:prstGeom>
              <a:solidFill>
                <a:srgbClr val="EE6349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155716" y="3957630"/>
                <a:ext cx="498428" cy="498428"/>
              </a:xfrm>
              <a:prstGeom prst="chevron">
                <a:avLst/>
              </a:prstGeom>
              <a:solidFill>
                <a:srgbClr val="EE6349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</p:grpSp>
      </p:grpSp>
      <p:sp>
        <p:nvSpPr>
          <p:cNvPr id="21" name="Rounded Rectangle 20"/>
          <p:cNvSpPr/>
          <p:nvPr/>
        </p:nvSpPr>
        <p:spPr>
          <a:xfrm>
            <a:off x="911207" y="1287653"/>
            <a:ext cx="4887462" cy="3784679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「国会会議録」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208" y="3450309"/>
            <a:ext cx="4887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発言する人と記録する人は</a:t>
            </a:r>
            <a:r>
              <a:rPr lang="en-US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sz="3000" b="1" dirty="0" err="1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別の人</a:t>
            </a:r>
            <a:endParaRPr lang="en-US" sz="3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9355" y="2451673"/>
            <a:ext cx="48874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「かたい」：</a:t>
            </a:r>
            <a:r>
              <a:rPr lang="en-US" altLang="ja-JP" sz="3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93.33%</a:t>
            </a:r>
            <a:endParaRPr lang="en-US" sz="3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40415" y="1287653"/>
            <a:ext cx="4887462" cy="3784679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「教科書」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40414" y="2451673"/>
            <a:ext cx="48874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「かたい」：</a:t>
            </a:r>
            <a:r>
              <a:rPr lang="en-US" altLang="ja-JP" sz="3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64.10%</a:t>
            </a:r>
            <a:endParaRPr lang="en-US" sz="3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72265" y="3450309"/>
            <a:ext cx="46237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教科書の内</a:t>
            </a:r>
            <a:r>
              <a:rPr lang="ja-JP" altLang="en-US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容は</a:t>
            </a:r>
            <a:r>
              <a:rPr lang="en-US" altLang="ja-JP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表記の意味ではない</a:t>
            </a:r>
            <a:endParaRPr lang="en-US" sz="3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4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3.1</a:t>
            </a:r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．レ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ジスターに基づく分析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59476" y="5931841"/>
            <a:ext cx="5993440" cy="553998"/>
            <a:chOff x="1790700" y="3902060"/>
            <a:chExt cx="5993440" cy="553998"/>
          </a:xfrm>
        </p:grpSpPr>
        <p:sp>
          <p:nvSpPr>
            <p:cNvPr id="10" name="Rectangle 9"/>
            <p:cNvSpPr/>
            <p:nvPr/>
          </p:nvSpPr>
          <p:spPr>
            <a:xfrm>
              <a:off x="2963590" y="3902060"/>
              <a:ext cx="48205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3000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「かたい」の出現が少ない</a:t>
              </a:r>
              <a:endParaRPr lang="en-US" sz="3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90700" y="3957630"/>
              <a:ext cx="807874" cy="442858"/>
              <a:chOff x="1790700" y="3957630"/>
              <a:chExt cx="807874" cy="442858"/>
            </a:xfrm>
          </p:grpSpPr>
          <p:sp>
            <p:nvSpPr>
              <p:cNvPr id="12" name="Chevron 11"/>
              <p:cNvSpPr/>
              <p:nvPr/>
            </p:nvSpPr>
            <p:spPr>
              <a:xfrm>
                <a:off x="1790700" y="3957630"/>
                <a:ext cx="442858" cy="442858"/>
              </a:xfrm>
              <a:prstGeom prst="chevron">
                <a:avLst/>
              </a:prstGeom>
              <a:solidFill>
                <a:srgbClr val="EE6349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155716" y="3957630"/>
                <a:ext cx="442858" cy="442858"/>
              </a:xfrm>
              <a:prstGeom prst="chevron">
                <a:avLst/>
              </a:prstGeom>
              <a:solidFill>
                <a:srgbClr val="EE6349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</p:grpSp>
      </p:grpSp>
      <p:sp>
        <p:nvSpPr>
          <p:cNvPr id="21" name="Rounded Rectangle 20"/>
          <p:cNvSpPr/>
          <p:nvPr/>
        </p:nvSpPr>
        <p:spPr>
          <a:xfrm>
            <a:off x="689450" y="1130300"/>
            <a:ext cx="10705380" cy="4495800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7734" y="3067803"/>
            <a:ext cx="87483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ja-JP" altLang="en-US" sz="28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パソコンで打ち込む</a:t>
            </a:r>
            <a:endParaRPr lang="en-US" altLang="ja-JP" sz="28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ct val="110000"/>
              </a:lnSpc>
            </a:pPr>
            <a:r>
              <a:rPr lang="ja-JP" altLang="en-US" sz="28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⇩</a:t>
            </a:r>
            <a:endParaRPr lang="en-US" altLang="ja-JP" sz="28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ct val="110000"/>
              </a:lnSpc>
            </a:pPr>
            <a:r>
              <a:rPr lang="ja-JP" altLang="en-US" sz="28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容易に変換でき</a:t>
            </a:r>
            <a:r>
              <a:rPr lang="ja-JP" altLang="en-US" sz="28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endParaRPr lang="en-US" altLang="ja-JP" sz="28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ct val="110000"/>
              </a:lnSpc>
            </a:pPr>
            <a:r>
              <a:rPr lang="ja-JP" altLang="en-US" sz="28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⇩</a:t>
            </a:r>
            <a:r>
              <a:rPr lang="en-US" altLang="ja-JP" sz="28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8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8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敵背うな表記が選べる</a:t>
            </a:r>
            <a:endParaRPr lang="en-US" sz="28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43057" y="1296941"/>
            <a:ext cx="4623759" cy="154777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「ブログ」</a:t>
            </a:r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「かたい」：</a:t>
            </a:r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6.25%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0889" y="1279725"/>
            <a:ext cx="4623759" cy="154777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「知恵袋」</a:t>
            </a:r>
            <a:r>
              <a:rPr lang="en-US" altLang="ja-JP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「かたい」：</a:t>
            </a:r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6.21%</a:t>
            </a:r>
            <a:endParaRPr lang="en-US" sz="32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879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69510" y="372811"/>
            <a:ext cx="5744422" cy="118451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8069" y="641902"/>
            <a:ext cx="57444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かたい</a:t>
            </a:r>
            <a:r>
              <a:rPr lang="en-US" altLang="ja-JP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と共起する名詞</a:t>
            </a:r>
            <a:endParaRPr lang="en-US" sz="3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534" y="2205983"/>
            <a:ext cx="5943600" cy="1042042"/>
          </a:xfrm>
          <a:prstGeom prst="rect">
            <a:avLst/>
          </a:prstGeom>
          <a:noFill/>
          <a:ln w="28575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「名詞＋が＋</a:t>
            </a:r>
            <a:r>
              <a:rPr lang="en-US" altLang="ja-JP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【</a:t>
            </a:r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かたい</a:t>
            </a:r>
            <a:r>
              <a:rPr lang="en-US" altLang="ja-JP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】</a:t>
            </a:r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41720" y="2205983"/>
            <a:ext cx="5943600" cy="1042042"/>
          </a:xfrm>
          <a:prstGeom prst="rect">
            <a:avLst/>
          </a:prstGeom>
          <a:noFill/>
          <a:ln w="28575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</a:t>
            </a:r>
            <a:r>
              <a:rPr lang="en-US" altLang="ja-JP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en-US" altLang="ja-JP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＋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名詞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」</a:t>
            </a:r>
            <a:endParaRPr lang="en-US" sz="3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69510" y="3789317"/>
            <a:ext cx="5744422" cy="118451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8070" y="4058408"/>
            <a:ext cx="57444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かたい</a:t>
            </a:r>
            <a:r>
              <a:rPr lang="en-US" altLang="ja-JP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と共起する動詞</a:t>
            </a:r>
            <a:endParaRPr lang="en-US" sz="3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6496" y="5312168"/>
            <a:ext cx="5350450" cy="1042042"/>
          </a:xfrm>
          <a:prstGeom prst="rect">
            <a:avLst/>
          </a:prstGeom>
          <a:noFill/>
          <a:ln w="28575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</a:t>
            </a:r>
            <a:r>
              <a:rPr lang="en-US" altLang="ja-JP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en-US" altLang="ja-JP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＋</a:t>
            </a:r>
            <a:r>
              <a:rPr lang="ja-JP" altLang="en-US" sz="36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動詞</a:t>
            </a:r>
            <a:r>
              <a:rPr lang="ja-JP" altLang="en-US" sz="3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」</a:t>
            </a:r>
            <a:endParaRPr lang="en-US" sz="3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12" name="Straight Connector 11"/>
          <p:cNvCxnSpPr>
            <a:stCxn id="7" idx="2"/>
            <a:endCxn id="4" idx="0"/>
          </p:cNvCxnSpPr>
          <p:nvPr/>
        </p:nvCxnSpPr>
        <p:spPr>
          <a:xfrm>
            <a:off x="6141721" y="1557325"/>
            <a:ext cx="2971799" cy="648658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stCxn id="7" idx="2"/>
            <a:endCxn id="3" idx="0"/>
          </p:cNvCxnSpPr>
          <p:nvPr/>
        </p:nvCxnSpPr>
        <p:spPr>
          <a:xfrm flipH="1">
            <a:off x="3065334" y="1557325"/>
            <a:ext cx="3076387" cy="648658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8" idx="2"/>
            <a:endCxn id="6" idx="0"/>
          </p:cNvCxnSpPr>
          <p:nvPr/>
        </p:nvCxnSpPr>
        <p:spPr>
          <a:xfrm>
            <a:off x="6141721" y="4973831"/>
            <a:ext cx="0" cy="338337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2130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2181" y="1051247"/>
            <a:ext cx="9043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共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起する名詞上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位</a:t>
            </a:r>
            <a: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位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4557" y="1630108"/>
          <a:ext cx="10867868" cy="5016499"/>
        </p:xfrm>
        <a:graphic>
          <a:graphicData uri="http://schemas.openxmlformats.org/drawingml/2006/table">
            <a:tbl>
              <a:tblPr/>
              <a:tblGrid>
                <a:gridCol w="738657"/>
                <a:gridCol w="2469238"/>
                <a:gridCol w="2638269"/>
                <a:gridCol w="2428406"/>
                <a:gridCol w="2593298"/>
              </a:tblGrid>
              <a:tr h="4537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順位</a:t>
                      </a:r>
                      <a:endParaRPr lang="ja-JP" altLang="en-US" sz="2100" b="1" dirty="0">
                        <a:effectLst/>
                      </a:endParaRPr>
                    </a:p>
                  </a:txBody>
                  <a:tcPr marL="87906" marR="87906" marT="43953" marB="43953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かたい</a:t>
                      </a:r>
                      <a:endParaRPr lang="ja-JP" altLang="en-US" sz="2100" b="1" dirty="0">
                        <a:effectLst/>
                      </a:endParaRPr>
                    </a:p>
                  </a:txBody>
                  <a:tcPr marL="87906" marR="87906" marT="43953" marB="43953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固い</a:t>
                      </a:r>
                      <a:endParaRPr lang="ja-JP" altLang="en-US" sz="2100" b="1" dirty="0">
                        <a:effectLst/>
                      </a:endParaRPr>
                    </a:p>
                  </a:txBody>
                  <a:tcPr marL="87906" marR="87906" marT="43953" marB="43953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硬い</a:t>
                      </a:r>
                      <a:endParaRPr lang="ja-JP" altLang="en-US" sz="2100" b="1" dirty="0">
                        <a:effectLst/>
                      </a:endParaRPr>
                    </a:p>
                  </a:txBody>
                  <a:tcPr marL="87906" marR="87906" marT="43953" marB="43953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堅い</a:t>
                      </a:r>
                      <a:endParaRPr lang="ja-JP" altLang="en-US" sz="2100" b="1" dirty="0">
                        <a:effectLst/>
                      </a:endParaRPr>
                    </a:p>
                  </a:txBody>
                  <a:tcPr marL="87906" marR="87906" marT="43953" marB="43953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lang="en-US" altLang="ja-JP" sz="2000" b="1" baseline="0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 (8.57%)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頭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22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(18.81%)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体</a:t>
                      </a:r>
                      <a:r>
                        <a:rPr lang="en-US" altLang="ja-JP" sz="2000" b="1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30 (24.59%)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11 (20.37%)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2000" b="1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体</a:t>
                      </a:r>
                      <a:r>
                        <a:rPr lang="en-US" altLang="ja-JP" sz="2000" b="1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3 </a:t>
                      </a:r>
                      <a:r>
                        <a:rPr lang="en-US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(8.57%)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結束  </a:t>
                      </a:r>
                      <a:r>
                        <a:rPr lang="en-US" altLang="ja-JP" sz="2000" b="1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9  </a:t>
                      </a:r>
                      <a:r>
                        <a:rPr lang="en-US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(7.44%)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lang="ja-JP" sz="2000" b="1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情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  (4.92%)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ガード</a:t>
                      </a:r>
                      <a:r>
                        <a:rPr lang="en-US" sz="2000" b="1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5  (9.26%)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バタ</a:t>
                      </a: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ー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 (5.71%)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8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(6.61%)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子</a:t>
                      </a: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宮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  (4.92%)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皮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3  (5.56%)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目 </a:t>
                      </a:r>
                      <a:r>
                        <a:rPr lang="en-US" alt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 (5.71%)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ガー</a:t>
                      </a: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ド</a:t>
                      </a:r>
                      <a:r>
                        <a:rPr lang="en-US" alt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(6.61%)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骨</a:t>
                      </a:r>
                      <a:r>
                        <a:rPr lang="en-US" alt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  (4.10%)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守り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3  (5.56%)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面</a:t>
                      </a:r>
                      <a:r>
                        <a:rPr lang="en-US" alt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 (5.71%)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体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4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(3.31%)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便　</a:t>
                      </a:r>
                      <a:r>
                        <a:rPr lang="en-US" alt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  (3.28%)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茎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 2  (3.70%)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頭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 (5.71%)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便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4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(3.31%)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皮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(3.28%)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紐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 2  (3.70%)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ja-JP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ガー</a:t>
                      </a: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ド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(2.86%)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意思 </a:t>
                      </a:r>
                      <a:r>
                        <a:rPr lang="en-US" altLang="ja-JP" sz="2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(3.31%)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シー</a:t>
                      </a: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ト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  (2.46%)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地盤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2  (3.70%)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ja-JP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体制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(2.86%)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決心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4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(3.31%)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筋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  (2.46%)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手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 2  (3.70%)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ja-JP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便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(2.86%)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蕾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3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(2.48%)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関節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  (2.46%)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選手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2  (3.70%)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ja-JP" sz="2000" b="1" kern="120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位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固ま</a:t>
                      </a:r>
                      <a:r>
                        <a:rPr lang="ja-JP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り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(2.86%)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団結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2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(1.65%)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肉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  (1.64%)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体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    1  (1.85%)</a:t>
                      </a:r>
                    </a:p>
                  </a:txBody>
                  <a:tcPr marL="36195" marR="36195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31" y="258240"/>
            <a:ext cx="76436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3.2</a:t>
            </a:r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．「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名詞＋が＋</a:t>
            </a:r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かたい</a:t>
            </a:r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」の形式</a:t>
            </a:r>
          </a:p>
        </p:txBody>
      </p:sp>
    </p:spTree>
    <p:extLst>
      <p:ext uri="{BB962C8B-B14F-4D97-AF65-F5344CB8AC3E}">
        <p14:creationId xmlns:p14="http://schemas.microsoft.com/office/powerpoint/2010/main" val="31976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研究背景</a:t>
            </a:r>
            <a:endParaRPr lang="en-US" sz="4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92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2181" y="1051247"/>
            <a:ext cx="9043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共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起する名詞上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位</a:t>
            </a:r>
            <a: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位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4557" y="1630108"/>
          <a:ext cx="10867868" cy="5016499"/>
        </p:xfrm>
        <a:graphic>
          <a:graphicData uri="http://schemas.openxmlformats.org/drawingml/2006/table">
            <a:tbl>
              <a:tblPr/>
              <a:tblGrid>
                <a:gridCol w="738657"/>
                <a:gridCol w="2469238"/>
                <a:gridCol w="2638269"/>
                <a:gridCol w="2428406"/>
                <a:gridCol w="2593298"/>
              </a:tblGrid>
              <a:tr h="453739"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順位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かたい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固い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硬い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堅い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1位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物 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12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(6.15%)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物  </a:t>
                      </a:r>
                      <a:r>
                        <a:rPr lang="ja-JP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en-US" altLang="ja-JP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52 </a:t>
                      </a:r>
                      <a:r>
                        <a:rPr lang="ja-JP" sz="2000" b="1" u="none" strike="noStrike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(10.44%)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物  </a:t>
                      </a:r>
                      <a:r>
                        <a:rPr lang="ja-JP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59 </a:t>
                      </a:r>
                      <a:r>
                        <a:rPr lang="ja-JP" sz="2000" b="1" u="none" strike="noStrike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(10.24%)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物 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19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(6.03%)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部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12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(6.15%)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決</a:t>
                      </a:r>
                      <a:r>
                        <a:rPr lang="ja-JP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意  </a:t>
                      </a:r>
                      <a:r>
                        <a:rPr lang="en-US" altLang="ja-JP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21  </a:t>
                      </a:r>
                      <a:r>
                        <a:rPr lang="ja-JP" sz="2000" b="1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(4.22%)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表</a:t>
                      </a:r>
                      <a:r>
                        <a:rPr lang="ja-JP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情  41  </a:t>
                      </a:r>
                      <a:r>
                        <a:rPr lang="ja-JP" sz="2000" b="1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(7.12%)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事 </a:t>
                      </a:r>
                      <a:r>
                        <a:rPr lang="ja-JP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en-US" altLang="ja-JP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16 </a:t>
                      </a:r>
                      <a:r>
                        <a:rPr lang="ja-JP" sz="2000" b="1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(5.08%)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表情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 (3.59%)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握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手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19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(3.82%)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所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12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(2.08%)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部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10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(3.17%)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事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 (3.59%)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表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情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18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(3.61%)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部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 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  (1.56%)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木 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10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(3.17%)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決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意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6 (3.08%)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絆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12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(2.41%)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皮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  (1.56%)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話 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 (2.86%)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6位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殻 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(2.56%)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部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(1.81%)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骨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  (1.56%)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表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情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 (2.54%)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骨 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(2.56%)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事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(1.81%)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殻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  (1.39%)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皮 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 (2.22%)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岩盤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 (2.05%)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友情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(1.81%)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感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触 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  (1.39%)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守り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 (2.22%)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木 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 (2.05%)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殻  </a:t>
                      </a:r>
                      <a:r>
                        <a:rPr lang="en-US" altLang="ja-JP" sz="2000" b="1" u="none" strike="noStrike" baseline="0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  (1.61%)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便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  (1.39%)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所 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6 (1.90%)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10位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皮 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 (2.05%)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信念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  (1.61%)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論  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  (1.39%)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人    </a:t>
                      </a:r>
                      <a:r>
                        <a:rPr lang="en-US" alt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(1.59%)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31" y="258240"/>
            <a:ext cx="76436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3.3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．「</a:t>
            </a:r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かたい</a:t>
            </a:r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＋名詞」の形式</a:t>
            </a:r>
          </a:p>
        </p:txBody>
      </p:sp>
    </p:spTree>
    <p:extLst>
      <p:ext uri="{BB962C8B-B14F-4D97-AF65-F5344CB8AC3E}">
        <p14:creationId xmlns:p14="http://schemas.microsoft.com/office/powerpoint/2010/main" val="306858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6731" y="258240"/>
            <a:ext cx="91445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名</a:t>
            </a:r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詞と共起するときの意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味用法の違い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3842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「固い」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3842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結びつきが強く、簡単に変わらない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心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」「交わり」</a:t>
            </a:r>
            <a: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いう意味を持つ語</a:t>
            </a: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頭、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結束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、決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意、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絆</a:t>
            </a:r>
            <a:endParaRPr lang="ja-JP" altLang="en-US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32694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「硬い」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61546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「堅い」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32694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外力に強く、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形が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簡単に変わらない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「身体」「物品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」</a:t>
            </a:r>
            <a: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いう意味を持つ語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体、骨、皮、木、表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情</a:t>
            </a:r>
            <a:endParaRPr lang="ja-JP" altLang="en-US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61546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確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実である・気持ちが変わらない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「交わり」「言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語」</a:t>
            </a:r>
            <a: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いう意味を持つ語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口、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話、守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り</a:t>
            </a:r>
            <a:endParaRPr lang="ja-JP" altLang="en-US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1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2181" y="1051247"/>
            <a:ext cx="9043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共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起す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る動詞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上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位</a:t>
            </a:r>
            <a: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位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" y="1630108"/>
          <a:ext cx="11525253" cy="5016499"/>
        </p:xfrm>
        <a:graphic>
          <a:graphicData uri="http://schemas.openxmlformats.org/drawingml/2006/table">
            <a:tbl>
              <a:tblPr/>
              <a:tblGrid>
                <a:gridCol w="658397"/>
                <a:gridCol w="2585965"/>
                <a:gridCol w="2847463"/>
                <a:gridCol w="2716714"/>
                <a:gridCol w="2716714"/>
              </a:tblGrid>
              <a:tr h="453739"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順位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かたい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固い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 dirty="0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硬い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sz="2000" b="1" u="none" strike="noStrike" smtClean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堅い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1位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絞る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42 (26.92%)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守る  </a:t>
                      </a:r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46 </a:t>
                      </a:r>
                      <a:r>
                        <a:rPr lang="ja-JP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(10.55%)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尖る  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11 (14.67%)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守る    </a:t>
                      </a:r>
                      <a:r>
                        <a:rPr lang="en-US" altLang="ja-JP" sz="2000" b="1" i="0" u="none" strike="noStrike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17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(15.74%)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信ず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る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18 (11.54%)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結ぶ  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35  </a:t>
                      </a:r>
                      <a:r>
                        <a:rPr lang="ja-JP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(8.03%)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締まる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  (5.33%)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信ずる 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11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(10.19%)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閉ざ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10  (6.41%)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閉じる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alt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31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(7.11%)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強張る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  (5.33%)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絞る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(4.63%)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守る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  (4.49%)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握り締め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る</a:t>
                      </a:r>
                      <a:r>
                        <a:rPr lang="ja-JP" altLang="en-US" sz="1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30</a:t>
                      </a:r>
                      <a:r>
                        <a:rPr lang="en-US" alt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(6.88%)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絞る  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  (4.00%)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結ぶ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(4.63%)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握る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  (4.49%)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信ずる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28  (6.42%)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張り詰める</a:t>
                      </a:r>
                      <a:r>
                        <a:rPr lang="en-US" alt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  (4.00%)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閉ざす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(4.63%)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6位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結ぶ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6  (3.85%)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禁ずる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26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(5.96%)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引き締まる</a:t>
                      </a:r>
                      <a:r>
                        <a:rPr lang="en-US" alt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  (4.00%)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締</a:t>
                      </a:r>
                      <a:r>
                        <a:rPr lang="ja-JP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まる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(3.70%)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7位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抱く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 (3.21%)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閉ざす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25  (5.73%)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握り締める</a:t>
                      </a:r>
                      <a:r>
                        <a:rPr lang="en-US" alt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  (2.67%)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閉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(2.78%)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8位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有る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5  (3.21%)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絞る  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23  (5.28%)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閉じる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  (2.67%)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結び付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(2.78%)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9位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閉じ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る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4  (2.56%)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誓う  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17  (3.90%)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感ずる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2  (2.67%)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立つ 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(2.78%)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10位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7388" marR="7388" marT="7388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巻く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3  (1.92%)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締まる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11  (2.52%)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しこる </a:t>
                      </a:r>
                      <a:r>
                        <a:rPr lang="en-US" alt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 </a:t>
                      </a:r>
                      <a:r>
                        <a:rPr lang="ja-JP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2  (2.67%)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握り締め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る</a:t>
                      </a:r>
                      <a:r>
                        <a:rPr lang="en-US" alt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ja-JP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2  </a:t>
                      </a:r>
                      <a:r>
                        <a:rPr lang="ja-JP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(1.85%)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9144" marR="18288" marT="0" marB="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31" y="258240"/>
            <a:ext cx="76436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3.4</a:t>
            </a:r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．「</a:t>
            </a:r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【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en-US" altLang="ja-JP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】</a:t>
            </a:r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＋動詞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」の形式</a:t>
            </a:r>
          </a:p>
        </p:txBody>
      </p:sp>
    </p:spTree>
    <p:extLst>
      <p:ext uri="{BB962C8B-B14F-4D97-AF65-F5344CB8AC3E}">
        <p14:creationId xmlns:p14="http://schemas.microsoft.com/office/powerpoint/2010/main" val="133002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6731" y="258240"/>
            <a:ext cx="91445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動詞と共起するときの意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味用法の違い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3842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「固い」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3842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結びつき・関係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簡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単に変わらな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交わり」という意味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を持つ語</a:t>
            </a: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守る、結ぶ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232694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「硬い」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61546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「堅い」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32694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力を入れて作動する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endParaRPr lang="en-US" altLang="ja-JP" sz="24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endParaRPr lang="en-US" altLang="ja-JP" sz="24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様相」という意味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を持つ語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尖る、締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</a:t>
            </a: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sz="2400" dirty="0" smtClean="0"/>
              <a:t>強</a:t>
            </a:r>
            <a:r>
              <a:rPr lang="ja-JP" altLang="en-US" sz="2400" dirty="0"/>
              <a:t>張る</a:t>
            </a:r>
            <a:endParaRPr lang="ja-JP" altLang="en-US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61546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確実・信用できる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endParaRPr lang="en-US" altLang="ja-JP" sz="24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endParaRPr lang="en-US" altLang="ja-JP" sz="24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「心」という意味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を持つ語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守る、信ずる、絞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endParaRPr lang="ja-JP" altLang="en-US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42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結論</a:t>
            </a:r>
            <a:endParaRPr lang="en-US" sz="4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77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6732" y="258240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．「かたい」がよく使われる場面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746758-E1FA-4FAF-8008-5D4A648C5C20}"/>
              </a:ext>
            </a:extLst>
          </p:cNvPr>
          <p:cNvSpPr txBox="1"/>
          <p:nvPr/>
        </p:nvSpPr>
        <p:spPr>
          <a:xfrm>
            <a:off x="3596641" y="3681226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知恵袋</a:t>
            </a:r>
            <a:endParaRPr lang="en-US" sz="3200" b="1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F5ACBE-D88E-4C0D-B722-B30478F8B933}"/>
              </a:ext>
            </a:extLst>
          </p:cNvPr>
          <p:cNvSpPr txBox="1"/>
          <p:nvPr/>
        </p:nvSpPr>
        <p:spPr>
          <a:xfrm>
            <a:off x="3631698" y="459347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ブログ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460" y="200881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出現が多い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746758-E1FA-4FAF-8008-5D4A648C5C20}"/>
              </a:ext>
            </a:extLst>
          </p:cNvPr>
          <p:cNvSpPr txBox="1"/>
          <p:nvPr/>
        </p:nvSpPr>
        <p:spPr>
          <a:xfrm>
            <a:off x="2913760" y="161843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国会会議録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C746758-E1FA-4FAF-8008-5D4A648C5C20}"/>
              </a:ext>
            </a:extLst>
          </p:cNvPr>
          <p:cNvSpPr txBox="1"/>
          <p:nvPr/>
        </p:nvSpPr>
        <p:spPr>
          <a:xfrm>
            <a:off x="3631698" y="246528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教科書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9" name="Straight Connector 18"/>
          <p:cNvCxnSpPr>
            <a:stCxn id="12" idx="3"/>
            <a:endCxn id="11" idx="1"/>
          </p:cNvCxnSpPr>
          <p:nvPr/>
        </p:nvCxnSpPr>
        <p:spPr>
          <a:xfrm>
            <a:off x="5158285" y="1910826"/>
            <a:ext cx="1026175" cy="39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1" idx="1"/>
          </p:cNvCxnSpPr>
          <p:nvPr/>
        </p:nvCxnSpPr>
        <p:spPr>
          <a:xfrm flipV="1">
            <a:off x="5052280" y="2301200"/>
            <a:ext cx="1132180" cy="45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23" idx="1"/>
          </p:cNvCxnSpPr>
          <p:nvPr/>
        </p:nvCxnSpPr>
        <p:spPr>
          <a:xfrm>
            <a:off x="5017223" y="4096725"/>
            <a:ext cx="1167237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23" idx="1"/>
          </p:cNvCxnSpPr>
          <p:nvPr/>
        </p:nvCxnSpPr>
        <p:spPr>
          <a:xfrm flipV="1">
            <a:off x="5052280" y="4432640"/>
            <a:ext cx="1132180" cy="45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84460" y="414025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出現が少ない</a:t>
            </a:r>
            <a:endParaRPr 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148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6731" y="258240"/>
            <a:ext cx="91445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．「固い」「硬い」「堅い」の意味用法の違い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3842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「固い」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5979" y="1931753"/>
            <a:ext cx="3617661" cy="4339651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結びつきが強く、簡単に変わらない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「作用」「心」「生活」という意味を持つ語</a:t>
            </a: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頭（慣用句）、結束、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決意、絆、結ぶ、信じる、握る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232694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「硬い」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61546" y="1123751"/>
            <a:ext cx="3617661" cy="5147653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「堅い」</a:t>
            </a:r>
            <a:endParaRPr lang="en-US" sz="32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84648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外力に強く、形・性質が簡単に変わらない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「身体」「物品」「心」という意味を持つ語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体、骨、皮、木、表情、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(</a:t>
            </a: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扉を）閉じる、締まる、（物が）こわばる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82137" y="1931754"/>
            <a:ext cx="3617661" cy="433965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中心的な意味：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信用できる・確実である・気持ちが変わらない</a:t>
            </a:r>
            <a:endParaRPr lang="en-US" altLang="ja-JP" sz="2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よく共起する語：</a:t>
            </a:r>
            <a:endParaRPr lang="en-US" altLang="ja-JP" sz="20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「交わり」「言語」「作用」という意味を持つ語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語例：</a:t>
            </a:r>
            <a: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/>
            </a:r>
            <a:br>
              <a:rPr lang="en-US" altLang="ja-JP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口（慣用句）、話、守り、信じる、結ぶ、（心を）閉じる</a:t>
            </a:r>
          </a:p>
        </p:txBody>
      </p:sp>
    </p:spTree>
    <p:extLst>
      <p:ext uri="{BB962C8B-B14F-4D97-AF65-F5344CB8AC3E}">
        <p14:creationId xmlns:p14="http://schemas.microsoft.com/office/powerpoint/2010/main" val="342143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6818" y="2729104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今後の課題</a:t>
            </a:r>
            <a:endParaRPr lang="en-US" sz="3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F9D0822-357A-42B6-96B7-299E3885ECE7}"/>
              </a:ext>
            </a:extLst>
          </p:cNvPr>
          <p:cNvGrpSpPr/>
          <p:nvPr/>
        </p:nvGrpSpPr>
        <p:grpSpPr>
          <a:xfrm>
            <a:off x="426818" y="5270404"/>
            <a:ext cx="10555635" cy="954107"/>
            <a:chOff x="426818" y="5270404"/>
            <a:chExt cx="10555635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C746758-E1FA-4FAF-8008-5D4A648C5C20}"/>
                </a:ext>
              </a:extLst>
            </p:cNvPr>
            <p:cNvSpPr txBox="1"/>
            <p:nvPr/>
          </p:nvSpPr>
          <p:spPr>
            <a:xfrm>
              <a:off x="1059544" y="5270404"/>
              <a:ext cx="99229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共起する語の意味の分類を細かいグループ「分類項目」まで</a:t>
              </a:r>
              <a:endPara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分析したい</a:t>
              </a:r>
              <a:endParaRPr 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26818" y="5549479"/>
              <a:ext cx="395959" cy="395959"/>
            </a:xfrm>
            <a:prstGeom prst="chevron">
              <a:avLst/>
            </a:prstGeom>
            <a:solidFill>
              <a:srgbClr val="EE6349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73B4ACE-D61B-4C79-9149-2EE5F1C1C739}"/>
              </a:ext>
            </a:extLst>
          </p:cNvPr>
          <p:cNvSpPr/>
          <p:nvPr/>
        </p:nvSpPr>
        <p:spPr>
          <a:xfrm>
            <a:off x="426818" y="359895"/>
            <a:ext cx="659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本研究の課題点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775EA09-D1CD-47C5-A874-D9C6DA11D55E}"/>
              </a:ext>
            </a:extLst>
          </p:cNvPr>
          <p:cNvGrpSpPr/>
          <p:nvPr/>
        </p:nvGrpSpPr>
        <p:grpSpPr>
          <a:xfrm>
            <a:off x="426818" y="1327314"/>
            <a:ext cx="11338364" cy="954107"/>
            <a:chOff x="426818" y="1327314"/>
            <a:chExt cx="11338364" cy="954107"/>
          </a:xfrm>
        </p:grpSpPr>
        <p:sp>
          <p:nvSpPr>
            <p:cNvPr id="17" name="Chevron 16"/>
            <p:cNvSpPr/>
            <p:nvPr/>
          </p:nvSpPr>
          <p:spPr>
            <a:xfrm>
              <a:off x="426818" y="1606389"/>
              <a:ext cx="395959" cy="395959"/>
            </a:xfrm>
            <a:prstGeom prst="chevron">
              <a:avLst/>
            </a:prstGeom>
            <a:solidFill>
              <a:srgbClr val="EE6349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AE48B8F-E8E5-4908-9BD8-F2C7A8F0DD29}"/>
                </a:ext>
              </a:extLst>
            </p:cNvPr>
            <p:cNvSpPr txBox="1"/>
            <p:nvPr/>
          </p:nvSpPr>
          <p:spPr>
            <a:xfrm>
              <a:off x="1059544" y="1327314"/>
              <a:ext cx="107056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共起する名詞・動詞の意味の分類を細かいグループ「分類項目」まで分析しなかったということである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2D5F3D3-10B6-420E-9A9B-B0E7361F0AC3}"/>
              </a:ext>
            </a:extLst>
          </p:cNvPr>
          <p:cNvGrpSpPr/>
          <p:nvPr/>
        </p:nvGrpSpPr>
        <p:grpSpPr>
          <a:xfrm>
            <a:off x="426818" y="3761563"/>
            <a:ext cx="11184157" cy="954107"/>
            <a:chOff x="426818" y="3761563"/>
            <a:chExt cx="11184157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C746758-E1FA-4FAF-8008-5D4A648C5C20}"/>
                </a:ext>
              </a:extLst>
            </p:cNvPr>
            <p:cNvSpPr txBox="1"/>
            <p:nvPr/>
          </p:nvSpPr>
          <p:spPr>
            <a:xfrm>
              <a:off x="1008760" y="3761563"/>
              <a:ext cx="106022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本研究の足りない部分を補い、</a:t>
              </a:r>
              <a:r>
                <a:rPr lang="en-US" altLang="ja-JP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【</a:t>
              </a:r>
              <a:r>
                <a:rPr lang="ja-JP" altLang="en-US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かたい</a:t>
              </a:r>
              <a:r>
                <a:rPr lang="en-US" altLang="ja-JP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】</a:t>
              </a:r>
              <a:r>
                <a:rPr lang="ja-JP" altLang="en-US" sz="28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の各表記の使用実状を更に詳しく分析したい</a:t>
              </a:r>
            </a:p>
          </p:txBody>
        </p:sp>
        <p:sp>
          <p:nvSpPr>
            <p:cNvPr id="9" name="Chevron 17">
              <a:extLst>
                <a:ext uri="{FF2B5EF4-FFF2-40B4-BE49-F238E27FC236}">
                  <a16:creationId xmlns:a16="http://schemas.microsoft.com/office/drawing/2014/main" xmlns="" id="{EB6D8A32-8EC7-4322-815B-BB03B17CE3FF}"/>
                </a:ext>
              </a:extLst>
            </p:cNvPr>
            <p:cNvSpPr/>
            <p:nvPr/>
          </p:nvSpPr>
          <p:spPr>
            <a:xfrm>
              <a:off x="426818" y="4040635"/>
              <a:ext cx="395959" cy="395959"/>
            </a:xfrm>
            <a:prstGeom prst="chevron">
              <a:avLst/>
            </a:prstGeom>
            <a:solidFill>
              <a:srgbClr val="EE6349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09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62" y="-30824"/>
            <a:ext cx="2895600" cy="1952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26" y="-20344"/>
            <a:ext cx="2686050" cy="876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CFA3457-DC1A-4E95-A452-A1DB11991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87" y="5276850"/>
            <a:ext cx="2752725" cy="2343150"/>
          </a:xfrm>
          <a:prstGeom prst="rect">
            <a:avLst/>
          </a:prstGeom>
        </p:spPr>
      </p:pic>
      <p:pic>
        <p:nvPicPr>
          <p:cNvPr id="1026" name="Picture 2" descr="https://aniani.me/yuyuyu/imgview.php?pk=10888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8" y="697511"/>
            <a:ext cx="10527835" cy="5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3" descr="Japan-04-o_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97456">
            <a:off x="10395867" y="4984310"/>
            <a:ext cx="1557156" cy="1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6372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日越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関係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深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875" y="2670009"/>
            <a:ext cx="5371706" cy="64651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文化の面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875" y="3410792"/>
            <a:ext cx="5371706" cy="6580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日本の大学のベトナム拠点設立</a:t>
            </a:r>
            <a:endParaRPr lang="en-US" altLang="ja-JP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9419" y="2670009"/>
            <a:ext cx="5371706" cy="64651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経済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の面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875" y="4068872"/>
            <a:ext cx="5371706" cy="6580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日越大学修士コースの開設</a:t>
            </a:r>
            <a:endParaRPr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875" y="4725827"/>
            <a:ext cx="5371706" cy="11587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日越外交関係樹立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45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周年で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様々な事業の実況</a:t>
            </a:r>
            <a:endParaRPr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9419" y="3410794"/>
            <a:ext cx="5371706" cy="11587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2017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年末時点で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年ぶりに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投資認可金額が第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位</a:t>
            </a:r>
            <a:endParaRPr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419" y="4568381"/>
            <a:ext cx="5371706" cy="11587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2017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年の貿易が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中・米・韓国に次いで第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位</a:t>
            </a:r>
            <a:endParaRPr 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2388" y="6185140"/>
            <a:ext cx="6526489" cy="547167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参照：</a:t>
            </a:r>
            <a:r>
              <a:rPr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672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12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参照項目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843" y="1574282"/>
            <a:ext cx="10201282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参照：梅田 邦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夫（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2018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）「日ベトナム関係の現状」、在ベトナム日本国大使館（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https://www.vn.emb-japan.go.jp/files/000352067.pdf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9841" y="2653490"/>
            <a:ext cx="10201282" cy="1878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照：国際交流基金（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2017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海外の日本語教育の現状 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2015 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年度日本語教育機関調査より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国際交流基金（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2020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海外の日本語教育の現状 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2018 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年度日本語教育機関調査より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875" y="1574281"/>
            <a:ext cx="648967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(5)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874" y="2653490"/>
            <a:ext cx="648967" cy="1878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(6)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9841" y="4632300"/>
            <a:ext cx="10201282" cy="91986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常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用漢字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表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は、一般の社会生活において、現代の国語を書き表す場合の漢字使用の目安を表す表である。現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在 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2,136 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が掲載されている。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873" y="4632300"/>
            <a:ext cx="648967" cy="142192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(7)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57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参照項目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843" y="1574282"/>
            <a:ext cx="10201282" cy="14219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「コーパス」とは、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実際に使用された話しことば・書きことばを、ある言語や言語変種を代表となるように集め、コンピュータ上で検索可能にし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た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言語テクストの集合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体で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ある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（斎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藤・田口・西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村　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2015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p.89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）。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875" y="1574281"/>
            <a:ext cx="648967" cy="14219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(26)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874" y="3097497"/>
            <a:ext cx="648967" cy="9787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5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(29)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873" y="4177511"/>
            <a:ext cx="648967" cy="14219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6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b="1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en-US" altLang="ja-JP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34)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9840" y="3097496"/>
            <a:ext cx="10201282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照：八亀 裕美（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2015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）「形容詞」、森山 卓郎・渋谷 勝己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明解日本語学辞典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、三省堂、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p.53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840" y="4177511"/>
            <a:ext cx="10201282" cy="14219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分類語彙表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とは、国立国語研究所による発行された、語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を意味によって分類・整理したシソーラス 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類義語集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である。本研究では、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2020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日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時点リリー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ス、第</a:t>
            </a:r>
            <a:r>
              <a:rPr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1.1</a:t>
            </a:r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版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を用いる。</a:t>
            </a:r>
            <a:endParaRPr lang="en-US" sz="2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3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7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ベトナ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ム人日本語学習者が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多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875" y="3058996"/>
            <a:ext cx="3984396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2012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年：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46,762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人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875" y="3850850"/>
            <a:ext cx="3984396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2015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年：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64,863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人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875" y="4642702"/>
            <a:ext cx="3984396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2018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年：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174,521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人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734483918"/>
              </p:ext>
            </p:extLst>
          </p:nvPr>
        </p:nvGraphicFramePr>
        <p:xfrm>
          <a:off x="6040211" y="2592375"/>
          <a:ext cx="5480913" cy="330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52388" y="6185140"/>
            <a:ext cx="6526489" cy="547167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参照：</a:t>
            </a:r>
            <a:r>
              <a:rPr lang="en-US" altLang="ja-JP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endParaRPr lang="en-US" altLang="ja-JP" sz="2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0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漢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字の勉強が難しい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875" y="2757328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字数が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多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い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3038" y="2757329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読みが多い！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5202" y="2757328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読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みが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じ！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2296" y="3584531"/>
            <a:ext cx="3167408" cy="1875935"/>
            <a:chOff x="4312763" y="3874415"/>
            <a:chExt cx="3167408" cy="1875935"/>
          </a:xfrm>
        </p:grpSpPr>
        <p:sp>
          <p:nvSpPr>
            <p:cNvPr id="14" name="TextBox 13"/>
            <p:cNvSpPr txBox="1"/>
            <p:nvPr/>
          </p:nvSpPr>
          <p:spPr>
            <a:xfrm>
              <a:off x="4312763" y="4006392"/>
              <a:ext cx="1522429" cy="16025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9600" b="1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後</a:t>
              </a:r>
              <a:endParaRPr lang="en-US" sz="9600" b="1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219" y="4139534"/>
              <a:ext cx="1787952" cy="511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ゴ　ゴウ</a:t>
              </a:r>
              <a:endParaRPr lang="en-US" sz="2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2219" y="4666264"/>
              <a:ext cx="1787952" cy="7046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ja-JP" altLang="en-US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うし・ろ　</a:t>
              </a:r>
              <a:r>
                <a:rPr lang="en-US" altLang="ja-JP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/>
              </a:r>
              <a:br>
                <a:rPr lang="en-US" altLang="ja-JP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</a:br>
              <a:r>
                <a:rPr lang="ja-JP" altLang="en-US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あと　のち</a:t>
              </a:r>
              <a:endParaRPr lang="en-US" sz="2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312763" y="3874415"/>
              <a:ext cx="3167408" cy="18759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20132" y="3589246"/>
            <a:ext cx="3167408" cy="18759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常用漢字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2,136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0132" y="3579818"/>
            <a:ext cx="3167408" cy="1875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04460" y="3589244"/>
            <a:ext cx="3167408" cy="1875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04460" y="3579817"/>
            <a:ext cx="3167408" cy="187593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科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学？化学？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暑い？熱い？</a:t>
            </a:r>
            <a:endParaRPr lang="en-US" sz="32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2388" y="6185140"/>
            <a:ext cx="6526489" cy="547167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参照：</a:t>
            </a:r>
            <a:r>
              <a:rPr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960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漢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字の勉強が難しい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55202" y="2757328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読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みが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じ！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04460" y="3589244"/>
            <a:ext cx="3167408" cy="1875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04460" y="3579817"/>
            <a:ext cx="3167408" cy="187593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あつい</a:t>
            </a:r>
            <a:r>
              <a:rPr lang="en-US" altLang="ja-JP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暑い？熱い？</a:t>
            </a:r>
            <a:endParaRPr lang="en-US" sz="3200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026763" y="2625352"/>
            <a:ext cx="4590854" cy="829559"/>
          </a:xfrm>
          <a:prstGeom prst="wedgeRoundRectCallout">
            <a:avLst>
              <a:gd name="adj1" fmla="val 82658"/>
              <a:gd name="adj2" fmla="val 1022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訓読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みのこと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9884" y="3900337"/>
            <a:ext cx="3530337" cy="1875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1349" y="3900337"/>
            <a:ext cx="3167408" cy="170704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5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異字同訓</a:t>
            </a:r>
            <a:endParaRPr lang="en-US" sz="54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5619" y="4366181"/>
            <a:ext cx="3167408" cy="366862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600" b="1" spc="6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いじどうく</a:t>
            </a:r>
            <a:r>
              <a:rPr lang="ja-JP" altLang="en-US" sz="2600" b="1" spc="6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ん</a:t>
            </a:r>
            <a:endParaRPr lang="en-US" sz="2600" spc="6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「異字同訓」について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344105" y="2667790"/>
            <a:ext cx="9503789" cy="159401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字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義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が相異なり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、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そ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の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用法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も相違する漢字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訓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を同じくする場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合</a:t>
            </a:r>
            <a:endParaRPr lang="en-US" sz="2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270" y="3750398"/>
            <a:ext cx="2903457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（沖森　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p.9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44105" y="4431495"/>
            <a:ext cx="9503789" cy="119046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字形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が異なり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音形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が同じで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意味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が類似している語</a:t>
            </a:r>
            <a:endParaRPr lang="en-US" sz="2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1190" y="5110544"/>
            <a:ext cx="3569616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（山田　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p.14-15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547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3220</Words>
  <Application>Microsoft Office PowerPoint</Application>
  <PresentationFormat>Widescreen</PresentationFormat>
  <Paragraphs>509</Paragraphs>
  <Slides>53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等线</vt:lpstr>
      <vt:lpstr>ＭＳ Ｐゴシック</vt:lpstr>
      <vt:lpstr>ＭＳ 明朝</vt:lpstr>
      <vt:lpstr>ＭＳ 明朝</vt:lpstr>
      <vt:lpstr>宋体</vt:lpstr>
      <vt:lpstr>游ゴシック</vt:lpstr>
      <vt:lpstr>Yu Mincho</vt:lpstr>
      <vt:lpstr>Adobe Hebrew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異字同訓の研究 ―［固い・硬い・堅い］を事例に―</dc:title>
  <dc:creator>Sarah Katherine</dc:creator>
  <cp:lastModifiedBy>Sarah Katherine</cp:lastModifiedBy>
  <cp:revision>598</cp:revision>
  <dcterms:created xsi:type="dcterms:W3CDTF">2021-03-22T11:32:43Z</dcterms:created>
  <dcterms:modified xsi:type="dcterms:W3CDTF">2021-05-05T06:18:16Z</dcterms:modified>
</cp:coreProperties>
</file>