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75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8" r:id="rId15"/>
    <p:sldId id="270" r:id="rId16"/>
    <p:sldId id="271" r:id="rId17"/>
    <p:sldId id="272" r:id="rId18"/>
    <p:sldId id="266" r:id="rId19"/>
    <p:sldId id="276" r:id="rId20"/>
    <p:sldId id="277" r:id="rId21"/>
    <p:sldId id="279" r:id="rId22"/>
    <p:sldId id="28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ベトナム人日本語学習者数</a:t>
            </a:r>
            <a:endParaRPr lang="en-US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2012年</c:v>
                </c:pt>
                <c:pt idx="1">
                  <c:v>2015年</c:v>
                </c:pt>
                <c:pt idx="2">
                  <c:v>2018年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46762</c:v>
                </c:pt>
                <c:pt idx="1">
                  <c:v>64863</c:v>
                </c:pt>
                <c:pt idx="2">
                  <c:v>174521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160640"/>
        <c:axId val="430161032"/>
      </c:lineChart>
      <c:catAx>
        <c:axId val="43016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pPr>
            <a:endParaRPr lang="en-US"/>
          </a:p>
        </c:txPr>
        <c:crossAx val="430161032"/>
        <c:crosses val="autoZero"/>
        <c:auto val="1"/>
        <c:lblAlgn val="ctr"/>
        <c:lblOffset val="100"/>
        <c:noMultiLvlLbl val="0"/>
      </c:catAx>
      <c:valAx>
        <c:axId val="430161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60640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2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AFC9-7189-4BFD-B025-4C84684B4D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72DF-66D8-4C34-B2C6-F5C2A60E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4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「異字同訓」とは？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09884" y="3900337"/>
            <a:ext cx="3530337" cy="1875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1349" y="3900337"/>
            <a:ext cx="3167408" cy="170704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54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異字同訓</a:t>
            </a:r>
            <a:endParaRPr lang="en-US" sz="54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5619" y="4366181"/>
            <a:ext cx="3167408" cy="366862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600" b="1" spc="6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いじどうく</a:t>
            </a:r>
            <a:r>
              <a:rPr lang="ja-JP" altLang="en-US" sz="2600" b="1" spc="6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ん</a:t>
            </a:r>
            <a:endParaRPr lang="en-US" sz="2600" spc="6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4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「異字同訓」とは？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344105" y="2667790"/>
            <a:ext cx="9503789" cy="159401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字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義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が相異なり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、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そ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の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用法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も相違する漢字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が訓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を同じくする場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合</a:t>
            </a:r>
            <a:endParaRPr lang="en-US" sz="28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270" y="3750398"/>
            <a:ext cx="2903457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（沖森　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2014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p.9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44105" y="4431495"/>
            <a:ext cx="9503789" cy="119046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字形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が異なり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音形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が同じで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意味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が類似している語</a:t>
            </a:r>
            <a:endParaRPr lang="en-US" sz="28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1190" y="5110544"/>
            <a:ext cx="3569616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（山田　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2014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p.14-15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54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「異字同訓」とは？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344105" y="2667790"/>
            <a:ext cx="9503789" cy="159401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字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義が相異なり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、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そ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の用法も相違する漢字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が訓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を同じくする場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合</a:t>
            </a:r>
            <a:endParaRPr lang="en-US" sz="28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270" y="3750398"/>
            <a:ext cx="2903457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（沖森　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2014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p.9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44105" y="4431495"/>
            <a:ext cx="9503789" cy="119046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字形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が異なり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音形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が同じで</a:t>
            </a:r>
            <a:r>
              <a:rPr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意味</a:t>
            </a:r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が類似している語</a:t>
            </a:r>
            <a:endParaRPr lang="en-US" sz="28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1190" y="5110544"/>
            <a:ext cx="3569616" cy="5114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（山田　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2014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zh-TW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p.14-15</a:t>
            </a:r>
            <a:r>
              <a:rPr lang="zh-TW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28072" y="2498104"/>
            <a:ext cx="9935851" cy="3318234"/>
          </a:xfrm>
          <a:prstGeom prst="roundRect">
            <a:avLst>
              <a:gd name="adj" fmla="val 11269"/>
            </a:avLst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54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異字同訓には</a:t>
            </a:r>
            <a:r>
              <a:rPr lang="en-US" altLang="ja-JP" sz="54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/>
            </a:r>
            <a:br>
              <a:rPr lang="en-US" altLang="ja-JP" sz="54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</a:br>
            <a:r>
              <a:rPr lang="ja-JP" altLang="en-US" sz="54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書き分けの問題がある</a:t>
            </a:r>
            <a:endParaRPr lang="en-US" sz="54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25731" y="4628561"/>
            <a:ext cx="4368538" cy="99339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作る・造る</a:t>
            </a:r>
            <a:endParaRPr lang="en-US" sz="32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97727" y="4613847"/>
            <a:ext cx="4368538" cy="99339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長い・永い</a:t>
            </a:r>
            <a:endParaRPr lang="en-US" sz="32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29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」の書き分け問題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76840" y="3073139"/>
            <a:ext cx="4368538" cy="99339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</a:t>
            </a:r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暑い」「熱い」</a:t>
            </a:r>
            <a:endParaRPr lang="en-US" sz="32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25804" y="3073139"/>
            <a:ext cx="4368538" cy="99339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【</a:t>
            </a:r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あつい</a:t>
            </a:r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】</a:t>
            </a:r>
            <a:endParaRPr lang="en-US" sz="32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5804" y="4336330"/>
            <a:ext cx="4368538" cy="1932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↑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多義語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として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考え方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6840" y="4336330"/>
            <a:ext cx="4368538" cy="1932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↑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類義語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として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考え方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6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」の書き分け問題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76840" y="3073139"/>
            <a:ext cx="4368538" cy="99339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「</a:t>
            </a:r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暑い」「熱い」</a:t>
            </a:r>
            <a:endParaRPr lang="en-US" sz="32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25804" y="3073139"/>
            <a:ext cx="4368538" cy="99339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【</a:t>
            </a:r>
            <a:r>
              <a:rPr lang="ja-JP" altLang="en-US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あつい</a:t>
            </a:r>
            <a:r>
              <a:rPr lang="en-US" altLang="ja-JP" sz="32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Adobe Hebrew" panose="02040503050201020203" pitchFamily="18" charset="-79"/>
              </a:rPr>
              <a:t>】</a:t>
            </a:r>
            <a:endParaRPr lang="en-US" sz="3200" b="1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Adobe Hebrew" panose="02040503050201020203" pitchFamily="18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5804" y="4336330"/>
            <a:ext cx="4368538" cy="1932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↑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多義語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として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考え方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6840" y="4336330"/>
            <a:ext cx="4368538" cy="1932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↑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類義語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として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考え方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49418" y="2903456"/>
            <a:ext cx="5371707" cy="3365369"/>
          </a:xfrm>
          <a:prstGeom prst="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9417" y="2903458"/>
            <a:ext cx="5371707" cy="336536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本研究では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異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同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訓を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多義語の書き分け問題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として考る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76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2003182"/>
            <a:ext cx="10850250" cy="167800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【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かたい</a:t>
            </a:r>
            <a:r>
              <a:rPr lang="en-US" altLang="ja-JP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】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を事例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にした</a:t>
            </a:r>
            <a: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異字同訓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の研究</a:t>
            </a:r>
            <a:endParaRPr lang="en-US" altLang="ja-JP" sz="4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875" y="3902697"/>
            <a:ext cx="10850250" cy="87669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「かたい」　「固い」　「硬い」　「堅い」</a:t>
            </a:r>
            <a:endParaRPr lang="en-US" altLang="ja-JP" sz="36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93424" y="5363852"/>
            <a:ext cx="2520099" cy="1239611"/>
          </a:xfrm>
          <a:prstGeom prst="wedgeRoundRectCallout">
            <a:avLst>
              <a:gd name="adj1" fmla="val 23518"/>
              <a:gd name="adj2" fmla="val -104705"/>
              <a:gd name="adj3" fmla="val 16667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ひらがな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の「かたい」</a:t>
            </a:r>
            <a:endParaRPr lang="en-US" sz="28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481634" y="5363850"/>
            <a:ext cx="2520099" cy="1239611"/>
          </a:xfrm>
          <a:prstGeom prst="wedgeRoundRectCallout">
            <a:avLst>
              <a:gd name="adj1" fmla="val 18281"/>
              <a:gd name="adj2" fmla="val -106987"/>
              <a:gd name="adj3" fmla="val 16667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頑固の</a:t>
            </a: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コ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の「固い」</a:t>
            </a:r>
            <a:endParaRPr lang="en-US" sz="28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169844" y="5363850"/>
            <a:ext cx="2520099" cy="1239611"/>
          </a:xfrm>
          <a:prstGeom prst="wedgeRoundRectCallout">
            <a:avLst>
              <a:gd name="adj1" fmla="val 2944"/>
              <a:gd name="adj2" fmla="val -107747"/>
              <a:gd name="adj3" fmla="val 16667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コウ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の「硬い」</a:t>
            </a:r>
            <a:endParaRPr lang="en-US" sz="28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858054" y="5363850"/>
            <a:ext cx="2520099" cy="1239611"/>
          </a:xfrm>
          <a:prstGeom prst="wedgeRoundRectCallout">
            <a:avLst>
              <a:gd name="adj1" fmla="val -12392"/>
              <a:gd name="adj2" fmla="val -108507"/>
              <a:gd name="adj3" fmla="val 16667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ケン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の「堅い」</a:t>
            </a:r>
            <a:endParaRPr lang="en-US" sz="28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59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研究の目的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403" y="2667788"/>
            <a:ext cx="5156461" cy="351856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どのような場面で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「かたい」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が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使用されるのかを</a:t>
            </a:r>
            <a: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明らかにする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2404" y="2667789"/>
            <a:ext cx="5156461" cy="35185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13836" y="2667789"/>
            <a:ext cx="5156461" cy="35185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13835" y="2667787"/>
            <a:ext cx="5156461" cy="351856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「固い」「硬い」「堅い」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の意味のちがいと使い分けを明らかにする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9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究の構成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132" y="3412503"/>
            <a:ext cx="2403834" cy="27219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辞書の記述を検討する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問題点を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指摘する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0132" y="2667790"/>
            <a:ext cx="2403835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章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5849" y="3412497"/>
            <a:ext cx="2385503" cy="27219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資料・方法を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述べる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5851" y="2667790"/>
            <a:ext cx="2403835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3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章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1571" y="3421918"/>
            <a:ext cx="2403834" cy="27219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分析・考察を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行う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51570" y="2667787"/>
            <a:ext cx="2403835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3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章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7290" y="3412497"/>
            <a:ext cx="2403834" cy="27219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前章に基づき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結論を出す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7290" y="2667784"/>
            <a:ext cx="2403835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3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r>
            <a:r>
              <a:rPr lang="ja-JP" altLang="en-US" sz="36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章</a:t>
            </a:r>
            <a:endParaRPr lang="en-US" sz="36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3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5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875" y="772999"/>
            <a:ext cx="10850250" cy="263950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章</a:t>
            </a:r>
            <a: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先行研究の検討</a:t>
            </a:r>
            <a:endParaRPr lang="en-US" sz="4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85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875" y="772999"/>
            <a:ext cx="10850250" cy="2347273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異</a:t>
            </a:r>
            <a:r>
              <a:rPr lang="ja-JP" altLang="en-US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</a:t>
            </a:r>
            <a:r>
              <a:rPr lang="ja-JP" altLang="en-US" sz="6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同</a:t>
            </a:r>
            <a:r>
              <a:rPr lang="ja-JP" altLang="en-US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訓の研究</a:t>
            </a:r>
            <a:r>
              <a:rPr lang="en-US" altLang="ja-JP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4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―</a:t>
            </a:r>
            <a:r>
              <a:rPr lang="ja-JP" altLang="en-US" sz="4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［固い・硬い・堅い］を事例に</a:t>
            </a:r>
            <a:r>
              <a:rPr lang="en-US" altLang="ja-JP" sz="4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―</a:t>
            </a:r>
            <a:endParaRPr lang="en-US" sz="4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875" y="3403076"/>
            <a:ext cx="10850250" cy="20079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Nguyen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err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Trong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Hoang</a:t>
            </a:r>
            <a:b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Nguyen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Thu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err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Thien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Minh</a:t>
            </a:r>
            <a:b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Do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Phuong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Van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875" y="5410986"/>
            <a:ext cx="10850250" cy="757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指導教師：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Keiichiro</a:t>
            </a:r>
            <a:r>
              <a:rPr lang="ja-JP" altLang="en-US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3200" dirty="0" err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Someya</a:t>
            </a:r>
            <a:endParaRPr lang="en-US" altLang="ja-JP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1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先行研究の検討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875" y="1574281"/>
            <a:ext cx="10850250" cy="1371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文化審議会国語分科会（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2014</a:t>
            </a: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「異字同訓」 の漢字の使い分け例（報告）</a:t>
            </a: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endParaRPr lang="en-US" sz="28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875" y="2945881"/>
            <a:ext cx="10850250" cy="1371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市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川　孝（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2001</a:t>
            </a: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ja-JP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三省堂現代新国語辞典　第十刷発行</a:t>
            </a:r>
            <a:r>
              <a:rPr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、三省</a:t>
            </a: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堂</a:t>
            </a:r>
            <a:endParaRPr lang="en-US" sz="28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875" y="4317481"/>
            <a:ext cx="10850250" cy="1371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金</a:t>
            </a:r>
            <a:r>
              <a:rPr lang="zh-CN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田一　春彦（</a:t>
            </a:r>
            <a:r>
              <a:rPr lang="en-US" altLang="zh-CN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2002</a:t>
            </a:r>
            <a:r>
              <a:rPr lang="zh-CN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）</a:t>
            </a:r>
            <a:r>
              <a:rPr lang="en-US" altLang="zh-CN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zh-CN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zh-CN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『</a:t>
            </a:r>
            <a:r>
              <a:rPr lang="zh-CN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学研 現代新国語辞典　改訂第三版</a:t>
            </a:r>
            <a:r>
              <a:rPr lang="en-US" altLang="zh-CN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』</a:t>
            </a:r>
            <a:r>
              <a:rPr lang="zh-CN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、学研研究社</a:t>
            </a:r>
            <a:endParaRPr lang="en-US" sz="28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9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先行研究の検討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問題点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875" y="2667787"/>
            <a:ext cx="3399443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使い分けが</a:t>
            </a:r>
            <a: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明らかに</a:t>
            </a:r>
            <a: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していない</a:t>
            </a:r>
            <a:endParaRPr lang="en-US" sz="3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6278" y="2667787"/>
            <a:ext cx="3399443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表</a:t>
            </a:r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記の意味や</a:t>
            </a:r>
            <a: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共起</a:t>
            </a:r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する語が</a:t>
            </a:r>
            <a: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明らかに</a:t>
            </a:r>
            <a: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していない</a:t>
            </a:r>
            <a:endParaRPr lang="en-US" sz="3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21682" y="2667789"/>
            <a:ext cx="3399443" cy="34666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仮名表記の</a:t>
            </a:r>
            <a: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使用場面が</a:t>
            </a:r>
            <a: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明らかに</a:t>
            </a:r>
            <a: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していない</a:t>
            </a:r>
            <a:endParaRPr lang="en-US" sz="3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先行研究の検討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問題点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875" y="2667790"/>
            <a:ext cx="10850250" cy="9498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辞書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は著者の</a:t>
            </a:r>
            <a:r>
              <a:rPr lang="ja-JP" altLang="en-US" sz="32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主観的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な考えが含まれている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Up-Down Arrow 2"/>
          <p:cNvSpPr/>
          <p:nvPr/>
        </p:nvSpPr>
        <p:spPr>
          <a:xfrm>
            <a:off x="5781675" y="3617634"/>
            <a:ext cx="628650" cy="10877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0875" y="4705349"/>
            <a:ext cx="10850250" cy="9498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コーパス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を利用すれば</a:t>
            </a:r>
            <a:r>
              <a:rPr lang="ja-JP" altLang="en-US" sz="32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客観的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に研究できる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82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目次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989061"/>
            <a:ext cx="10850250" cy="417607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研究背景</a:t>
            </a:r>
            <a:endParaRPr lang="en-US" altLang="ja-JP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章：先行研究の検討</a:t>
            </a:r>
            <a:endParaRPr lang="en-US" altLang="ja-JP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章：資料と方法</a:t>
            </a:r>
            <a:endParaRPr lang="en-US" altLang="ja-JP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第</a:t>
            </a:r>
            <a:r>
              <a:rPr lang="en-US" altLang="ja-JP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章：分析と考察</a:t>
            </a:r>
            <a:endParaRPr lang="en-US" altLang="ja-JP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結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論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6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875" y="772999"/>
            <a:ext cx="10850250" cy="263950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66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研究背景</a:t>
            </a:r>
            <a:endParaRPr lang="en-US" sz="4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9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日越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関係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が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深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い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875" y="2592375"/>
            <a:ext cx="5371706" cy="64651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文化の面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2388" y="5901178"/>
            <a:ext cx="6526489" cy="83112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20000"/>
              </a:lnSpc>
            </a:pPr>
            <a:r>
              <a:rPr lang="ja-JP" altLang="en-US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参</a:t>
            </a:r>
            <a:r>
              <a:rPr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点：</a:t>
            </a:r>
            <a:r>
              <a:rPr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875" y="3333158"/>
            <a:ext cx="5371706" cy="6580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日本の大学のベトナム拠点設立</a:t>
            </a:r>
            <a:endParaRPr lang="en-US" altLang="ja-JP" sz="28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9419" y="2592375"/>
            <a:ext cx="5371706" cy="64651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経済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の面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875" y="3991238"/>
            <a:ext cx="5371706" cy="6580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日越大学修士コースの開設</a:t>
            </a:r>
            <a:endParaRPr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875" y="4648193"/>
            <a:ext cx="5371706" cy="11587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日越外交関係樹立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45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周年で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様々な事業の実況</a:t>
            </a:r>
            <a:endParaRPr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9419" y="3333160"/>
            <a:ext cx="5371706" cy="11587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2017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年末時点で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年ぶりに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投資認可金額が第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位</a:t>
            </a:r>
            <a:endParaRPr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419" y="4490747"/>
            <a:ext cx="5371706" cy="11587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2017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年の貿易が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中・米・韓国に次いで第</a:t>
            </a:r>
            <a:r>
              <a:rPr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位</a:t>
            </a:r>
            <a:endParaRPr 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7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ベトナ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ム人日本語学習者が</a:t>
            </a: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多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い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2388" y="5901178"/>
            <a:ext cx="6526489" cy="83112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20000"/>
              </a:lnSpc>
            </a:pPr>
            <a:r>
              <a:rPr lang="ja-JP" altLang="en-US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参</a:t>
            </a:r>
            <a:r>
              <a:rPr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点：</a:t>
            </a:r>
            <a:r>
              <a:rPr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endParaRPr lang="en-US" sz="20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875" y="3058996"/>
            <a:ext cx="3984396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2012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年：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46,762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人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875" y="3850850"/>
            <a:ext cx="3984396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2015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年： 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64,863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人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875" y="4642702"/>
            <a:ext cx="3984396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2018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年：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174,521</a:t>
            </a: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人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734483918"/>
              </p:ext>
            </p:extLst>
          </p:nvPr>
        </p:nvGraphicFramePr>
        <p:xfrm>
          <a:off x="6040211" y="2592375"/>
          <a:ext cx="5480913" cy="330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漢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字の勉強が難しい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2388" y="5901178"/>
            <a:ext cx="6526489" cy="83112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r">
              <a:lnSpc>
                <a:spcPct val="120000"/>
              </a:lnSpc>
            </a:pPr>
            <a:r>
              <a:rPr lang="ja-JP" altLang="en-US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参</a:t>
            </a:r>
            <a:r>
              <a:rPr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点：</a:t>
            </a:r>
            <a:r>
              <a:rPr lang="en-US" altLang="ja-JP" sz="2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endParaRPr lang="en-US" sz="20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875" y="2757328"/>
            <a:ext cx="3465923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字数が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多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い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！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3038" y="2757329"/>
            <a:ext cx="3465923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読みが多い！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5202" y="2757328"/>
            <a:ext cx="3465923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読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みが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同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じ！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12296" y="3584531"/>
            <a:ext cx="3167408" cy="1875935"/>
            <a:chOff x="4312763" y="3874415"/>
            <a:chExt cx="3167408" cy="1875935"/>
          </a:xfrm>
        </p:grpSpPr>
        <p:sp>
          <p:nvSpPr>
            <p:cNvPr id="14" name="TextBox 13"/>
            <p:cNvSpPr txBox="1"/>
            <p:nvPr/>
          </p:nvSpPr>
          <p:spPr>
            <a:xfrm>
              <a:off x="4312763" y="4006392"/>
              <a:ext cx="1522429" cy="16025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9600" b="1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後</a:t>
              </a:r>
              <a:endParaRPr lang="en-US" sz="9600" b="1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219" y="4139534"/>
              <a:ext cx="1787952" cy="511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2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ゴ　ゴウ</a:t>
              </a:r>
              <a:endParaRPr lang="en-US" sz="2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92219" y="4666264"/>
              <a:ext cx="1787952" cy="7046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ja-JP" altLang="en-US" sz="2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うし・ろ　</a:t>
              </a:r>
              <a:r>
                <a:rPr lang="en-US" altLang="ja-JP" sz="2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/>
              </a:r>
              <a:br>
                <a:rPr lang="en-US" altLang="ja-JP" sz="2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</a:br>
              <a:r>
                <a:rPr lang="ja-JP" altLang="en-US" sz="2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あと　のち</a:t>
              </a:r>
              <a:endParaRPr lang="en-US" sz="2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312763" y="3874415"/>
              <a:ext cx="3167408" cy="18759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20132" y="3589246"/>
            <a:ext cx="3167408" cy="187593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常用漢字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32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2,136</a:t>
            </a:r>
            <a:r>
              <a:rPr lang="ja-JP" altLang="en-US" sz="32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字</a:t>
            </a:r>
            <a:endParaRPr lang="en-US" sz="32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0132" y="3579818"/>
            <a:ext cx="3167408" cy="18759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04460" y="3589244"/>
            <a:ext cx="3167408" cy="18759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04460" y="3579817"/>
            <a:ext cx="3167408" cy="187593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はな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鼻？花？華？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6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875" y="499621"/>
            <a:ext cx="10850250" cy="88611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研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究</a:t>
            </a:r>
            <a:r>
              <a:rPr lang="ja-JP" altLang="en-US" sz="5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背</a:t>
            </a:r>
            <a:r>
              <a:rPr lang="ja-JP" altLang="en-US" sz="5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景</a:t>
            </a:r>
            <a:endParaRPr lang="en-US" sz="36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875" y="1574282"/>
            <a:ext cx="10850250" cy="92382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4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漢</a:t>
            </a:r>
            <a:r>
              <a:rPr lang="ja-JP" altLang="en-US" sz="44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字の勉強が難しい</a:t>
            </a:r>
            <a:endParaRPr lang="en-US" sz="44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0875" y="1404595"/>
            <a:ext cx="10850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55202" y="2757328"/>
            <a:ext cx="3465923" cy="6975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読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みが</a:t>
            </a:r>
            <a:r>
              <a:rPr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同</a:t>
            </a:r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じ！</a:t>
            </a:r>
            <a:endParaRPr lang="en-US" sz="3200" b="1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04460" y="3589244"/>
            <a:ext cx="3167408" cy="18759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04460" y="3579817"/>
            <a:ext cx="3167408" cy="187593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はな</a:t>
            </a:r>
            <a: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鼻？花？華？</a:t>
            </a:r>
            <a:endParaRPr lang="en-US" sz="3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026763" y="2625352"/>
            <a:ext cx="4590854" cy="829559"/>
          </a:xfrm>
          <a:prstGeom prst="wedgeRoundRectCallout">
            <a:avLst>
              <a:gd name="adj1" fmla="val 82658"/>
              <a:gd name="adj2" fmla="val 10227"/>
              <a:gd name="adj3" fmla="val 16667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訓読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みのこと</a:t>
            </a:r>
            <a:endParaRPr lang="en-US" sz="28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9884" y="3900337"/>
            <a:ext cx="3530337" cy="1875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1349" y="3900337"/>
            <a:ext cx="3167408" cy="170704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54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異字同訓</a:t>
            </a:r>
            <a:endParaRPr lang="en-US" sz="54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5619" y="4366181"/>
            <a:ext cx="3167408" cy="366862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600" b="1" spc="6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いじどうく</a:t>
            </a:r>
            <a:r>
              <a:rPr lang="ja-JP" altLang="en-US" sz="2600" b="1" spc="6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ん</a:t>
            </a:r>
            <a:endParaRPr lang="en-US" sz="2600" spc="6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702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明朝</vt:lpstr>
      <vt:lpstr>Adobe Hebrew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 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異字同訓の研究 ―［固い・硬い・堅い］を事例に―</dc:title>
  <dc:creator>Sarah Katherine</dc:creator>
  <cp:lastModifiedBy>Sarah Katherine</cp:lastModifiedBy>
  <cp:revision>383</cp:revision>
  <dcterms:created xsi:type="dcterms:W3CDTF">2021-03-22T11:32:43Z</dcterms:created>
  <dcterms:modified xsi:type="dcterms:W3CDTF">2021-04-26T18:21:43Z</dcterms:modified>
</cp:coreProperties>
</file>