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0" r:id="rId2"/>
    <p:sldMasterId id="2147483756" r:id="rId3"/>
  </p:sldMasterIdLst>
  <p:notesMasterIdLst>
    <p:notesMasterId r:id="rId76"/>
  </p:notesMasterIdLst>
  <p:sldIdLst>
    <p:sldId id="471" r:id="rId4"/>
    <p:sldId id="329" r:id="rId5"/>
    <p:sldId id="348" r:id="rId6"/>
    <p:sldId id="406" r:id="rId7"/>
    <p:sldId id="458" r:id="rId8"/>
    <p:sldId id="459" r:id="rId9"/>
    <p:sldId id="405" r:id="rId10"/>
    <p:sldId id="398" r:id="rId11"/>
    <p:sldId id="380" r:id="rId12"/>
    <p:sldId id="381" r:id="rId13"/>
    <p:sldId id="382" r:id="rId14"/>
    <p:sldId id="462" r:id="rId15"/>
    <p:sldId id="355" r:id="rId16"/>
    <p:sldId id="320" r:id="rId17"/>
    <p:sldId id="400" r:id="rId18"/>
    <p:sldId id="419" r:id="rId19"/>
    <p:sldId id="335" r:id="rId20"/>
    <p:sldId id="407" r:id="rId21"/>
    <p:sldId id="321" r:id="rId22"/>
    <p:sldId id="399" r:id="rId23"/>
    <p:sldId id="352" r:id="rId24"/>
    <p:sldId id="363" r:id="rId25"/>
    <p:sldId id="387" r:id="rId26"/>
    <p:sldId id="388" r:id="rId27"/>
    <p:sldId id="385" r:id="rId28"/>
    <p:sldId id="389" r:id="rId29"/>
    <p:sldId id="322" r:id="rId30"/>
    <p:sldId id="362" r:id="rId31"/>
    <p:sldId id="350" r:id="rId32"/>
    <p:sldId id="401" r:id="rId33"/>
    <p:sldId id="383" r:id="rId34"/>
    <p:sldId id="423" r:id="rId35"/>
    <p:sldId id="323" r:id="rId36"/>
    <p:sldId id="365" r:id="rId37"/>
    <p:sldId id="353" r:id="rId38"/>
    <p:sldId id="325" r:id="rId39"/>
    <p:sldId id="403" r:id="rId40"/>
    <p:sldId id="358" r:id="rId41"/>
    <p:sldId id="359" r:id="rId42"/>
    <p:sldId id="357" r:id="rId43"/>
    <p:sldId id="366" r:id="rId44"/>
    <p:sldId id="361" r:id="rId45"/>
    <p:sldId id="367" r:id="rId46"/>
    <p:sldId id="324" r:id="rId47"/>
    <p:sldId id="408" r:id="rId48"/>
    <p:sldId id="414" r:id="rId49"/>
    <p:sldId id="420" r:id="rId50"/>
    <p:sldId id="422" r:id="rId51"/>
    <p:sldId id="369" r:id="rId52"/>
    <p:sldId id="370" r:id="rId53"/>
    <p:sldId id="376" r:id="rId54"/>
    <p:sldId id="377" r:id="rId55"/>
    <p:sldId id="412" r:id="rId56"/>
    <p:sldId id="415" r:id="rId57"/>
    <p:sldId id="417" r:id="rId58"/>
    <p:sldId id="464" r:id="rId59"/>
    <p:sldId id="326" r:id="rId60"/>
    <p:sldId id="394" r:id="rId61"/>
    <p:sldId id="395" r:id="rId62"/>
    <p:sldId id="327" r:id="rId63"/>
    <p:sldId id="340" r:id="rId64"/>
    <p:sldId id="396" r:id="rId65"/>
    <p:sldId id="339" r:id="rId66"/>
    <p:sldId id="341" r:id="rId67"/>
    <p:sldId id="342" r:id="rId68"/>
    <p:sldId id="344" r:id="rId69"/>
    <p:sldId id="338" r:id="rId70"/>
    <p:sldId id="397" r:id="rId71"/>
    <p:sldId id="491" r:id="rId72"/>
    <p:sldId id="460" r:id="rId73"/>
    <p:sldId id="424" r:id="rId74"/>
    <p:sldId id="331" r:id="rId75"/>
  </p:sldIdLst>
  <p:sldSz cx="9144000" cy="6858000" type="screen4x3"/>
  <p:notesSz cx="9144000" cy="6858000"/>
  <p:defaultTextStyle>
    <a:defPPr>
      <a:defRPr lang="en-US"/>
    </a:defPPr>
    <a:lvl1pPr marL="0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6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1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89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6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4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FF0A"/>
    <a:srgbClr val="121D63"/>
    <a:srgbClr val="1100AC"/>
    <a:srgbClr val="15235F"/>
    <a:srgbClr val="15245F"/>
    <a:srgbClr val="102262"/>
    <a:srgbClr val="0F1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88806" autoAdjust="0"/>
  </p:normalViewPr>
  <p:slideViewPr>
    <p:cSldViewPr snapToObjects="1">
      <p:cViewPr>
        <p:scale>
          <a:sx n="72" d="100"/>
          <a:sy n="72" d="100"/>
        </p:scale>
        <p:origin x="-864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3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55ED-CE0F-2D42-8D9E-5F6641EF00AD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ACEAE-55E4-A84C-80BA-32A73D16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6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1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89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6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4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change of e-mail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CEAE-55E4-A84C-80BA-32A73D16E9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Galaxy can help you control (and even reduce) the required storage/</a:t>
            </a:r>
            <a:r>
              <a:rPr lang="en-US" sz="1200" b="1" dirty="0" err="1" smtClean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/memory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but Galaxy does no magic it just executes your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CEAE-55E4-A84C-80BA-32A73D16E9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Galaxy can help you control (and even reduce) the required storage/</a:t>
            </a:r>
            <a:r>
              <a:rPr lang="en-US" sz="1200" b="1" dirty="0" err="1" smtClean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/memory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but Galaxy does no magic it just executes your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CEAE-55E4-A84C-80BA-32A73D16E9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Galaxy can help you control (and even reduce) the required storage/</a:t>
            </a:r>
            <a:r>
              <a:rPr lang="en-US" sz="1200" b="1" dirty="0" err="1" smtClean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/memory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but Galaxy does no magic it just executes your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CEAE-55E4-A84C-80BA-32A73D16E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impersonation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  <a:cs typeface="+mn-cs"/>
              </a:rPr>
              <a:t> !!!</a:t>
            </a:r>
            <a:endParaRPr lang="en-US" sz="1200" b="1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CEAE-55E4-A84C-80BA-32A73D16E9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set up only what you have been asked to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less of an issue with the tool 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CEAE-55E4-A84C-80BA-32A73D16E9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29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8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11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84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62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88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66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47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616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127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905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606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893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463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19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240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749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83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622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2775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5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0" tIns="45706" rIns="91410" bIns="457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10" tIns="45706" rIns="91410" bIns="457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D376-6BA7-9A47-A360-AE4A93BF0AC6}" type="datetimeFigureOut">
              <a:rPr lang="en-US" smtClean="0"/>
              <a:pPr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9C67-4256-0B45-8F82-62BF1295B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9" indent="-285660" algn="l" defTabSz="45705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2" indent="-228529" algn="l" defTabSz="45705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18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6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4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1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0" tIns="45706" rIns="91410" bIns="457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10" tIns="45706" rIns="91410" bIns="457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12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0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9" indent="-285660" algn="l" defTabSz="45705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2" indent="-228529" algn="l" defTabSz="45705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18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6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4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1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0" tIns="45706" rIns="91410" bIns="457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10" tIns="45706" rIns="91410" bIns="457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D376-6BA7-9A47-A360-AE4A93BF0AC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19/07/16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9C67-4256-0B45-8F82-62BF1295BD77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46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570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9" indent="-285660" algn="l" defTabSz="45705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2" indent="-228529" algn="l" defTabSz="45705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18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6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4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1" indent="-228529" algn="l" defTabSz="4570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457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5824" y="1981204"/>
            <a:ext cx="7945224" cy="2828583"/>
          </a:xfrm>
          <a:prstGeom prst="rect">
            <a:avLst/>
          </a:prstGeom>
          <a:noFill/>
        </p:spPr>
        <p:txBody>
          <a:bodyPr wrap="none" lIns="91410" tIns="45706" rIns="91410" bIns="45706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/>
                <a:cs typeface="Arial"/>
              </a:rPr>
              <a:t>'10 rules' for </a:t>
            </a: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Arial"/>
                <a:cs typeface="Arial"/>
              </a:rPr>
              <a:t>Setting up a Galaxy Instance </a:t>
            </a: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Arial"/>
                <a:cs typeface="Arial"/>
              </a:rPr>
              <a:t>as a Service</a:t>
            </a: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8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54499" y="1268763"/>
            <a:ext cx="74821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talk to the people who will use your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2032762"/>
            <a:ext cx="40240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using Galaxy for </a:t>
            </a:r>
            <a:r>
              <a:rPr lang="en-US" sz="2400" b="1" dirty="0" smtClean="0">
                <a:latin typeface="Arial"/>
                <a:cs typeface="Arial"/>
              </a:rPr>
              <a:t>what 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760" y="3404477"/>
            <a:ext cx="23762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alternatives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5456" y="2708920"/>
            <a:ext cx="54999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do they know </a:t>
            </a:r>
            <a:r>
              <a:rPr lang="en-US" sz="2400" b="1" dirty="0" err="1">
                <a:latin typeface="Arial"/>
                <a:cs typeface="Arial"/>
              </a:rPr>
              <a:t>use.galaxy.org</a:t>
            </a:r>
            <a:r>
              <a:rPr lang="en-US" sz="2400" b="1" dirty="0">
                <a:latin typeface="Arial"/>
                <a:cs typeface="Arial"/>
              </a:rPr>
              <a:t> 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9592" y="4509120"/>
            <a:ext cx="4104456" cy="461665"/>
            <a:chOff x="1331640" y="5733256"/>
            <a:chExt cx="4104456" cy="461665"/>
          </a:xfrm>
        </p:grpSpPr>
        <p:sp>
          <p:nvSpPr>
            <p:cNvPr id="14" name="Rectangle 13"/>
            <p:cNvSpPr/>
            <p:nvPr/>
          </p:nvSpPr>
          <p:spPr>
            <a:xfrm>
              <a:off x="2339752" y="5733256"/>
              <a:ext cx="30963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  <a:latin typeface="Arial"/>
                  <a:cs typeface="Arial"/>
                </a:rPr>
                <a:t>define the tools</a:t>
              </a:r>
            </a:p>
          </p:txBody>
        </p:sp>
        <p:sp>
          <p:nvSpPr>
            <p:cNvPr id="11" name="Right Arrow 10"/>
            <p:cNvSpPr>
              <a:spLocks/>
            </p:cNvSpPr>
            <p:nvPr/>
          </p:nvSpPr>
          <p:spPr>
            <a:xfrm>
              <a:off x="1331640" y="5781208"/>
              <a:ext cx="685800" cy="365760"/>
            </a:xfrm>
            <a:prstGeom prst="rightArrow">
              <a:avLst>
                <a:gd name="adj1" fmla="val 31448"/>
                <a:gd name="adj2" fmla="val 72265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73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54499" y="1268763"/>
            <a:ext cx="74821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talk to the people who will use your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2032762"/>
            <a:ext cx="40240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using Galaxy for </a:t>
            </a:r>
            <a:r>
              <a:rPr lang="en-US" sz="2400" b="1" dirty="0" smtClean="0">
                <a:latin typeface="Arial"/>
                <a:cs typeface="Arial"/>
              </a:rPr>
              <a:t>what 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760" y="3404477"/>
            <a:ext cx="23762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alternatives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5456" y="2708920"/>
            <a:ext cx="54999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do they know </a:t>
            </a:r>
            <a:r>
              <a:rPr lang="en-US" sz="2400" b="1" dirty="0" err="1">
                <a:latin typeface="Arial"/>
                <a:cs typeface="Arial"/>
              </a:rPr>
              <a:t>use.galaxy.org</a:t>
            </a:r>
            <a:r>
              <a:rPr lang="en-US" sz="2400" b="1" dirty="0">
                <a:latin typeface="Arial"/>
                <a:cs typeface="Arial"/>
              </a:rPr>
              <a:t> 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9592" y="4509120"/>
            <a:ext cx="4104456" cy="461665"/>
            <a:chOff x="1331640" y="5733256"/>
            <a:chExt cx="4104456" cy="461665"/>
          </a:xfrm>
        </p:grpSpPr>
        <p:sp>
          <p:nvSpPr>
            <p:cNvPr id="14" name="Rectangle 13"/>
            <p:cNvSpPr/>
            <p:nvPr/>
          </p:nvSpPr>
          <p:spPr>
            <a:xfrm>
              <a:off x="2339752" y="5733256"/>
              <a:ext cx="30963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  <a:latin typeface="Arial"/>
                  <a:cs typeface="Arial"/>
                </a:rPr>
                <a:t>define the tools</a:t>
              </a:r>
            </a:p>
          </p:txBody>
        </p:sp>
        <p:sp>
          <p:nvSpPr>
            <p:cNvPr id="11" name="Right Arrow 10"/>
            <p:cNvSpPr>
              <a:spLocks/>
            </p:cNvSpPr>
            <p:nvPr/>
          </p:nvSpPr>
          <p:spPr>
            <a:xfrm>
              <a:off x="1331640" y="5781208"/>
              <a:ext cx="685800" cy="365760"/>
            </a:xfrm>
            <a:prstGeom prst="rightArrow">
              <a:avLst>
                <a:gd name="adj1" fmla="val 31448"/>
                <a:gd name="adj2" fmla="val 72265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4131" y="5174905"/>
            <a:ext cx="309634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use the toolshed</a:t>
            </a:r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>
            <a:off x="2051722" y="5222854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04131" y="5771495"/>
            <a:ext cx="381642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develop your own tools</a:t>
            </a:r>
          </a:p>
        </p:txBody>
      </p:sp>
      <p:sp>
        <p:nvSpPr>
          <p:cNvPr id="18" name="Right Arrow 17"/>
          <p:cNvSpPr>
            <a:spLocks/>
          </p:cNvSpPr>
          <p:nvPr/>
        </p:nvSpPr>
        <p:spPr>
          <a:xfrm>
            <a:off x="2068724" y="5819446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2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54499" y="1268763"/>
            <a:ext cx="74821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talk to the people who will use your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2032762"/>
            <a:ext cx="40240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using Galaxy for </a:t>
            </a:r>
            <a:r>
              <a:rPr lang="en-US" sz="2400" b="1" dirty="0" smtClean="0">
                <a:latin typeface="Arial"/>
                <a:cs typeface="Arial"/>
              </a:rPr>
              <a:t>what 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760" y="3404477"/>
            <a:ext cx="23762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alternatives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5456" y="2708920"/>
            <a:ext cx="54999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do they know </a:t>
            </a:r>
            <a:r>
              <a:rPr lang="en-US" sz="2400" b="1" dirty="0" err="1">
                <a:latin typeface="Arial"/>
                <a:cs typeface="Arial"/>
              </a:rPr>
              <a:t>use.galaxy.org</a:t>
            </a:r>
            <a:r>
              <a:rPr lang="en-US" sz="2400" b="1" dirty="0">
                <a:latin typeface="Arial"/>
                <a:cs typeface="Arial"/>
              </a:rPr>
              <a:t> 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9592" y="4509120"/>
            <a:ext cx="4104456" cy="461665"/>
            <a:chOff x="1331640" y="5733256"/>
            <a:chExt cx="4104456" cy="461665"/>
          </a:xfrm>
        </p:grpSpPr>
        <p:sp>
          <p:nvSpPr>
            <p:cNvPr id="14" name="Rectangle 13"/>
            <p:cNvSpPr/>
            <p:nvPr/>
          </p:nvSpPr>
          <p:spPr>
            <a:xfrm>
              <a:off x="2339752" y="5733256"/>
              <a:ext cx="30963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  <a:latin typeface="Arial"/>
                  <a:cs typeface="Arial"/>
                </a:rPr>
                <a:t>define the tools</a:t>
              </a:r>
            </a:p>
          </p:txBody>
        </p:sp>
        <p:sp>
          <p:nvSpPr>
            <p:cNvPr id="11" name="Right Arrow 10"/>
            <p:cNvSpPr>
              <a:spLocks/>
            </p:cNvSpPr>
            <p:nvPr/>
          </p:nvSpPr>
          <p:spPr>
            <a:xfrm>
              <a:off x="1331640" y="5781208"/>
              <a:ext cx="685800" cy="365760"/>
            </a:xfrm>
            <a:prstGeom prst="rightArrow">
              <a:avLst>
                <a:gd name="adj1" fmla="val 31448"/>
                <a:gd name="adj2" fmla="val 72265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4131" y="5174905"/>
            <a:ext cx="309634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use the toolshed</a:t>
            </a:r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>
            <a:off x="2051722" y="5222854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04131" y="5771495"/>
            <a:ext cx="381642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develop your own tools</a:t>
            </a:r>
          </a:p>
        </p:txBody>
      </p:sp>
      <p:sp>
        <p:nvSpPr>
          <p:cNvPr id="20" name="Right Arrow 19"/>
          <p:cNvSpPr>
            <a:spLocks/>
          </p:cNvSpPr>
          <p:nvPr/>
        </p:nvSpPr>
        <p:spPr>
          <a:xfrm flipH="1">
            <a:off x="5796136" y="5229200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37920" y="5401940"/>
            <a:ext cx="144016" cy="36955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>
            <a:spLocks/>
          </p:cNvSpPr>
          <p:nvPr/>
        </p:nvSpPr>
        <p:spPr>
          <a:xfrm>
            <a:off x="2068724" y="5819446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496" y="1340769"/>
            <a:ext cx="61497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Visibility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5656" y="1988840"/>
            <a:ext cx="525658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internal web site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5656" y="4077075"/>
            <a:ext cx="53285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everybody can create an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75656" y="2564904"/>
            <a:ext cx="32235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public web 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5656" y="4653136"/>
            <a:ext cx="689600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accounts are created for the users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496" y="3429000"/>
            <a:ext cx="146923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Access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5656" y="5229200"/>
            <a:ext cx="689600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external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58929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829545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3) Check: what resources do you need ?</a:t>
            </a:r>
          </a:p>
        </p:txBody>
      </p:sp>
    </p:spTree>
    <p:extLst>
      <p:ext uri="{BB962C8B-B14F-4D97-AF65-F5344CB8AC3E}">
        <p14:creationId xmlns:p14="http://schemas.microsoft.com/office/powerpoint/2010/main" val="263711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829545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3) Check: what resources do you need ?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1146720"/>
            <a:ext cx="734481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...to run the tools you want to offer to </a:t>
            </a:r>
          </a:p>
          <a:p>
            <a:r>
              <a:rPr lang="en-US" sz="2400" b="1" dirty="0">
                <a:latin typeface="Arial"/>
                <a:cs typeface="Arial"/>
              </a:rPr>
              <a:t>       the expected number of users: </a:t>
            </a:r>
          </a:p>
        </p:txBody>
      </p:sp>
    </p:spTree>
    <p:extLst>
      <p:ext uri="{BB962C8B-B14F-4D97-AF65-F5344CB8AC3E}">
        <p14:creationId xmlns:p14="http://schemas.microsoft.com/office/powerpoint/2010/main" val="408601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5616" y="2402306"/>
            <a:ext cx="182927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hardware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829545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3) Check: what resources do you need ?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7664" y="2906365"/>
            <a:ext cx="525658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</a:t>
            </a:r>
            <a:r>
              <a:rPr lang="en-US" sz="2400" b="1" dirty="0" err="1">
                <a:latin typeface="Arial"/>
                <a:cs typeface="Arial"/>
              </a:rPr>
              <a:t>cpu</a:t>
            </a:r>
            <a:r>
              <a:rPr lang="en-US" sz="2400" b="1" dirty="0">
                <a:latin typeface="Arial"/>
                <a:cs typeface="Arial"/>
              </a:rPr>
              <a:t> /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7664" y="3452811"/>
            <a:ext cx="5256584" cy="120032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storage</a:t>
            </a:r>
          </a:p>
          <a:p>
            <a:r>
              <a:rPr lang="en-US" sz="2400" b="1" dirty="0">
                <a:latin typeface="Arial"/>
                <a:cs typeface="Arial"/>
              </a:rPr>
              <a:t>	- fast (local) storage</a:t>
            </a:r>
          </a:p>
          <a:p>
            <a:r>
              <a:rPr lang="en-US" sz="2400" b="1" dirty="0">
                <a:latin typeface="Arial"/>
                <a:cs typeface="Arial"/>
              </a:rPr>
              <a:t>     - slow (network)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1146720"/>
            <a:ext cx="734481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...to run the tools you want to offer to </a:t>
            </a:r>
          </a:p>
          <a:p>
            <a:r>
              <a:rPr lang="en-US" sz="2400" b="1" dirty="0">
                <a:latin typeface="Arial"/>
                <a:cs typeface="Arial"/>
              </a:rPr>
              <a:t>       the expected number of users: </a:t>
            </a:r>
          </a:p>
        </p:txBody>
      </p:sp>
    </p:spTree>
    <p:extLst>
      <p:ext uri="{BB962C8B-B14F-4D97-AF65-F5344CB8AC3E}">
        <p14:creationId xmlns:p14="http://schemas.microsoft.com/office/powerpoint/2010/main" val="272569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5620" y="2347152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people  / knowledge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7665" y="2995221"/>
            <a:ext cx="691276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system administration for the Galaxy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7665" y="3615407"/>
            <a:ext cx="691276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Bioinformatics background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40268"/>
            <a:ext cx="829545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3) Check: what resources do you need ?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146720"/>
            <a:ext cx="734481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...to run the tools you want to offer to </a:t>
            </a:r>
          </a:p>
          <a:p>
            <a:r>
              <a:rPr lang="en-US" sz="2400" b="1" dirty="0">
                <a:latin typeface="Arial"/>
                <a:cs typeface="Arial"/>
              </a:rPr>
              <a:t>       the expected number of users: </a:t>
            </a:r>
          </a:p>
        </p:txBody>
      </p:sp>
    </p:spTree>
    <p:extLst>
      <p:ext uri="{BB962C8B-B14F-4D97-AF65-F5344CB8AC3E}">
        <p14:creationId xmlns:p14="http://schemas.microsoft.com/office/powerpoint/2010/main" val="3206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1124747"/>
            <a:ext cx="719634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make sure you have a 'Galaxy Admin' person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9635" y="1833979"/>
            <a:ext cx="750854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3284984"/>
            <a:ext cx="373627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'Galaxy Admin':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0804" y="3811290"/>
            <a:ext cx="530737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write access to Galaxy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60804" y="4325419"/>
            <a:ext cx="530737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can restart Galaxy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0804" y="4839546"/>
            <a:ext cx="530737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write access to Galaxy 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240268"/>
            <a:ext cx="829545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3) Check: what resources do you need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0804" y="3297161"/>
            <a:ext cx="530737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does not need to be a 'Sys Admin'</a:t>
            </a:r>
          </a:p>
        </p:txBody>
      </p:sp>
    </p:spTree>
    <p:extLst>
      <p:ext uri="{BB962C8B-B14F-4D97-AF65-F5344CB8AC3E}">
        <p14:creationId xmlns:p14="http://schemas.microsoft.com/office/powerpoint/2010/main" val="423519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372750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506" y="240268"/>
            <a:ext cx="9447584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 rules for setting up a galaxy instance as a 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4010" y="4310065"/>
            <a:ext cx="43495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Prevent data duplication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010" y="5199583"/>
            <a:ext cx="786340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Keep the Galaxy software (and you) up to 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013" y="3865309"/>
            <a:ext cx="544273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Set up 'reports'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013" y="3420547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Know the tools you offer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010" y="1641514"/>
            <a:ext cx="652260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Check: what are you actually asked for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010" y="2086271"/>
            <a:ext cx="730188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Check: what resources do you have / need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010" y="2975790"/>
            <a:ext cx="641199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Set up only what you have been asked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010" y="1196752"/>
            <a:ext cx="810445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There is no such thing as 'Free Lunch'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4013" y="4754827"/>
            <a:ext cx="544273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Offer training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4013" y="2531029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392480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880" y="1988840"/>
            <a:ext cx="5562164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</a:t>
            </a:r>
          </a:p>
        </p:txBody>
      </p:sp>
      <p:sp>
        <p:nvSpPr>
          <p:cNvPr id="3" name="Rectangle 2"/>
          <p:cNvSpPr/>
          <p:nvPr/>
        </p:nvSpPr>
        <p:spPr>
          <a:xfrm>
            <a:off x="826880" y="2564904"/>
            <a:ext cx="950505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  <a:r>
              <a:rPr lang="en-US" sz="2400" b="1" i="1" dirty="0" err="1">
                <a:latin typeface="Arial"/>
                <a:cs typeface="Arial"/>
              </a:rPr>
              <a:t>Config</a:t>
            </a:r>
            <a:r>
              <a:rPr lang="en-US" sz="2400" b="1" i="1" dirty="0">
                <a:latin typeface="Arial"/>
                <a:cs typeface="Arial"/>
              </a:rPr>
              <a:t>/</a:t>
            </a:r>
          </a:p>
          <a:p>
            <a:r>
              <a:rPr lang="en-US" sz="2400" b="1" i="1" dirty="0">
                <a:latin typeface="Arial"/>
                <a:cs typeface="Arial"/>
              </a:rPr>
              <a:t>      Performance/</a:t>
            </a:r>
            <a:r>
              <a:rPr lang="en-US" sz="2400" b="1" i="1" dirty="0" err="1">
                <a:latin typeface="Arial"/>
                <a:cs typeface="Arial"/>
              </a:rPr>
              <a:t>ProductionServer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880" y="1068686"/>
            <a:ext cx="679609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follow the suggestions on the wiki</a:t>
            </a:r>
          </a:p>
        </p:txBody>
      </p:sp>
    </p:spTree>
    <p:extLst>
      <p:ext uri="{BB962C8B-B14F-4D97-AF65-F5344CB8AC3E}">
        <p14:creationId xmlns:p14="http://schemas.microsoft.com/office/powerpoint/2010/main" val="389423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880" y="1988840"/>
            <a:ext cx="5562164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</a:t>
            </a:r>
          </a:p>
        </p:txBody>
      </p:sp>
      <p:sp>
        <p:nvSpPr>
          <p:cNvPr id="3" name="Rectangle 2"/>
          <p:cNvSpPr/>
          <p:nvPr/>
        </p:nvSpPr>
        <p:spPr>
          <a:xfrm>
            <a:off x="826880" y="2564904"/>
            <a:ext cx="950505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  <a:r>
              <a:rPr lang="en-US" sz="2400" b="1" i="1" dirty="0" err="1">
                <a:latin typeface="Arial"/>
                <a:cs typeface="Arial"/>
              </a:rPr>
              <a:t>Config</a:t>
            </a:r>
            <a:r>
              <a:rPr lang="en-US" sz="2400" b="1" i="1" dirty="0">
                <a:latin typeface="Arial"/>
                <a:cs typeface="Arial"/>
              </a:rPr>
              <a:t>/</a:t>
            </a:r>
          </a:p>
          <a:p>
            <a:r>
              <a:rPr lang="en-US" sz="2400" b="1" i="1" dirty="0">
                <a:latin typeface="Arial"/>
                <a:cs typeface="Arial"/>
              </a:rPr>
              <a:t>      Performance/</a:t>
            </a:r>
            <a:r>
              <a:rPr lang="en-US" sz="2400" b="1" i="1" dirty="0" err="1">
                <a:latin typeface="Arial"/>
                <a:cs typeface="Arial"/>
              </a:rPr>
              <a:t>ProductionServer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2547" y="4588510"/>
            <a:ext cx="1957687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 err="1">
                <a:latin typeface="Arial"/>
                <a:cs typeface="Arial"/>
              </a:rPr>
              <a:t>PostgreSQL</a:t>
            </a:r>
            <a:r>
              <a:rPr lang="en-US" sz="24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11" name="Right Arrow 10"/>
          <p:cNvSpPr>
            <a:spLocks/>
          </p:cNvSpPr>
          <p:nvPr/>
        </p:nvSpPr>
        <p:spPr>
          <a:xfrm>
            <a:off x="3550312" y="4636465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7356" y="4588510"/>
            <a:ext cx="1176524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SQLite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7358" y="3933059"/>
            <a:ext cx="4666211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switching to a database 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6880" y="1068686"/>
            <a:ext cx="679609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follow the suggestions on the wiki</a:t>
            </a:r>
          </a:p>
        </p:txBody>
      </p:sp>
    </p:spTree>
    <p:extLst>
      <p:ext uri="{BB962C8B-B14F-4D97-AF65-F5344CB8AC3E}">
        <p14:creationId xmlns:p14="http://schemas.microsoft.com/office/powerpoint/2010/main" val="186955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047" y="1484784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check other installations: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832045" y="1946449"/>
            <a:ext cx="820891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https://</a:t>
            </a:r>
            <a:r>
              <a:rPr lang="en-US" sz="2400" b="1" dirty="0" err="1">
                <a:latin typeface="Arial"/>
                <a:cs typeface="Arial"/>
              </a:rPr>
              <a:t>wiki.galaxyproject.org</a:t>
            </a:r>
            <a:r>
              <a:rPr lang="en-US" sz="2400" b="1" dirty="0">
                <a:latin typeface="Arial"/>
                <a:cs typeface="Arial"/>
              </a:rPr>
              <a:t>/Community/Deployments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047" y="3789043"/>
            <a:ext cx="763284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https://</a:t>
            </a:r>
            <a:r>
              <a:rPr lang="en-US" sz="2400" b="1" dirty="0" err="1">
                <a:latin typeface="Arial"/>
                <a:cs typeface="Arial"/>
              </a:rPr>
              <a:t>wiki.galaxyproject.org</a:t>
            </a:r>
            <a:r>
              <a:rPr lang="en-US" sz="2400" b="1" dirty="0">
                <a:latin typeface="Arial"/>
                <a:cs typeface="Arial"/>
              </a:rPr>
              <a:t>/Community/Logs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047" y="2905203"/>
            <a:ext cx="7632848" cy="769441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Galaxy Community Log Board:</a:t>
            </a:r>
          </a:p>
          <a:p>
            <a:r>
              <a:rPr lang="en-US" sz="2000" b="1" dirty="0">
                <a:latin typeface="Arial"/>
                <a:cs typeface="Arial"/>
              </a:rPr>
              <a:t>(a place to share how you addressed a particular task)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352134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6883" y="1285312"/>
            <a:ext cx="770556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you don't need a cluster to set up different queues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109046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6883" y="1285312"/>
            <a:ext cx="770556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you don't need a cluster to set up different queues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803" y="2019321"/>
            <a:ext cx="2010035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 err="1">
                <a:latin typeface="Arial"/>
                <a:cs typeface="Arial"/>
              </a:rPr>
              <a:t>job.conf.xml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1619674" y="2083827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138" y="2480985"/>
            <a:ext cx="562016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job_conf.xml.sample_advanced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3486199"/>
            <a:ext cx="773147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  <a:r>
              <a:rPr lang="en-US" sz="2400" b="1" i="1" dirty="0" err="1">
                <a:latin typeface="Arial"/>
                <a:cs typeface="Arial"/>
              </a:rPr>
              <a:t>Config</a:t>
            </a:r>
            <a:r>
              <a:rPr lang="en-US" sz="2400" b="1" i="1" dirty="0">
                <a:latin typeface="Arial"/>
                <a:cs typeface="Arial"/>
              </a:rPr>
              <a:t>/Jobs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300060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7587" y="1268763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you can change the 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335305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7584" y="1268760"/>
            <a:ext cx="7992888" cy="120032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you can change the hardware, as long as you keep the ‘database/’ directory and the SQL DB in sync.</a:t>
            </a:r>
          </a:p>
          <a:p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4) Start small, but right</a:t>
            </a:r>
          </a:p>
        </p:txBody>
      </p:sp>
    </p:spTree>
    <p:extLst>
      <p:ext uri="{BB962C8B-B14F-4D97-AF65-F5344CB8AC3E}">
        <p14:creationId xmlns:p14="http://schemas.microsoft.com/office/powerpoint/2010/main" val="46132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40268"/>
            <a:ext cx="793541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5) Set up only what you have been asked to</a:t>
            </a:r>
          </a:p>
        </p:txBody>
      </p:sp>
    </p:spTree>
    <p:extLst>
      <p:ext uri="{BB962C8B-B14F-4D97-AF65-F5344CB8AC3E}">
        <p14:creationId xmlns:p14="http://schemas.microsoft.com/office/powerpoint/2010/main" val="13301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9032" y="1503950"/>
            <a:ext cx="789379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.....at least in the beginning: </a:t>
            </a:r>
          </a:p>
          <a:p>
            <a:r>
              <a:rPr lang="en-US" sz="2400" b="1" dirty="0">
                <a:latin typeface="Arial"/>
                <a:cs typeface="Arial"/>
              </a:rPr>
              <a:t>     don't confuse your clients with too many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40268"/>
            <a:ext cx="793541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5) Set up only what you have been asked to</a:t>
            </a:r>
          </a:p>
        </p:txBody>
      </p:sp>
    </p:spTree>
    <p:extLst>
      <p:ext uri="{BB962C8B-B14F-4D97-AF65-F5344CB8AC3E}">
        <p14:creationId xmlns:p14="http://schemas.microsoft.com/office/powerpoint/2010/main" val="220642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9032" y="1503950"/>
            <a:ext cx="789379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.....at least in the beginning: </a:t>
            </a:r>
          </a:p>
          <a:p>
            <a:r>
              <a:rPr lang="en-US" sz="2400" b="1" dirty="0">
                <a:latin typeface="Arial"/>
                <a:cs typeface="Arial"/>
              </a:rPr>
              <a:t>     don't confuse your clients with too many tools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793541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5) Set up only what you have been asked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669035" y="3140968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offer group/user specific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032" y="3789040"/>
            <a:ext cx="8439472" cy="707886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https://</a:t>
            </a:r>
            <a:r>
              <a:rPr lang="en-US" sz="2000" b="1" i="1" dirty="0" err="1">
                <a:latin typeface="Arial"/>
                <a:cs typeface="Arial"/>
              </a:rPr>
              <a:t>wiki.galaxyproject.org</a:t>
            </a:r>
            <a:r>
              <a:rPr lang="en-US" sz="2000" b="1" i="1" dirty="0">
                <a:latin typeface="Arial"/>
                <a:cs typeface="Arial"/>
              </a:rPr>
              <a:t>/</a:t>
            </a:r>
            <a:r>
              <a:rPr lang="en-US" sz="2000" b="1" i="1" dirty="0" err="1">
                <a:latin typeface="Arial"/>
                <a:cs typeface="Arial"/>
              </a:rPr>
              <a:t>UserDefinedToolboxFilters</a:t>
            </a:r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https://</a:t>
            </a:r>
            <a:r>
              <a:rPr lang="en-US" sz="2000" b="1" i="1" dirty="0" err="1">
                <a:latin typeface="Arial"/>
                <a:cs typeface="Arial"/>
              </a:rPr>
              <a:t>wiki.galaxyproject.org</a:t>
            </a:r>
            <a:r>
              <a:rPr lang="en-US" sz="2000" b="1" i="1" dirty="0">
                <a:latin typeface="Arial"/>
                <a:cs typeface="Arial"/>
              </a:rPr>
              <a:t>/Admin/</a:t>
            </a:r>
            <a:r>
              <a:rPr lang="en-US" sz="2000" b="1" i="1" dirty="0" err="1">
                <a:latin typeface="Arial"/>
                <a:cs typeface="Arial"/>
              </a:rPr>
              <a:t>Config</a:t>
            </a:r>
            <a:r>
              <a:rPr lang="en-US" sz="2000" b="1" i="1" dirty="0">
                <a:latin typeface="Arial"/>
                <a:cs typeface="Arial"/>
              </a:rPr>
              <a:t>/Access%20Control</a:t>
            </a:r>
          </a:p>
        </p:txBody>
      </p:sp>
    </p:spTree>
    <p:extLst>
      <p:ext uri="{BB962C8B-B14F-4D97-AF65-F5344CB8AC3E}">
        <p14:creationId xmlns:p14="http://schemas.microsoft.com/office/powerpoint/2010/main" val="11023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1) There is no such thing as 'Free Lunch'</a:t>
            </a:r>
          </a:p>
        </p:txBody>
      </p:sp>
    </p:spTree>
    <p:extLst>
      <p:ext uri="{BB962C8B-B14F-4D97-AF65-F5344CB8AC3E}">
        <p14:creationId xmlns:p14="http://schemas.microsoft.com/office/powerpoint/2010/main" val="355190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9032" y="1503950"/>
            <a:ext cx="789379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.....at least in the beginning: </a:t>
            </a:r>
          </a:p>
          <a:p>
            <a:r>
              <a:rPr lang="en-US" sz="2400" b="1" dirty="0">
                <a:latin typeface="Arial"/>
                <a:cs typeface="Arial"/>
              </a:rPr>
              <a:t>     don't confuse your clients with too many tools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793541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5) Set up only what you have been asked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669035" y="3140968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offer group/user specific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032" y="3789040"/>
            <a:ext cx="8439472" cy="707886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https://</a:t>
            </a:r>
            <a:r>
              <a:rPr lang="en-US" sz="2000" b="1" i="1" dirty="0" err="1">
                <a:latin typeface="Arial"/>
                <a:cs typeface="Arial"/>
              </a:rPr>
              <a:t>wiki.galaxyproject.org</a:t>
            </a:r>
            <a:r>
              <a:rPr lang="en-US" sz="2000" b="1" i="1" dirty="0">
                <a:latin typeface="Arial"/>
                <a:cs typeface="Arial"/>
              </a:rPr>
              <a:t>/</a:t>
            </a:r>
            <a:r>
              <a:rPr lang="en-US" sz="2000" b="1" i="1" dirty="0" err="1">
                <a:latin typeface="Arial"/>
                <a:cs typeface="Arial"/>
              </a:rPr>
              <a:t>UserDefinedToolboxFilters</a:t>
            </a:r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https://</a:t>
            </a:r>
            <a:r>
              <a:rPr lang="en-US" sz="2000" b="1" i="1" dirty="0" err="1">
                <a:latin typeface="Arial"/>
                <a:cs typeface="Arial"/>
              </a:rPr>
              <a:t>wiki.galaxyproject.org</a:t>
            </a:r>
            <a:r>
              <a:rPr lang="en-US" sz="2000" b="1" i="1" dirty="0">
                <a:latin typeface="Arial"/>
                <a:cs typeface="Arial"/>
              </a:rPr>
              <a:t>/Admin/</a:t>
            </a:r>
            <a:r>
              <a:rPr lang="en-US" sz="2000" b="1" i="1" dirty="0" err="1">
                <a:latin typeface="Arial"/>
                <a:cs typeface="Arial"/>
              </a:rPr>
              <a:t>Config</a:t>
            </a:r>
            <a:r>
              <a:rPr lang="en-US" sz="2000" b="1" i="1" dirty="0">
                <a:latin typeface="Arial"/>
                <a:cs typeface="Arial"/>
              </a:rPr>
              <a:t>/Access%20Control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1843" y="5029600"/>
            <a:ext cx="405451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good for testing</a:t>
            </a:r>
          </a:p>
        </p:txBody>
      </p:sp>
      <p:sp>
        <p:nvSpPr>
          <p:cNvPr id="8" name="Right Arrow 7"/>
          <p:cNvSpPr>
            <a:spLocks/>
          </p:cNvSpPr>
          <p:nvPr/>
        </p:nvSpPr>
        <p:spPr>
          <a:xfrm>
            <a:off x="2211489" y="5082943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9032" y="1503950"/>
            <a:ext cx="789379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.....but make sure you have: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793541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5) Set up only what you have been asked to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1942" y="2334074"/>
            <a:ext cx="6822429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production server  /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62638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9032" y="1503950"/>
            <a:ext cx="789379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.....but make sure you have: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793541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5) Set up only what you have been asked to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1942" y="2334074"/>
            <a:ext cx="6822429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production server  / development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1942" y="3327375"/>
            <a:ext cx="6822429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back up of production server  (including the </a:t>
            </a:r>
          </a:p>
          <a:p>
            <a:r>
              <a:rPr lang="en-US" sz="2400" b="1" dirty="0" err="1">
                <a:latin typeface="Arial"/>
                <a:cs typeface="Arial"/>
              </a:rPr>
              <a:t>PostgreSQL</a:t>
            </a:r>
            <a:r>
              <a:rPr lang="en-US" sz="2400" b="1" dirty="0">
                <a:latin typeface="Arial"/>
                <a:cs typeface="Arial"/>
              </a:rPr>
              <a:t> DB)</a:t>
            </a:r>
          </a:p>
        </p:txBody>
      </p:sp>
    </p:spTree>
    <p:extLst>
      <p:ext uri="{BB962C8B-B14F-4D97-AF65-F5344CB8AC3E}">
        <p14:creationId xmlns:p14="http://schemas.microsoft.com/office/powerpoint/2010/main" val="224455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6) Know the tools you offer</a:t>
            </a:r>
          </a:p>
        </p:txBody>
      </p:sp>
    </p:spTree>
    <p:extLst>
      <p:ext uri="{BB962C8B-B14F-4D97-AF65-F5344CB8AC3E}">
        <p14:creationId xmlns:p14="http://schemas.microsoft.com/office/powerpoint/2010/main" val="410775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6) Know the tools you offer</a:t>
            </a:r>
          </a:p>
        </p:txBody>
      </p:sp>
      <p:sp>
        <p:nvSpPr>
          <p:cNvPr id="2" name="Rectangle 1"/>
          <p:cNvSpPr/>
          <p:nvPr/>
        </p:nvSpPr>
        <p:spPr>
          <a:xfrm>
            <a:off x="654496" y="2204866"/>
            <a:ext cx="5442840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/Learn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583" y="1412779"/>
            <a:ext cx="7319281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First, make sure you know how to use galaxy</a:t>
            </a:r>
          </a:p>
        </p:txBody>
      </p:sp>
    </p:spTree>
    <p:extLst>
      <p:ext uri="{BB962C8B-B14F-4D97-AF65-F5344CB8AC3E}">
        <p14:creationId xmlns:p14="http://schemas.microsoft.com/office/powerpoint/2010/main" val="110263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6088" y="3486199"/>
            <a:ext cx="719828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Second, understand the tools you offer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6) Know the tools you offer</a:t>
            </a:r>
          </a:p>
        </p:txBody>
      </p:sp>
      <p:sp>
        <p:nvSpPr>
          <p:cNvPr id="2" name="Rectangle 1"/>
          <p:cNvSpPr/>
          <p:nvPr/>
        </p:nvSpPr>
        <p:spPr>
          <a:xfrm>
            <a:off x="654496" y="2204866"/>
            <a:ext cx="5442840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/Learn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583" y="1412779"/>
            <a:ext cx="7319281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First, make sure you know how to use galaxy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9632" y="4221088"/>
            <a:ext cx="719828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can you execute them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79908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</p:spTree>
    <p:extLst>
      <p:ext uri="{BB962C8B-B14F-4D97-AF65-F5344CB8AC3E}">
        <p14:creationId xmlns:p14="http://schemas.microsoft.com/office/powerpoint/2010/main" val="207860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1556795"/>
            <a:ext cx="7920880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  <a:r>
              <a:rPr lang="en-US" sz="2400" b="1" i="1" dirty="0" err="1">
                <a:latin typeface="Arial"/>
                <a:cs typeface="Arial"/>
              </a:rPr>
              <a:t>UsageReports</a:t>
            </a:r>
            <a:endParaRPr lang="en-US" sz="2400" b="1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17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MI_logo_neg_def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00" y="5867400"/>
            <a:ext cx="1935104" cy="838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  <p:pic>
        <p:nvPicPr>
          <p:cNvPr id="3" name="Picture 2" descr="Screen Shot 2015-06-30 at 1.5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0"/>
            <a:ext cx="275799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581" y="1412779"/>
            <a:ext cx="399542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it is a second web site</a:t>
            </a:r>
          </a:p>
        </p:txBody>
      </p:sp>
    </p:spTree>
    <p:extLst>
      <p:ext uri="{BB962C8B-B14F-4D97-AF65-F5344CB8AC3E}">
        <p14:creationId xmlns:p14="http://schemas.microsoft.com/office/powerpoint/2010/main" val="324607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MI_logo_neg_def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00" y="5867400"/>
            <a:ext cx="1935104" cy="838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  <p:pic>
        <p:nvPicPr>
          <p:cNvPr id="3" name="Picture 2" descr="Screen Shot 2015-06-30 at 1.5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0"/>
            <a:ext cx="275799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8253" y="2272226"/>
            <a:ext cx="2937523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All unfinished jobs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250" y="1484784"/>
            <a:ext cx="2030724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Today's jobs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252" y="3059668"/>
            <a:ext cx="2937523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Jobs per tool</a:t>
            </a:r>
          </a:p>
        </p:txBody>
      </p:sp>
      <p:sp>
        <p:nvSpPr>
          <p:cNvPr id="8" name="Rectangle 7"/>
          <p:cNvSpPr/>
          <p:nvPr/>
        </p:nvSpPr>
        <p:spPr>
          <a:xfrm>
            <a:off x="878250" y="4446407"/>
            <a:ext cx="293752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Jobs per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250" y="5013178"/>
            <a:ext cx="2545438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User disk usage</a:t>
            </a:r>
          </a:p>
        </p:txBody>
      </p:sp>
    </p:spTree>
    <p:extLst>
      <p:ext uri="{BB962C8B-B14F-4D97-AF65-F5344CB8AC3E}">
        <p14:creationId xmlns:p14="http://schemas.microsoft.com/office/powerpoint/2010/main" val="5070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1) There is no such thing as 'Free Lunch'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06965" y="5147480"/>
            <a:ext cx="4032448" cy="0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77460" y="5301210"/>
            <a:ext cx="4310767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Time invested in setting up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and running Galaxy</a:t>
            </a:r>
          </a:p>
        </p:txBody>
      </p:sp>
    </p:spTree>
    <p:extLst>
      <p:ext uri="{BB962C8B-B14F-4D97-AF65-F5344CB8AC3E}">
        <p14:creationId xmlns:p14="http://schemas.microsoft.com/office/powerpoint/2010/main" val="284145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4306" y="1484784"/>
            <a:ext cx="794014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....but nevertheless, get familiar with the database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</p:spTree>
    <p:extLst>
      <p:ext uri="{BB962C8B-B14F-4D97-AF65-F5344CB8AC3E}">
        <p14:creationId xmlns:p14="http://schemas.microsoft.com/office/powerpoint/2010/main" val="398209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488489"/>
            <a:ext cx="7771478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execute queries which are not covered by 'reports'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306" y="1484784"/>
            <a:ext cx="794014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....but nevertheless, get familiar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366657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4197523"/>
            <a:ext cx="2698876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</a:t>
            </a:r>
            <a:r>
              <a:rPr lang="en-US" sz="2400" b="1" i="1" dirty="0">
                <a:latin typeface="Arial"/>
                <a:cs typeface="Arial"/>
              </a:rPr>
              <a:t>fix</a:t>
            </a:r>
            <a:r>
              <a:rPr lang="en-US" sz="2400" b="1" dirty="0">
                <a:latin typeface="Arial"/>
                <a:cs typeface="Arial"/>
              </a:rPr>
              <a:t> the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5616" y="2488489"/>
            <a:ext cx="7771478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execute queries which are not covered by 'reports'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306" y="1484784"/>
            <a:ext cx="794014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....but nevertheless, get familiar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6707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7) Set up 'reports'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4197523"/>
            <a:ext cx="2698876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</a:t>
            </a:r>
            <a:r>
              <a:rPr lang="en-US" sz="2400" b="1" i="1" dirty="0">
                <a:latin typeface="Arial"/>
                <a:cs typeface="Arial"/>
              </a:rPr>
              <a:t>fix</a:t>
            </a:r>
            <a:r>
              <a:rPr lang="en-US" sz="2400" b="1" dirty="0">
                <a:latin typeface="Arial"/>
                <a:cs typeface="Arial"/>
              </a:rPr>
              <a:t> the database</a:t>
            </a:r>
          </a:p>
        </p:txBody>
      </p:sp>
      <p:sp>
        <p:nvSpPr>
          <p:cNvPr id="7" name="Rectangle 6"/>
          <p:cNvSpPr/>
          <p:nvPr/>
        </p:nvSpPr>
        <p:spPr>
          <a:xfrm rot="20520000">
            <a:off x="55505" y="3905135"/>
            <a:ext cx="7207622" cy="584776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txBody>
          <a:bodyPr wrap="none" lIns="91410" tIns="45706" rIns="91410" bIns="45706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/>
                <a:cs typeface="Arial"/>
              </a:rPr>
              <a:t>I have not recommended this to you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5616" y="2488489"/>
            <a:ext cx="7771478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execute queries which are not covered by 'reports'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4306" y="1484784"/>
            <a:ext cx="794014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....but nevertheless, get familiar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192590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75130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95536" y="1988840"/>
            <a:ext cx="2287044" cy="2115432"/>
          </a:xfrm>
          <a:prstGeom prst="can">
            <a:avLst/>
          </a:prstGeom>
          <a:solidFill>
            <a:srgbClr val="FF0000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640" tIns="47820" rIns="95640" bIns="47820" numCol="1" rtlCol="0" anchor="t" anchorCtr="0" compatLnSpc="1">
            <a:prstTxWarp prst="textNoShape">
              <a:avLst/>
            </a:prstTxWarp>
          </a:bodyPr>
          <a:lstStyle/>
          <a:p>
            <a:pPr algn="ctr" defTabSz="9564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00" kern="0" dirty="0">
              <a:solidFill>
                <a:srgbClr val="FFFFFF"/>
              </a:solidFill>
              <a:latin typeface="Franklin Gothic Medium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372" y="2852939"/>
            <a:ext cx="1512168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Galaxy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9835" y="1594535"/>
            <a:ext cx="3109019" cy="1015663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~/tools/</a:t>
            </a:r>
            <a:r>
              <a:rPr lang="en-US" sz="2000" b="1" dirty="0" err="1">
                <a:latin typeface="Courier"/>
                <a:cs typeface="Courier"/>
              </a:rPr>
              <a:t>fasta_tools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fmi_tools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389258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95536" y="1988840"/>
            <a:ext cx="2287044" cy="2115432"/>
          </a:xfrm>
          <a:prstGeom prst="can">
            <a:avLst/>
          </a:prstGeom>
          <a:solidFill>
            <a:srgbClr val="FF0000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640" tIns="47820" rIns="95640" bIns="47820" numCol="1" rtlCol="0" anchor="t" anchorCtr="0" compatLnSpc="1">
            <a:prstTxWarp prst="textNoShape">
              <a:avLst/>
            </a:prstTxWarp>
          </a:bodyPr>
          <a:lstStyle/>
          <a:p>
            <a:pPr algn="ctr" defTabSz="9564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00" kern="0" dirty="0">
              <a:solidFill>
                <a:srgbClr val="FFFFFF"/>
              </a:solidFill>
              <a:latin typeface="Franklin Gothic Medium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372" y="2852939"/>
            <a:ext cx="1512168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Galaxy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9835" y="1594538"/>
            <a:ext cx="5879459" cy="255454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~/tools/</a:t>
            </a:r>
            <a:r>
              <a:rPr lang="en-US" sz="2000" b="1" dirty="0" err="1">
                <a:latin typeface="Courier"/>
                <a:cs typeface="Courier"/>
              </a:rPr>
              <a:t>fasta_tools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fmi_tools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...</a:t>
            </a:r>
          </a:p>
          <a:p>
            <a:r>
              <a:rPr lang="en-US" sz="2000" b="1" dirty="0">
                <a:latin typeface="Courier"/>
                <a:cs typeface="Courier"/>
              </a:rPr>
              <a:t>~/database/files/001/dataset_1000.dat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    dataset_1001.dat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     ...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002/dataset_2000.dat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...</a:t>
            </a:r>
          </a:p>
        </p:txBody>
      </p:sp>
    </p:spTree>
    <p:extLst>
      <p:ext uri="{BB962C8B-B14F-4D97-AF65-F5344CB8AC3E}">
        <p14:creationId xmlns:p14="http://schemas.microsoft.com/office/powerpoint/2010/main" val="173029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95536" y="1988840"/>
            <a:ext cx="2287044" cy="2115432"/>
          </a:xfrm>
          <a:prstGeom prst="can">
            <a:avLst/>
          </a:prstGeom>
          <a:solidFill>
            <a:srgbClr val="FF0000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640" tIns="47820" rIns="95640" bIns="47820" numCol="1" rtlCol="0" anchor="t" anchorCtr="0" compatLnSpc="1">
            <a:prstTxWarp prst="textNoShape">
              <a:avLst/>
            </a:prstTxWarp>
          </a:bodyPr>
          <a:lstStyle/>
          <a:p>
            <a:pPr algn="ctr" defTabSz="9564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00" kern="0" dirty="0">
              <a:solidFill>
                <a:srgbClr val="FFFFFF"/>
              </a:solidFill>
              <a:latin typeface="Franklin Gothic Medium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372" y="2852939"/>
            <a:ext cx="1512168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Galaxy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9835" y="1594538"/>
            <a:ext cx="5879459" cy="255454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~/tools/</a:t>
            </a:r>
            <a:r>
              <a:rPr lang="en-US" sz="2000" b="1" dirty="0" err="1">
                <a:latin typeface="Courier"/>
                <a:cs typeface="Courier"/>
              </a:rPr>
              <a:t>fasta_tools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fmi_tools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...</a:t>
            </a:r>
          </a:p>
          <a:p>
            <a:r>
              <a:rPr lang="en-US" sz="2000" b="1" dirty="0">
                <a:latin typeface="Courier"/>
                <a:cs typeface="Courier"/>
              </a:rPr>
              <a:t>~/database/files/001/dataset_1000.dat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    dataset_1001.dat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     ...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002/dataset_2000.dat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7232" y="4623519"/>
            <a:ext cx="5239227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  <a:cs typeface="Arial"/>
              </a:rPr>
              <a:t>each History item is a 'dataset file'</a:t>
            </a:r>
          </a:p>
        </p:txBody>
      </p:sp>
    </p:spTree>
    <p:extLst>
      <p:ext uri="{BB962C8B-B14F-4D97-AF65-F5344CB8AC3E}">
        <p14:creationId xmlns:p14="http://schemas.microsoft.com/office/powerpoint/2010/main" val="153023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95536" y="1988840"/>
            <a:ext cx="2287044" cy="2115432"/>
          </a:xfrm>
          <a:prstGeom prst="can">
            <a:avLst/>
          </a:prstGeom>
          <a:solidFill>
            <a:srgbClr val="FF0000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640" tIns="47820" rIns="95640" bIns="47820" numCol="1" rtlCol="0" anchor="t" anchorCtr="0" compatLnSpc="1">
            <a:prstTxWarp prst="textNoShape">
              <a:avLst/>
            </a:prstTxWarp>
          </a:bodyPr>
          <a:lstStyle/>
          <a:p>
            <a:pPr algn="ctr" defTabSz="95641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00" kern="0" dirty="0">
              <a:solidFill>
                <a:srgbClr val="FFFFFF"/>
              </a:solidFill>
              <a:latin typeface="Franklin Gothic Medium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372" y="2852939"/>
            <a:ext cx="1512168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Galaxy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9835" y="1594538"/>
            <a:ext cx="5879459" cy="255454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~/tools/</a:t>
            </a:r>
            <a:r>
              <a:rPr lang="en-US" sz="2000" b="1" dirty="0" err="1">
                <a:latin typeface="Courier"/>
                <a:cs typeface="Courier"/>
              </a:rPr>
              <a:t>fasta_tools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fmi_tools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...</a:t>
            </a:r>
          </a:p>
          <a:p>
            <a:r>
              <a:rPr lang="en-US" sz="2000" b="1" dirty="0">
                <a:latin typeface="Courier"/>
                <a:cs typeface="Courier"/>
              </a:rPr>
              <a:t>~/database/files/001/dataset_1000.dat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    dataset_1001.dat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     ...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002/dataset_2000.dat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  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7232" y="4623519"/>
            <a:ext cx="5239227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  <a:cs typeface="Arial"/>
              </a:rPr>
              <a:t>each History item is a 'dataset file'</a:t>
            </a:r>
          </a:p>
        </p:txBody>
      </p:sp>
      <p:sp>
        <p:nvSpPr>
          <p:cNvPr id="9" name="Rectangle 8"/>
          <p:cNvSpPr/>
          <p:nvPr/>
        </p:nvSpPr>
        <p:spPr>
          <a:xfrm>
            <a:off x="2642705" y="5517232"/>
            <a:ext cx="3297447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consider user quotas</a:t>
            </a:r>
          </a:p>
        </p:txBody>
      </p:sp>
      <p:sp>
        <p:nvSpPr>
          <p:cNvPr id="10" name="Right Arrow 9"/>
          <p:cNvSpPr>
            <a:spLocks/>
          </p:cNvSpPr>
          <p:nvPr/>
        </p:nvSpPr>
        <p:spPr>
          <a:xfrm>
            <a:off x="1714061" y="5565187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99592" y="1340768"/>
            <a:ext cx="33843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use '</a:t>
            </a:r>
            <a:r>
              <a:rPr lang="en-US" sz="2400" b="1" dirty="0"/>
              <a:t>Data Libraries'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9000" y="2204866"/>
            <a:ext cx="76594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  <a:r>
              <a:rPr lang="en-US" sz="2400" b="1" i="1" dirty="0" err="1">
                <a:latin typeface="Arial"/>
                <a:cs typeface="Arial"/>
              </a:rPr>
              <a:t>DataLibraries</a:t>
            </a:r>
            <a:endParaRPr lang="en-US" sz="2400" b="1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96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1) There is no such thing as 'Free Lunch'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6965" y="1115032"/>
            <a:ext cx="4032448" cy="4032448"/>
            <a:chOff x="1763689" y="1628800"/>
            <a:chExt cx="4032448" cy="4032448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763689" y="5661248"/>
              <a:ext cx="4032448" cy="0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>
              <a:off x="-252535" y="3645024"/>
              <a:ext cx="4032448" cy="0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 rot="16200000">
            <a:off x="-486187" y="2678347"/>
            <a:ext cx="4163517" cy="120032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Number of Bioinformatics 'Helpdesk' jobs you can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delegate to Galaxy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7460" y="5301210"/>
            <a:ext cx="4310767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Time invested in setting up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and running Galaxy</a:t>
            </a:r>
          </a:p>
        </p:txBody>
      </p:sp>
    </p:spTree>
    <p:extLst>
      <p:ext uri="{BB962C8B-B14F-4D97-AF65-F5344CB8AC3E}">
        <p14:creationId xmlns:p14="http://schemas.microsoft.com/office/powerpoint/2010/main" val="59600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99592" y="1340768"/>
            <a:ext cx="33843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use '</a:t>
            </a:r>
            <a:r>
              <a:rPr lang="en-US" sz="2400" b="1" dirty="0"/>
              <a:t>Data Libraries'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9000" y="2204866"/>
            <a:ext cx="76594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  <a:r>
              <a:rPr lang="en-US" sz="2400" b="1" i="1" dirty="0" err="1">
                <a:latin typeface="Arial"/>
                <a:cs typeface="Arial"/>
              </a:rPr>
              <a:t>DataLibraries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96" y="4110171"/>
            <a:ext cx="6840760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/Admin/</a:t>
            </a:r>
          </a:p>
          <a:p>
            <a:r>
              <a:rPr lang="en-US" sz="2400" b="1" i="1" dirty="0">
                <a:latin typeface="Arial"/>
                <a:cs typeface="Arial"/>
              </a:rPr>
              <a:t>               </a:t>
            </a:r>
            <a:r>
              <a:rPr lang="en-US" sz="2400" b="1" i="1" dirty="0" err="1">
                <a:latin typeface="Arial"/>
                <a:cs typeface="Arial"/>
              </a:rPr>
              <a:t>DataLibraries</a:t>
            </a:r>
            <a:r>
              <a:rPr lang="en-US" sz="2400" b="1" i="1" dirty="0">
                <a:latin typeface="Arial"/>
                <a:cs typeface="Arial"/>
              </a:rPr>
              <a:t>/</a:t>
            </a:r>
            <a:r>
              <a:rPr lang="en-US" sz="2400" b="1" i="1" dirty="0" err="1">
                <a:latin typeface="Arial"/>
                <a:cs typeface="Arial"/>
              </a:rPr>
              <a:t>UploadingLibraryFiles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3471391"/>
            <a:ext cx="692654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enable </a:t>
            </a:r>
            <a:r>
              <a:rPr lang="en-US" sz="2400" b="1" i="1" dirty="0">
                <a:latin typeface="Arial"/>
                <a:cs typeface="Arial"/>
              </a:rPr>
              <a:t>'Upload files from </a:t>
            </a:r>
            <a:r>
              <a:rPr lang="en-US" sz="2400" b="1" i="1" dirty="0" err="1">
                <a:latin typeface="Arial"/>
                <a:cs typeface="Arial"/>
              </a:rPr>
              <a:t>filesystem</a:t>
            </a:r>
            <a:r>
              <a:rPr lang="en-US" sz="2400" b="1" i="1" dirty="0">
                <a:latin typeface="Arial"/>
                <a:cs typeface="Arial"/>
              </a:rPr>
              <a:t> paths'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9674" y="2838510"/>
            <a:ext cx="6623812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</a:t>
            </a:r>
            <a:r>
              <a:rPr lang="en-US" sz="2400" b="1" i="1" dirty="0">
                <a:latin typeface="Arial"/>
                <a:cs typeface="Arial"/>
              </a:rPr>
              <a:t>'Link to files without copying into Galaxy, </a:t>
            </a:r>
          </a:p>
        </p:txBody>
      </p:sp>
    </p:spTree>
    <p:extLst>
      <p:ext uri="{BB962C8B-B14F-4D97-AF65-F5344CB8AC3E}">
        <p14:creationId xmlns:p14="http://schemas.microsoft.com/office/powerpoint/2010/main" val="398089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promote history sharing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132856"/>
            <a:ext cx="69847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promote Galaxy 'pages'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455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promote history sharing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user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132856"/>
            <a:ext cx="69847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promote Galaxy 'pages'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429000"/>
            <a:ext cx="6277504" cy="830997"/>
          </a:xfrm>
          <a:prstGeom prst="rect">
            <a:avLst/>
          </a:prstGeom>
          <a:noFill/>
        </p:spPr>
        <p:txBody>
          <a:bodyPr wrap="square" lIns="91410" tIns="45706" rIns="91410" bIns="45706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Arial"/>
                <a:cs typeface="Arial"/>
              </a:rPr>
              <a:t>allow user to see the full path of datasets</a:t>
            </a:r>
          </a:p>
          <a:p>
            <a:r>
              <a:rPr lang="en-US" sz="2400" b="1" dirty="0">
                <a:solidFill>
                  <a:prstClr val="white"/>
                </a:solidFill>
                <a:latin typeface="Arial"/>
                <a:cs typeface="Arial"/>
              </a:rPr>
              <a:t>( </a:t>
            </a:r>
            <a:r>
              <a:rPr lang="en-US" sz="2400" b="1" dirty="0" err="1">
                <a:solidFill>
                  <a:prstClr val="white"/>
                </a:solidFill>
                <a:latin typeface="Courier"/>
                <a:cs typeface="Courier"/>
              </a:rPr>
              <a:t>expose_dataset_path</a:t>
            </a:r>
            <a:r>
              <a:rPr lang="en-US" sz="2400" b="1" dirty="0">
                <a:solidFill>
                  <a:prstClr val="white"/>
                </a:solidFill>
                <a:latin typeface="Courier"/>
                <a:cs typeface="Courier"/>
              </a:rPr>
              <a:t> = True </a:t>
            </a:r>
            <a:r>
              <a:rPr lang="en-US" sz="2400" b="1" dirty="0">
                <a:solidFill>
                  <a:prstClr val="white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3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81002" y="240268"/>
            <a:ext cx="8151440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35441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81002" y="240268"/>
            <a:ext cx="8151440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reference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7" y="1484784"/>
            <a:ext cx="770485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tools (like bowtie, BLAST, </a:t>
            </a:r>
            <a:r>
              <a:rPr lang="en-US" sz="2400" b="1" dirty="0" err="1">
                <a:latin typeface="Arial"/>
                <a:cs typeface="Arial"/>
              </a:rPr>
              <a:t>etc</a:t>
            </a:r>
            <a:r>
              <a:rPr lang="en-US" sz="2400" b="1" dirty="0">
                <a:latin typeface="Arial"/>
                <a:cs typeface="Arial"/>
              </a:rPr>
              <a:t>) rely on '.</a:t>
            </a:r>
            <a:r>
              <a:rPr lang="en-US" sz="2400" b="1" dirty="0" err="1">
                <a:latin typeface="Arial"/>
                <a:cs typeface="Arial"/>
              </a:rPr>
              <a:t>loc</a:t>
            </a:r>
            <a:r>
              <a:rPr lang="en-US" sz="2400" b="1" dirty="0">
                <a:latin typeface="Arial"/>
                <a:cs typeface="Arial"/>
              </a:rPr>
              <a:t>' files </a:t>
            </a:r>
          </a:p>
        </p:txBody>
      </p:sp>
    </p:spTree>
    <p:extLst>
      <p:ext uri="{BB962C8B-B14F-4D97-AF65-F5344CB8AC3E}">
        <p14:creationId xmlns:p14="http://schemas.microsoft.com/office/powerpoint/2010/main" val="168152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81002" y="240268"/>
            <a:ext cx="8151440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reference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7" y="1484784"/>
            <a:ext cx="749721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tools (like bowtie, BLAST, </a:t>
            </a:r>
            <a:r>
              <a:rPr lang="en-US" sz="2400" b="1" dirty="0" err="1">
                <a:latin typeface="Arial"/>
                <a:cs typeface="Arial"/>
              </a:rPr>
              <a:t>etc</a:t>
            </a:r>
            <a:r>
              <a:rPr lang="en-US" sz="2400" b="1" dirty="0">
                <a:latin typeface="Arial"/>
                <a:cs typeface="Arial"/>
              </a:rPr>
              <a:t>) rely on '.</a:t>
            </a:r>
            <a:r>
              <a:rPr lang="en-US" sz="2400" b="1" dirty="0" err="1">
                <a:latin typeface="Arial"/>
                <a:cs typeface="Arial"/>
              </a:rPr>
              <a:t>loc</a:t>
            </a:r>
            <a:r>
              <a:rPr lang="en-US" sz="2400" b="1" dirty="0">
                <a:latin typeface="Arial"/>
                <a:cs typeface="Arial"/>
              </a:rPr>
              <a:t>' files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6" y="3717032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will adjust the '.</a:t>
            </a:r>
            <a:r>
              <a:rPr lang="en-US" sz="2400" b="1" dirty="0" err="1">
                <a:latin typeface="Arial"/>
                <a:cs typeface="Arial"/>
              </a:rPr>
              <a:t>loc</a:t>
            </a:r>
            <a:r>
              <a:rPr lang="en-US" sz="2400" b="1" dirty="0">
                <a:latin typeface="Arial"/>
                <a:cs typeface="Arial"/>
              </a:rPr>
              <a:t>' files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0027" y="2492898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'Data Managers'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6" y="2924947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available from the toolshed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716" y="3320989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will download/index the data  </a:t>
            </a:r>
          </a:p>
        </p:txBody>
      </p:sp>
    </p:spTree>
    <p:extLst>
      <p:ext uri="{BB962C8B-B14F-4D97-AF65-F5344CB8AC3E}">
        <p14:creationId xmlns:p14="http://schemas.microsoft.com/office/powerpoint/2010/main" val="20781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81002" y="240268"/>
            <a:ext cx="8151440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8) Prevent data duplication  - reference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7" y="1484784"/>
            <a:ext cx="749721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tools (like bowtie, BLAST, </a:t>
            </a:r>
            <a:r>
              <a:rPr lang="en-US" sz="2400" b="1" dirty="0" err="1">
                <a:latin typeface="Arial"/>
                <a:cs typeface="Arial"/>
              </a:rPr>
              <a:t>etc</a:t>
            </a:r>
            <a:r>
              <a:rPr lang="en-US" sz="2400" b="1" dirty="0">
                <a:latin typeface="Arial"/>
                <a:cs typeface="Arial"/>
              </a:rPr>
              <a:t>) rely on '.</a:t>
            </a:r>
            <a:r>
              <a:rPr lang="en-US" sz="2400" b="1" dirty="0" err="1">
                <a:latin typeface="Arial"/>
                <a:cs typeface="Arial"/>
              </a:rPr>
              <a:t>loc</a:t>
            </a:r>
            <a:r>
              <a:rPr lang="en-US" sz="2400" b="1" dirty="0">
                <a:latin typeface="Arial"/>
                <a:cs typeface="Arial"/>
              </a:rPr>
              <a:t>' files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6" y="3717032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will adjust the '.</a:t>
            </a:r>
            <a:r>
              <a:rPr lang="en-US" sz="2400" b="1" dirty="0" err="1">
                <a:latin typeface="Arial"/>
                <a:cs typeface="Arial"/>
              </a:rPr>
              <a:t>loc</a:t>
            </a:r>
            <a:r>
              <a:rPr lang="en-US" sz="2400" b="1" dirty="0">
                <a:latin typeface="Arial"/>
                <a:cs typeface="Arial"/>
              </a:rPr>
              <a:t>' files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0027" y="2492898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'Data Managers'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6" y="2924947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available from the toolshed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716" y="3320989"/>
            <a:ext cx="698477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will download/index the data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9" y="4551514"/>
            <a:ext cx="525658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/>
                <a:cs typeface="Arial"/>
              </a:rPr>
              <a:t>existing data/indices can be used</a:t>
            </a:r>
          </a:p>
        </p:txBody>
      </p:sp>
    </p:spTree>
    <p:extLst>
      <p:ext uri="{BB962C8B-B14F-4D97-AF65-F5344CB8AC3E}">
        <p14:creationId xmlns:p14="http://schemas.microsoft.com/office/powerpoint/2010/main" val="8527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9) Offer training</a:t>
            </a:r>
          </a:p>
        </p:txBody>
      </p:sp>
    </p:spTree>
    <p:extLst>
      <p:ext uri="{BB962C8B-B14F-4D97-AF65-F5344CB8AC3E}">
        <p14:creationId xmlns:p14="http://schemas.microsoft.com/office/powerpoint/2010/main" val="171360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71603" y="1397967"/>
            <a:ext cx="35283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individual training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9) Offer training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3" y="2492898"/>
            <a:ext cx="35283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run training courses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3" y="3244334"/>
            <a:ext cx="5482815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/Teach</a:t>
            </a:r>
          </a:p>
        </p:txBody>
      </p:sp>
    </p:spTree>
    <p:extLst>
      <p:ext uri="{BB962C8B-B14F-4D97-AF65-F5344CB8AC3E}">
        <p14:creationId xmlns:p14="http://schemas.microsoft.com/office/powerpoint/2010/main" val="24223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71603" y="1397967"/>
            <a:ext cx="35283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individual training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40268"/>
            <a:ext cx="6796096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9) Offer training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274" y="4077075"/>
            <a:ext cx="4238660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stress testing for the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3" y="2492898"/>
            <a:ext cx="35283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run training courses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3" y="3244334"/>
            <a:ext cx="5482815" cy="461665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https://</a:t>
            </a:r>
            <a:r>
              <a:rPr lang="en-US" sz="2400" b="1" i="1" dirty="0" err="1">
                <a:latin typeface="Arial"/>
                <a:cs typeface="Arial"/>
              </a:rPr>
              <a:t>wiki.galaxyproject.org</a:t>
            </a:r>
            <a:r>
              <a:rPr lang="en-US" sz="2400" b="1" i="1" dirty="0">
                <a:latin typeface="Arial"/>
                <a:cs typeface="Arial"/>
              </a:rPr>
              <a:t>/Teach</a:t>
            </a:r>
          </a:p>
        </p:txBody>
      </p:sp>
      <p:sp>
        <p:nvSpPr>
          <p:cNvPr id="8" name="Right Arrow 7"/>
          <p:cNvSpPr>
            <a:spLocks/>
          </p:cNvSpPr>
          <p:nvPr/>
        </p:nvSpPr>
        <p:spPr>
          <a:xfrm>
            <a:off x="2568871" y="4161563"/>
            <a:ext cx="685800" cy="365760"/>
          </a:xfrm>
          <a:prstGeom prst="rightArrow">
            <a:avLst>
              <a:gd name="adj1" fmla="val 31448"/>
              <a:gd name="adj2" fmla="val 72265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6" rIns="91410" bIns="4570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1) There is no such thing as 'Free Lunch'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6965" y="1115032"/>
            <a:ext cx="4032448" cy="4032448"/>
            <a:chOff x="1763689" y="1628800"/>
            <a:chExt cx="4032448" cy="4032448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763689" y="5661248"/>
              <a:ext cx="4032448" cy="0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>
              <a:off x="-252535" y="3645024"/>
              <a:ext cx="4032448" cy="0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 rot="16200000">
            <a:off x="-486187" y="2678347"/>
            <a:ext cx="4163517" cy="120032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Number of Bioinformatics 'Helpdesk' jobs you can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delegate to Galaxy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7460" y="5301210"/>
            <a:ext cx="4310767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Time invested in setting up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and running Galaxy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12075" y="1835112"/>
            <a:ext cx="3168352" cy="3168352"/>
          </a:xfrm>
          <a:prstGeom prst="straightConnector1">
            <a:avLst/>
          </a:prstGeom>
          <a:ln w="5715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3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(and you) up to date  </a:t>
            </a:r>
          </a:p>
        </p:txBody>
      </p:sp>
    </p:spTree>
    <p:extLst>
      <p:ext uri="{BB962C8B-B14F-4D97-AF65-F5344CB8AC3E}">
        <p14:creationId xmlns:p14="http://schemas.microsoft.com/office/powerpoint/2010/main" val="44842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up to date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08" y="1052739"/>
            <a:ext cx="7366216" cy="120032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unless you have a very good reason, make sure your are running the latest (or at least a recent) code 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354" y="2708920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it is easier for others to help 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2877" y="3202121"/>
            <a:ext cx="6327478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the reported issue might already </a:t>
            </a:r>
          </a:p>
          <a:p>
            <a:r>
              <a:rPr lang="en-US" sz="2400" b="1" dirty="0">
                <a:latin typeface="Arial"/>
                <a:cs typeface="Arial"/>
              </a:rPr>
              <a:t>   be fixed in the current release</a:t>
            </a:r>
          </a:p>
        </p:txBody>
      </p:sp>
    </p:spTree>
    <p:extLst>
      <p:ext uri="{BB962C8B-B14F-4D97-AF65-F5344CB8AC3E}">
        <p14:creationId xmlns:p14="http://schemas.microsoft.com/office/powerpoint/2010/main" val="306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up to date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08" y="1052739"/>
            <a:ext cx="7366216" cy="120032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unless you have a very good reason, make sure your are running the latest (or at least a recent) code 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354" y="2708920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it is easier for others to help 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2877" y="3202121"/>
            <a:ext cx="6327478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the reported issue might already </a:t>
            </a:r>
          </a:p>
          <a:p>
            <a:r>
              <a:rPr lang="en-US" sz="2400" b="1" dirty="0">
                <a:latin typeface="Arial"/>
                <a:cs typeface="Arial"/>
              </a:rPr>
              <a:t>   be fixed in the current release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2208" y="4365107"/>
            <a:ext cx="7366216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find a balance between updates (with new or different features) and continuity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1" y="5670631"/>
            <a:ext cx="5239227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  <a:cs typeface="Arial"/>
              </a:rPr>
              <a:t>we do 3 update per year</a:t>
            </a:r>
          </a:p>
        </p:txBody>
      </p:sp>
    </p:spTree>
    <p:extLst>
      <p:ext uri="{BB962C8B-B14F-4D97-AF65-F5344CB8AC3E}">
        <p14:creationId xmlns:p14="http://schemas.microsoft.com/office/powerpoint/2010/main" val="272661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up to date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08" y="1052736"/>
            <a:ext cx="729420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doing an update is easy</a:t>
            </a:r>
          </a:p>
        </p:txBody>
      </p:sp>
    </p:spTree>
    <p:extLst>
      <p:ext uri="{BB962C8B-B14F-4D97-AF65-F5344CB8AC3E}">
        <p14:creationId xmlns:p14="http://schemas.microsoft.com/office/powerpoint/2010/main" val="355778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up to date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08" y="1052736"/>
            <a:ext cx="729420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doing an update is easy ....most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242294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up to date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08" y="1052736"/>
            <a:ext cx="729420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doing an update is easy ....most of the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7694" y="1830015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announce the down time one week in advance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7694" y="2458987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install a new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7694" y="3087962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update the 'new server' from last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7694" y="4345905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update the production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7694" y="3716934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update the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21586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561" y="5670631"/>
            <a:ext cx="5239227" cy="83099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  <a:cs typeface="Arial"/>
              </a:rPr>
              <a:t>goal:  minimize the down time     </a:t>
            </a:r>
          </a:p>
          <a:p>
            <a:r>
              <a:rPr lang="en-US" sz="2400" b="1" i="1" dirty="0">
                <a:solidFill>
                  <a:srgbClr val="FFFF00"/>
                </a:solidFill>
                <a:latin typeface="Arial"/>
                <a:cs typeface="Arial"/>
              </a:rPr>
              <a:t>           of the production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 server up to date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08" y="1052736"/>
            <a:ext cx="7294208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doing an update is easy ....most of the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7694" y="1830015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announce the down time one week in advance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7694" y="2458987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install a new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7694" y="3087962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update the 'new server' from last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7694" y="4345905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update the production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7694" y="3716934"/>
            <a:ext cx="737478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update the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18388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yourself up to date  </a:t>
            </a:r>
          </a:p>
        </p:txBody>
      </p:sp>
    </p:spTree>
    <p:extLst>
      <p:ext uri="{BB962C8B-B14F-4D97-AF65-F5344CB8AC3E}">
        <p14:creationId xmlns:p14="http://schemas.microsoft.com/office/powerpoint/2010/main" val="129517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9595" y="1023121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read the </a:t>
            </a:r>
            <a:r>
              <a:rPr lang="en-US" sz="2400" b="1" dirty="0" err="1">
                <a:latin typeface="Arial"/>
                <a:cs typeface="Arial"/>
              </a:rPr>
              <a:t>DevNewsBriefs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yourself up to date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67162" y="1484784"/>
            <a:ext cx="5672071" cy="40011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https://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</a:t>
            </a:r>
            <a:r>
              <a:rPr lang="en-US" sz="2000" b="1" dirty="0" err="1">
                <a:latin typeface="Arial"/>
                <a:cs typeface="Arial"/>
              </a:rPr>
              <a:t>DevNewsBriefs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162" y="2647558"/>
            <a:ext cx="5286599" cy="40011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https://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</a:t>
            </a:r>
            <a:r>
              <a:rPr lang="en-US" sz="2000" b="1" dirty="0" err="1">
                <a:latin typeface="Arial"/>
                <a:cs typeface="Arial"/>
              </a:rPr>
              <a:t>MailingLists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5" y="2170226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follow the mailing lists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5" y="3317327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join the "Galaxy Admins"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7162" y="3810335"/>
            <a:ext cx="7662863" cy="70785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https://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/Community/</a:t>
            </a:r>
            <a:r>
              <a:rPr lang="en-US" sz="2000" b="1" dirty="0" err="1" smtClean="0">
                <a:latin typeface="Arial"/>
                <a:cs typeface="Arial"/>
              </a:rPr>
              <a:t>GalaxyAdmins</a:t>
            </a:r>
            <a:endParaRPr lang="en-US" sz="2000" b="1" dirty="0" smtClean="0">
              <a:latin typeface="Arial"/>
              <a:cs typeface="Arial"/>
            </a:endParaRPr>
          </a:p>
          <a:p>
            <a:r>
              <a:rPr lang="en-US" sz="2000" b="1" dirty="0" err="1" smtClean="0">
                <a:latin typeface="Arial"/>
                <a:cs typeface="Arial"/>
              </a:rPr>
              <a:t>BoF</a:t>
            </a:r>
            <a:r>
              <a:rPr lang="en-US" sz="2000" b="1" dirty="0" smtClean="0">
                <a:latin typeface="Arial"/>
                <a:cs typeface="Arial"/>
              </a:rPr>
              <a:t>: </a:t>
            </a:r>
            <a:r>
              <a:rPr lang="en-US" sz="2000" b="1" dirty="0" err="1" smtClean="0">
                <a:latin typeface="Arial"/>
                <a:cs typeface="Arial"/>
              </a:rPr>
              <a:t>GalaxyAdmins</a:t>
            </a:r>
            <a:r>
              <a:rPr lang="en-US" sz="2000" b="1" dirty="0" smtClean="0">
                <a:latin typeface="Arial"/>
                <a:cs typeface="Arial"/>
              </a:rPr>
              <a:t>, Tuesday lunchtime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5" y="4608444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follow Twitter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7162" y="5117122"/>
            <a:ext cx="7662863" cy="40011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@</a:t>
            </a:r>
            <a:r>
              <a:rPr lang="en-US" sz="2000" b="1" dirty="0" err="1">
                <a:latin typeface="Arial"/>
                <a:cs typeface="Arial"/>
              </a:rPr>
              <a:t>galaxyproject</a:t>
            </a:r>
            <a:r>
              <a:rPr lang="en-US" sz="2000" b="1" dirty="0">
                <a:latin typeface="Arial"/>
                <a:cs typeface="Arial"/>
              </a:rPr>
              <a:t>   #</a:t>
            </a:r>
            <a:r>
              <a:rPr lang="en-US" sz="2000" b="1" dirty="0" err="1">
                <a:latin typeface="Arial"/>
                <a:cs typeface="Arial"/>
              </a:rPr>
              <a:t>usegalaxy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56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yourself up to date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5" y="1023121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read the </a:t>
            </a:r>
            <a:r>
              <a:rPr lang="en-US" sz="2400" b="1" dirty="0" err="1">
                <a:latin typeface="Arial"/>
                <a:cs typeface="Arial"/>
              </a:rPr>
              <a:t>DevNewsBriefs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7162" y="1412776"/>
            <a:ext cx="5672071" cy="40011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https://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</a:t>
            </a:r>
            <a:r>
              <a:rPr lang="en-US" sz="2000" b="1" dirty="0" err="1">
                <a:latin typeface="Arial"/>
                <a:cs typeface="Arial"/>
              </a:rPr>
              <a:t>DevNewsBriefs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162" y="3211546"/>
            <a:ext cx="5300439" cy="400081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https</a:t>
            </a:r>
            <a:r>
              <a:rPr lang="en-US" sz="2000" b="1" dirty="0">
                <a:latin typeface="Arial"/>
                <a:cs typeface="Arial"/>
              </a:rPr>
              <a:t>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/Support/IRC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5" y="2816868"/>
            <a:ext cx="5320095" cy="461637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</a:t>
            </a:r>
            <a:r>
              <a:rPr lang="en-US" sz="2400" b="1" dirty="0" err="1">
                <a:latin typeface="Arial"/>
                <a:cs typeface="Arial"/>
              </a:rPr>
              <a:t>galaxyproject</a:t>
            </a:r>
            <a:r>
              <a:rPr lang="en-US" sz="2400" b="1" dirty="0">
                <a:latin typeface="Arial"/>
                <a:cs typeface="Arial"/>
              </a:rPr>
              <a:t> IRC </a:t>
            </a:r>
            <a:r>
              <a:rPr lang="en-US" sz="2400" b="1" dirty="0" smtClean="0">
                <a:latin typeface="Arial"/>
                <a:cs typeface="Arial"/>
              </a:rPr>
              <a:t>Channel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5" y="3716253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join the "Galaxy Admins"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7162" y="4115958"/>
            <a:ext cx="7662863" cy="70785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https://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/Community/</a:t>
            </a:r>
            <a:r>
              <a:rPr lang="en-US" sz="2000" b="1" dirty="0" err="1" smtClean="0">
                <a:latin typeface="Arial"/>
                <a:cs typeface="Arial"/>
              </a:rPr>
              <a:t>GalaxyAdmins</a:t>
            </a:r>
            <a:endParaRPr lang="en-US" sz="2000" b="1" dirty="0" smtClean="0">
              <a:latin typeface="Arial"/>
              <a:cs typeface="Arial"/>
            </a:endParaRPr>
          </a:p>
          <a:p>
            <a:r>
              <a:rPr lang="en-US" sz="2000" b="1" dirty="0" err="1">
                <a:latin typeface="Arial"/>
                <a:cs typeface="Arial"/>
              </a:rPr>
              <a:t>BoF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dirty="0" err="1">
                <a:latin typeface="Arial"/>
                <a:cs typeface="Arial"/>
              </a:rPr>
              <a:t>GalaxyAdmins</a:t>
            </a:r>
            <a:r>
              <a:rPr lang="en-US" sz="2000" b="1" dirty="0">
                <a:latin typeface="Arial"/>
                <a:cs typeface="Arial"/>
              </a:rPr>
              <a:t>, Tuesday </a:t>
            </a:r>
            <a:r>
              <a:rPr lang="en-US" sz="2000" b="1" dirty="0" smtClean="0">
                <a:latin typeface="Arial"/>
                <a:cs typeface="Arial"/>
              </a:rPr>
              <a:t>lunchtime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576" y="5919665"/>
            <a:ext cx="705678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  <a:cs typeface="Arial"/>
              </a:rPr>
              <a:t>take the time to look at new features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595" y="4928414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follow Twitter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7162" y="5333146"/>
            <a:ext cx="7662863" cy="40011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@</a:t>
            </a:r>
            <a:r>
              <a:rPr lang="en-US" sz="2000" b="1" dirty="0" err="1">
                <a:latin typeface="Arial"/>
                <a:cs typeface="Arial"/>
              </a:rPr>
              <a:t>galaxyproject</a:t>
            </a:r>
            <a:r>
              <a:rPr lang="en-US" sz="2000" b="1" dirty="0">
                <a:latin typeface="Arial"/>
                <a:cs typeface="Arial"/>
              </a:rPr>
              <a:t>   #</a:t>
            </a:r>
            <a:r>
              <a:rPr lang="en-US" sz="2000" b="1" dirty="0" err="1">
                <a:latin typeface="Arial"/>
                <a:cs typeface="Arial"/>
              </a:rPr>
              <a:t>usegalaxy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7162" y="2312161"/>
            <a:ext cx="5286599" cy="400110"/>
          </a:xfrm>
          <a:prstGeom prst="rect">
            <a:avLst/>
          </a:prstGeom>
        </p:spPr>
        <p:txBody>
          <a:bodyPr wrap="none" lIns="91410" tIns="45706" rIns="91410" bIns="45706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https://</a:t>
            </a:r>
            <a:r>
              <a:rPr lang="en-US" sz="2000" b="1" dirty="0" err="1">
                <a:latin typeface="Arial"/>
                <a:cs typeface="Arial"/>
              </a:rPr>
              <a:t>wiki.galaxyproject.org</a:t>
            </a:r>
            <a:r>
              <a:rPr lang="en-US" sz="2000" b="1" dirty="0">
                <a:latin typeface="Arial"/>
                <a:cs typeface="Arial"/>
              </a:rPr>
              <a:t>/</a:t>
            </a:r>
            <a:r>
              <a:rPr lang="en-US" sz="2000" b="1" dirty="0" err="1">
                <a:latin typeface="Arial"/>
                <a:cs typeface="Arial"/>
              </a:rPr>
              <a:t>MailingLists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595" y="1917483"/>
            <a:ext cx="5320095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follow the mailing lists</a:t>
            </a:r>
          </a:p>
        </p:txBody>
      </p:sp>
    </p:spTree>
    <p:extLst>
      <p:ext uri="{BB962C8B-B14F-4D97-AF65-F5344CB8AC3E}">
        <p14:creationId xmlns:p14="http://schemas.microsoft.com/office/powerpoint/2010/main" val="336967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</p:spTree>
    <p:extLst>
      <p:ext uri="{BB962C8B-B14F-4D97-AF65-F5344CB8AC3E}">
        <p14:creationId xmlns:p14="http://schemas.microsoft.com/office/powerpoint/2010/main" val="397654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1772816"/>
            <a:ext cx="7736160" cy="44644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yourself up to date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6084" y="1124747"/>
            <a:ext cx="7768367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go to "GCC2017"</a:t>
            </a:r>
          </a:p>
        </p:txBody>
      </p:sp>
      <p:pic>
        <p:nvPicPr>
          <p:cNvPr id="5" name="Picture 4" descr="logoGC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880176" cy="43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2" y="240268"/>
            <a:ext cx="735935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10) Keep yourself up to date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6081" y="1124747"/>
            <a:ext cx="712879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go to the next "Swiss/German Galaxy Day"</a:t>
            </a:r>
          </a:p>
        </p:txBody>
      </p:sp>
      <p:pic>
        <p:nvPicPr>
          <p:cNvPr id="5" name="Picture 4" descr="Screen Shot 2016-05-31 at 10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66" y="1699231"/>
            <a:ext cx="7624351" cy="4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50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496" y="1268764"/>
            <a:ext cx="61497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talk to the person(s) who contacted you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760" y="1844828"/>
            <a:ext cx="23762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why Galaxy ?</a:t>
            </a:r>
          </a:p>
        </p:txBody>
      </p:sp>
    </p:spTree>
    <p:extLst>
      <p:ext uri="{BB962C8B-B14F-4D97-AF65-F5344CB8AC3E}">
        <p14:creationId xmlns:p14="http://schemas.microsoft.com/office/powerpoint/2010/main" val="60721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40268"/>
            <a:ext cx="7755672" cy="52322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"/>
                <a:cs typeface="Arial"/>
              </a:rPr>
              <a:t>2) Check: what are you actually asked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54499" y="1268763"/>
            <a:ext cx="7482176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talk to the people who will use your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2032762"/>
            <a:ext cx="40240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using Galaxy for </a:t>
            </a:r>
            <a:r>
              <a:rPr lang="en-US" sz="2400" b="1" dirty="0" smtClean="0">
                <a:latin typeface="Arial"/>
                <a:cs typeface="Arial"/>
              </a:rPr>
              <a:t>what 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760" y="3404477"/>
            <a:ext cx="2376264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alternatives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5456" y="2708920"/>
            <a:ext cx="5499952" cy="461665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- do they know </a:t>
            </a:r>
            <a:r>
              <a:rPr lang="en-US" sz="2400" b="1" dirty="0" err="1">
                <a:latin typeface="Arial"/>
                <a:cs typeface="Arial"/>
              </a:rPr>
              <a:t>use.galaxy.org</a:t>
            </a:r>
            <a:r>
              <a:rPr lang="en-US" sz="2400" b="1" dirty="0">
                <a:latin typeface="Arial"/>
                <a:cs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1636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2370</Words>
  <Application>Microsoft Macintosh PowerPoint</Application>
  <PresentationFormat>On-screen Show (4:3)</PresentationFormat>
  <Paragraphs>348</Paragraphs>
  <Slides>72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Office Theme</vt:lpstr>
      <vt:lpstr>6_Office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Novartis Forschungsstiftung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Hans-Rudolf Hotz</dc:creator>
  <cp:lastModifiedBy>Hans-Rudolf Hotz</cp:lastModifiedBy>
  <cp:revision>205</cp:revision>
  <cp:lastPrinted>2016-06-23T09:16:32Z</cp:lastPrinted>
  <dcterms:created xsi:type="dcterms:W3CDTF">2011-05-23T16:14:07Z</dcterms:created>
  <dcterms:modified xsi:type="dcterms:W3CDTF">2016-07-19T13:50:15Z</dcterms:modified>
</cp:coreProperties>
</file>