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  <p:sldId id="266" r:id="rId11"/>
    <p:sldId id="320" r:id="rId12"/>
    <p:sldId id="315" r:id="rId13"/>
    <p:sldId id="316" r:id="rId14"/>
    <p:sldId id="268" r:id="rId15"/>
    <p:sldId id="267" r:id="rId16"/>
    <p:sldId id="313" r:id="rId17"/>
    <p:sldId id="314" r:id="rId18"/>
    <p:sldId id="300" r:id="rId19"/>
    <p:sldId id="269" r:id="rId20"/>
    <p:sldId id="292" r:id="rId21"/>
    <p:sldId id="317" r:id="rId22"/>
    <p:sldId id="286" r:id="rId23"/>
    <p:sldId id="291" r:id="rId24"/>
    <p:sldId id="301" r:id="rId25"/>
    <p:sldId id="270" r:id="rId26"/>
    <p:sldId id="318" r:id="rId27"/>
    <p:sldId id="305" r:id="rId28"/>
    <p:sldId id="299" r:id="rId29"/>
    <p:sldId id="319" r:id="rId30"/>
    <p:sldId id="306" r:id="rId31"/>
    <p:sldId id="287" r:id="rId32"/>
    <p:sldId id="288" r:id="rId33"/>
    <p:sldId id="293" r:id="rId34"/>
    <p:sldId id="302" r:id="rId35"/>
    <p:sldId id="273" r:id="rId36"/>
    <p:sldId id="307" r:id="rId37"/>
    <p:sldId id="308" r:id="rId38"/>
    <p:sldId id="309" r:id="rId39"/>
    <p:sldId id="310" r:id="rId40"/>
    <p:sldId id="311" r:id="rId41"/>
    <p:sldId id="312" r:id="rId42"/>
    <p:sldId id="278" r:id="rId43"/>
    <p:sldId id="294" r:id="rId44"/>
    <p:sldId id="279" r:id="rId4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1pPr>
    <a:lvl2pPr marL="0" marR="0" indent="4572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2pPr>
    <a:lvl3pPr marL="0" marR="0" indent="9144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3pPr>
    <a:lvl4pPr marL="0" marR="0" indent="13716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4pPr>
    <a:lvl5pPr marL="0" marR="0" indent="18288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5pPr>
    <a:lvl6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6pPr>
    <a:lvl7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7pPr>
    <a:lvl8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8pPr>
    <a:lvl9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solidFill>
            <a:srgbClr val="1F497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solidFill>
            <a:srgbClr val="1F497D">
              <a:alpha val="20000"/>
            </a:srgbClr>
          </a:solidFill>
        </a:fill>
      </a:tcStyle>
    </a:firstCol>
    <a:la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508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9" autoAdjust="0"/>
  </p:normalViewPr>
  <p:slideViewPr>
    <p:cSldViewPr snapToGrid="0">
      <p:cViewPr varScale="1">
        <p:scale>
          <a:sx n="39" d="100"/>
          <a:sy n="39" d="100"/>
        </p:scale>
        <p:origin x="1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6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1pPr>
    <a:lvl2pPr indent="2286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2pPr>
    <a:lvl3pPr indent="4572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3pPr>
    <a:lvl4pPr indent="6858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4pPr>
    <a:lvl5pPr indent="9144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5pPr>
    <a:lvl6pPr indent="11430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6pPr>
    <a:lvl7pPr indent="13716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7pPr>
    <a:lvl8pPr indent="16002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8pPr>
    <a:lvl9pPr indent="18288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SDL takes the complexities of dealing directly with hardware out and lets you focus on your game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81652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Screen coordinates are also known as points or Device Independent Pixels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0938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Windows maintain their screen coordinate sizes when moved between displays with different scales or when display scale changes</a:t>
            </a:r>
          </a:p>
        </p:txBody>
      </p:sp>
    </p:spTree>
    <p:extLst>
      <p:ext uri="{BB962C8B-B14F-4D97-AF65-F5344CB8AC3E}">
        <p14:creationId xmlns:p14="http://schemas.microsoft.com/office/powerpoint/2010/main" val="177690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C27EEFA-1815-416C-B781-D0A569E8E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On Apple platforms, scale will</a:t>
            </a:r>
            <a:r>
              <a:rPr lang="en-US" baseline="0" dirty="0"/>
              <a:t> always be an integer scale factor. On Windows this will be one of the standard desktop scales, 100%, 125%, 150%,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display scale will be 1x, 2x, etc. for </a:t>
            </a:r>
            <a:r>
              <a:rPr lang="en-US" baseline="0" dirty="0" err="1"/>
              <a:t>fullscreen</a:t>
            </a:r>
            <a:r>
              <a:rPr lang="en-US" baseline="0" dirty="0"/>
              <a:t> modes, and will be the desktop scale for desktop modes.</a:t>
            </a:r>
          </a:p>
        </p:txBody>
      </p:sp>
    </p:spTree>
    <p:extLst>
      <p:ext uri="{BB962C8B-B14F-4D97-AF65-F5344CB8AC3E}">
        <p14:creationId xmlns:p14="http://schemas.microsoft.com/office/powerpoint/2010/main" val="20646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8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On the SDL GDC page we have a link to a code example of getting the desktop display scale</a:t>
            </a:r>
          </a:p>
        </p:txBody>
      </p:sp>
    </p:spTree>
    <p:extLst>
      <p:ext uri="{BB962C8B-B14F-4D97-AF65-F5344CB8AC3E}">
        <p14:creationId xmlns:p14="http://schemas.microsoft.com/office/powerpoint/2010/main" val="262255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</a:t>
            </a:r>
            <a:r>
              <a:rPr lang="en-US" err="1"/>
              <a:t>SDL_ConvertEventToRenderCoordinates</a:t>
            </a:r>
            <a:r>
              <a:rPr lang="en-US"/>
              <a:t>() converts</a:t>
            </a:r>
            <a:r>
              <a:rPr lang="en-US" baseline="0"/>
              <a:t> mouse coordinates and touch coordinates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3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1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guaranteed to get a pixel size changed event after your window is created.</a:t>
            </a:r>
          </a:p>
        </p:txBody>
      </p:sp>
    </p:spTree>
    <p:extLst>
      <p:ext uri="{BB962C8B-B14F-4D97-AF65-F5344CB8AC3E}">
        <p14:creationId xmlns:p14="http://schemas.microsoft.com/office/powerpoint/2010/main" val="155290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@1bsyl, Sylvain,</a:t>
            </a:r>
            <a:r>
              <a:rPr lang="en-US" baseline="0" dirty="0"/>
              <a:t> handles many miscellaneous cleanups and Android bug reports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Kontrabant</a:t>
            </a:r>
            <a:r>
              <a:rPr lang="en-US" baseline="0" dirty="0"/>
              <a:t>, Frank, is our resident Wayland guru</a:t>
            </a:r>
            <a:br>
              <a:rPr lang="en-US" baseline="0" dirty="0"/>
            </a:br>
            <a:r>
              <a:rPr lang="en-US" baseline="0" dirty="0"/>
              <a:t>@</a:t>
            </a:r>
            <a:r>
              <a:rPr lang="en-US" baseline="0" dirty="0" err="1"/>
              <a:t>madebr</a:t>
            </a:r>
            <a:r>
              <a:rPr lang="en-US" baseline="0" dirty="0"/>
              <a:t>, </a:t>
            </a:r>
            <a:r>
              <a:rPr lang="en-US" baseline="0" dirty="0" err="1"/>
              <a:t>Maartin</a:t>
            </a:r>
            <a:r>
              <a:rPr lang="en-US" baseline="0" dirty="0"/>
              <a:t>, is our resident </a:t>
            </a:r>
            <a:r>
              <a:rPr lang="en-US" baseline="0" dirty="0" err="1"/>
              <a:t>CMake</a:t>
            </a:r>
            <a:r>
              <a:rPr lang="en-US" baseline="0" dirty="0"/>
              <a:t> guru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sezero</a:t>
            </a:r>
            <a:r>
              <a:rPr lang="en-US" baseline="0" dirty="0"/>
              <a:t>, </a:t>
            </a:r>
            <a:r>
              <a:rPr lang="en-US" baseline="0" dirty="0" err="1"/>
              <a:t>Ozkan</a:t>
            </a:r>
            <a:r>
              <a:rPr lang="en-US" baseline="0" dirty="0"/>
              <a:t>, makes sure our i‘s are dotted and t’s crossed</a:t>
            </a:r>
          </a:p>
        </p:txBody>
      </p:sp>
    </p:spTree>
    <p:extLst>
      <p:ext uri="{BB962C8B-B14F-4D97-AF65-F5344CB8AC3E}">
        <p14:creationId xmlns:p14="http://schemas.microsoft.com/office/powerpoint/2010/main" val="1386952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8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SDL is actually used in Source 1 as well, but</a:t>
            </a:r>
            <a:r>
              <a:rPr lang="en-US" baseline="0"/>
              <a:t> only on Linux and for controller support. SDL is fully used for all platforms in Source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SDL has always been open source, it started out as LGPL and then moved to the </a:t>
            </a:r>
            <a:r>
              <a:rPr lang="en-US" dirty="0" err="1"/>
              <a:t>Zlib</a:t>
            </a:r>
            <a:r>
              <a:rPr lang="en-US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3342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Warping can also run into problems where you hit the edge of the window, or in rare cases, escape the</a:t>
            </a:r>
            <a:r>
              <a:rPr lang="en-US" baseline="0" dirty="0"/>
              <a:t> window</a:t>
            </a:r>
            <a:br>
              <a:rPr lang="en-US" baseline="0" dirty="0"/>
            </a:br>
            <a:r>
              <a:rPr lang="en-US" baseline="0" dirty="0"/>
              <a:t>* </a:t>
            </a:r>
            <a:r>
              <a:rPr lang="en-US" dirty="0"/>
              <a:t>RDP coalesces mouse updates and if</a:t>
            </a:r>
            <a:r>
              <a:rPr lang="en-US" baseline="0" dirty="0"/>
              <a:t> you set position you often won’t get back that same position</a:t>
            </a:r>
          </a:p>
          <a:p>
            <a:r>
              <a:rPr lang="en-US" dirty="0"/>
              <a:t>* Even locally, Windows will just drop the warp if it comes in exactly when mouse input occurs, and this is a big issue with high resolution mice</a:t>
            </a:r>
          </a:p>
        </p:txBody>
      </p:sp>
    </p:spTree>
    <p:extLst>
      <p:ext uri="{BB962C8B-B14F-4D97-AF65-F5344CB8AC3E}">
        <p14:creationId xmlns:p14="http://schemas.microsoft.com/office/powerpoint/2010/main" val="308129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9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On the SDL GDC page we have a link to a code example of accumulating floating point relative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1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12800" y="122766"/>
            <a:ext cx="14630400" cy="2010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1279" tIns="81279" rIns="81279" bIns="8127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1279" tIns="81279" rIns="81279" bIns="8127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7173" y="8133574"/>
            <a:ext cx="683804" cy="681002"/>
          </a:xfrm>
          <a:prstGeom prst="rect">
            <a:avLst/>
          </a:prstGeom>
          <a:ln w="12700">
            <a:miter lim="400000"/>
          </a:ln>
        </p:spPr>
        <p:txBody>
          <a:bodyPr wrap="none" lIns="81279" tIns="81279" rIns="81279" bIns="81279" anchor="ctr">
            <a:spAutoFit/>
          </a:bodyPr>
          <a:lstStyle>
            <a:lvl1pPr algn="ctr" defTabSz="9144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sldNum="0" hdr="0" ftr="0" dt="0"/>
  <p:txStyles>
    <p:titleStyle>
      <a:lvl1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87375" marR="0" indent="-587375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1981200" marR="0" indent="-152400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9144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13716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0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18288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22860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27432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32004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36576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slouken@libsdl.org" TargetMode="External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libsdl.org/gdc2023" TargetMode="External"/><Relationship Id="rId4" Type="http://schemas.openxmlformats.org/officeDocument/2006/relationships/hyperlink" Target="mailto:icculus@icculus.or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/>
              <a:t>SDL: Past, Present, and Future</a:t>
            </a:r>
            <a:endParaRPr/>
          </a:p>
        </p:txBody>
      </p:sp>
      <p:sp>
        <p:nvSpPr>
          <p:cNvPr id="28" name="Speaker Name…"/>
          <p:cNvSpPr txBox="1"/>
          <p:nvPr/>
        </p:nvSpPr>
        <p:spPr>
          <a:xfrm>
            <a:off x="711200" y="5205486"/>
            <a:ext cx="14833600" cy="125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1279" tIns="81279" rIns="81279" bIns="81279">
            <a:normAutofit/>
          </a:bodyPr>
          <a:lstStyle/>
          <a:p>
            <a:pPr defTabSz="9144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Sam Lantinga and Ryan Gordon</a:t>
            </a:r>
            <a:endParaRPr/>
          </a:p>
        </p:txBody>
      </p:sp>
    </p:spTree>
  </p:cSld>
  <p:clrMapOvr>
    <a:masterClrMapping/>
  </p:clrMapOvr>
  <p:transition spd="med" advTm="21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Opportunity to apply what we’ve learned over the last 10 years, changing the API and ABI</a:t>
            </a:r>
          </a:p>
          <a:p>
            <a:r>
              <a:rPr lang="en-US" dirty="0"/>
              <a:t> Simplify and streamline the build process</a:t>
            </a:r>
          </a:p>
          <a:p>
            <a:r>
              <a:rPr lang="en-US" dirty="0"/>
              <a:t> Simplify and streamline the API</a:t>
            </a:r>
          </a:p>
          <a:p>
            <a:r>
              <a:rPr lang="en-US" dirty="0"/>
              <a:t> Add new useful functionality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461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Simplifying and streamlining the build process</a:t>
            </a:r>
          </a:p>
          <a:p>
            <a:pPr lvl="1"/>
            <a:r>
              <a:rPr lang="en-US" dirty="0"/>
              <a:t>Standardizing on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Visual Studio and </a:t>
            </a:r>
            <a:r>
              <a:rPr lang="en-US" dirty="0" err="1"/>
              <a:t>Xcode</a:t>
            </a:r>
            <a:r>
              <a:rPr lang="en-US" dirty="0"/>
              <a:t> projects still available</a:t>
            </a:r>
          </a:p>
        </p:txBody>
      </p:sp>
    </p:spTree>
    <p:extLst>
      <p:ext uri="{BB962C8B-B14F-4D97-AF65-F5344CB8AC3E}">
        <p14:creationId xmlns:p14="http://schemas.microsoft.com/office/powerpoint/2010/main" val="28778451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Simplifying and streamlining the API</a:t>
            </a:r>
          </a:p>
          <a:p>
            <a:pPr lvl="1"/>
            <a:r>
              <a:rPr lang="en-US" dirty="0"/>
              <a:t>Symbol naming conventions are more consistent</a:t>
            </a:r>
          </a:p>
          <a:p>
            <a:pPr lvl="1"/>
            <a:r>
              <a:rPr lang="en-US" dirty="0"/>
              <a:t>Simplifying functions where it makes sense</a:t>
            </a:r>
          </a:p>
          <a:p>
            <a:pPr lvl="1"/>
            <a:r>
              <a:rPr lang="en-US" dirty="0"/>
              <a:t>Removing functions where it makes sense</a:t>
            </a:r>
          </a:p>
          <a:p>
            <a:pPr lvl="1"/>
            <a:r>
              <a:rPr lang="en-US" dirty="0"/>
              <a:t>main() handling moved to a standalone header library</a:t>
            </a:r>
          </a:p>
        </p:txBody>
      </p:sp>
    </p:spTree>
    <p:extLst>
      <p:ext uri="{BB962C8B-B14F-4D97-AF65-F5344CB8AC3E}">
        <p14:creationId xmlns:p14="http://schemas.microsoft.com/office/powerpoint/2010/main" val="613098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Adding new useful functionality</a:t>
            </a:r>
          </a:p>
          <a:p>
            <a:pPr lvl="1"/>
            <a:r>
              <a:rPr lang="en-US" dirty="0"/>
              <a:t>New 3D GPU API in development</a:t>
            </a:r>
          </a:p>
          <a:p>
            <a:pPr lvl="1"/>
            <a:r>
              <a:rPr lang="en-US" dirty="0"/>
              <a:t>Full support for high DPI displays</a:t>
            </a:r>
          </a:p>
          <a:p>
            <a:pPr lvl="1"/>
            <a:r>
              <a:rPr lang="en-US" dirty="0"/>
              <a:t>Added nanosecond time precision</a:t>
            </a:r>
          </a:p>
          <a:p>
            <a:pPr lvl="1"/>
            <a:r>
              <a:rPr lang="en-US" dirty="0"/>
              <a:t>Added sub-frame event timing</a:t>
            </a:r>
          </a:p>
          <a:p>
            <a:pPr lvl="1"/>
            <a:r>
              <a:rPr lang="en-US" dirty="0"/>
              <a:t>And much, much more!</a:t>
            </a:r>
          </a:p>
        </p:txBody>
      </p:sp>
    </p:spTree>
    <p:extLst>
      <p:ext uri="{BB962C8B-B14F-4D97-AF65-F5344CB8AC3E}">
        <p14:creationId xmlns:p14="http://schemas.microsoft.com/office/powerpoint/2010/main" val="4008022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Compatibility Story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Compatibility is important so older commercial games continue to run as platforms evolve </a:t>
            </a:r>
          </a:p>
          <a:p>
            <a:r>
              <a:rPr lang="en-US"/>
              <a:t> sdl12-compat allows running SDL 1.2 games on the SDL 2.0 runtime</a:t>
            </a:r>
          </a:p>
          <a:p>
            <a:r>
              <a:rPr lang="en-US"/>
              <a:t> sdl2-compat allows running SDL 2.0 games on the SDL 3.0 runtime</a:t>
            </a:r>
          </a:p>
          <a:p>
            <a:r>
              <a:rPr lang="en-US"/>
              <a:t> SDL 1.2 =&gt; sdl12-compat =&gt; sdl2-compat =&gt; SDL 3.0 works!</a:t>
            </a:r>
          </a:p>
          <a:p>
            <a:r>
              <a:rPr lang="en-US"/>
              <a:t> Civilization: Call To Power from 1999 runs seamlessly on a modern Linux system running Wayland</a:t>
            </a:r>
          </a:p>
        </p:txBody>
      </p:sp>
    </p:spTree>
    <p:extLst>
      <p:ext uri="{BB962C8B-B14F-4D97-AF65-F5344CB8AC3E}">
        <p14:creationId xmlns:p14="http://schemas.microsoft.com/office/powerpoint/2010/main" val="13229805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Careful decisions about how to change the codebase</a:t>
            </a:r>
          </a:p>
          <a:p>
            <a:pPr lvl="1"/>
            <a:r>
              <a:rPr lang="en-US" dirty="0"/>
              <a:t>Code style reformatting was applied to both SDL2 and SDL3 so bug fixes could be more easily merged between major versions</a:t>
            </a:r>
          </a:p>
          <a:p>
            <a:pPr lvl="1"/>
            <a:r>
              <a:rPr lang="en-US" dirty="0"/>
              <a:t>We decided not to switch to </a:t>
            </a:r>
            <a:r>
              <a:rPr lang="en-US" dirty="0" err="1"/>
              <a:t>stdint</a:t>
            </a:r>
            <a:r>
              <a:rPr lang="en-US" dirty="0"/>
              <a:t> types for internal code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4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Careful decisions about how to change the API</a:t>
            </a:r>
          </a:p>
          <a:p>
            <a:pPr lvl="1"/>
            <a:r>
              <a:rPr lang="en-US" dirty="0"/>
              <a:t>Does the change make life better for developers?</a:t>
            </a:r>
          </a:p>
          <a:p>
            <a:pPr lvl="1"/>
            <a:r>
              <a:rPr lang="en-US" dirty="0"/>
              <a:t>Are we changing the API in a way that will still make sense 10 years from now?</a:t>
            </a:r>
          </a:p>
        </p:txBody>
      </p:sp>
    </p:spTree>
    <p:extLst>
      <p:ext uri="{BB962C8B-B14F-4D97-AF65-F5344CB8AC3E}">
        <p14:creationId xmlns:p14="http://schemas.microsoft.com/office/powerpoint/2010/main" val="39734749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Transition guide</a:t>
            </a:r>
          </a:p>
          <a:p>
            <a:pPr lvl="1"/>
            <a:r>
              <a:rPr lang="en-US" dirty="0"/>
              <a:t>As part of the change acceptance process, each change must be documented and a developer transition plan provided in docs/README-migration.md</a:t>
            </a:r>
          </a:p>
          <a:p>
            <a:pPr lvl="1"/>
            <a:r>
              <a:rPr lang="en-US" dirty="0" err="1"/>
              <a:t>Coccinelle</a:t>
            </a:r>
            <a:r>
              <a:rPr lang="en-US" dirty="0"/>
              <a:t> is a tool that can be used on Linux or on Windows via WSL</a:t>
            </a:r>
          </a:p>
        </p:txBody>
      </p:sp>
    </p:spTree>
    <p:extLst>
      <p:ext uri="{BB962C8B-B14F-4D97-AF65-F5344CB8AC3E}">
        <p14:creationId xmlns:p14="http://schemas.microsoft.com/office/powerpoint/2010/main" val="35273324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Relative Mouse Motion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723424"/>
      </p:ext>
    </p:extLst>
  </p:cSld>
  <p:clrMapOvr>
    <a:masterClrMapping/>
  </p:clrMapOvr>
  <p:transition spd="med" advTm="210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Relative Mouse Motion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When is it useful?</a:t>
            </a:r>
          </a:p>
          <a:p>
            <a:pPr lvl="1"/>
            <a:r>
              <a:rPr lang="en-US" dirty="0"/>
              <a:t>Camera control in FPS style games</a:t>
            </a:r>
          </a:p>
          <a:p>
            <a:pPr lvl="1"/>
            <a:r>
              <a:rPr lang="en-US" dirty="0"/>
              <a:t>Dragging the map in RTS or RPG style games</a:t>
            </a:r>
          </a:p>
          <a:p>
            <a:pPr lvl="1"/>
            <a:r>
              <a:rPr lang="en-US" dirty="0"/>
              <a:t>Precise mouse positioning in emulators</a:t>
            </a:r>
          </a:p>
          <a:p>
            <a:pPr lvl="1"/>
            <a:r>
              <a:rPr lang="en-US" dirty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9669923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What Is SDL?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Simple </a:t>
            </a:r>
            <a:r>
              <a:rPr lang="en-US" dirty="0" err="1"/>
              <a:t>DirectMedia</a:t>
            </a:r>
            <a:r>
              <a:rPr lang="en-US" dirty="0"/>
              <a:t> Layer</a:t>
            </a:r>
          </a:p>
          <a:p>
            <a:r>
              <a:rPr lang="en-US" dirty="0"/>
              <a:t> Cross-platform interface for hardware abstraction</a:t>
            </a:r>
          </a:p>
          <a:p>
            <a:pPr lvl="1"/>
            <a:r>
              <a:rPr lang="en-US" dirty="0"/>
              <a:t>Windows, macOS, Linux, iOS, Android, etc.</a:t>
            </a:r>
          </a:p>
          <a:p>
            <a:r>
              <a:rPr lang="en-US" dirty="0"/>
              <a:t> Covers audio, video, controllers, and much more</a:t>
            </a:r>
          </a:p>
          <a:p>
            <a:r>
              <a:rPr lang="en-US" dirty="0"/>
              <a:t> Used by game engines and game/app developers</a:t>
            </a:r>
          </a:p>
          <a:p>
            <a:r>
              <a:rPr lang="en-US" dirty="0"/>
              <a:t> No, my middle initial isn’t ‘D’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Classic approach:</a:t>
            </a:r>
          </a:p>
          <a:p>
            <a:pPr lvl="1"/>
            <a:r>
              <a:rPr lang="en-US" dirty="0"/>
              <a:t>Mouse warping - originally used in the id DOOM engine</a:t>
            </a:r>
          </a:p>
          <a:p>
            <a:pPr lvl="1"/>
            <a:r>
              <a:rPr lang="en-US" dirty="0"/>
              <a:t>Generates additional mouse events</a:t>
            </a:r>
          </a:p>
          <a:p>
            <a:pPr lvl="1"/>
            <a:r>
              <a:rPr lang="en-US" dirty="0"/>
              <a:t>Deltas are affected by desktop mouse acceleration</a:t>
            </a:r>
          </a:p>
          <a:p>
            <a:pPr lvl="1"/>
            <a:r>
              <a:rPr lang="en-US" dirty="0"/>
              <a:t>Doesn’t work over Windows Remote Desktop</a:t>
            </a:r>
          </a:p>
        </p:txBody>
      </p:sp>
    </p:spTree>
    <p:extLst>
      <p:ext uri="{BB962C8B-B14F-4D97-AF65-F5344CB8AC3E}">
        <p14:creationId xmlns:p14="http://schemas.microsoft.com/office/powerpoint/2010/main" val="836576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SDL_SetRelativeMouseMode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Uses raw input instead of mouse warping</a:t>
            </a:r>
          </a:p>
          <a:p>
            <a:pPr lvl="1"/>
            <a:r>
              <a:rPr lang="en-US" dirty="0"/>
              <a:t>Automatically hides the mouse cursor</a:t>
            </a:r>
          </a:p>
          <a:p>
            <a:pPr lvl="1"/>
            <a:r>
              <a:rPr lang="en-US" dirty="0"/>
              <a:t>Automatically constrains the mouse to the window</a:t>
            </a:r>
          </a:p>
          <a:p>
            <a:pPr lvl="1"/>
            <a:r>
              <a:rPr lang="en-US" dirty="0"/>
              <a:t>Provides low level, low latency mouse deltas</a:t>
            </a:r>
          </a:p>
          <a:p>
            <a:pPr lvl="1"/>
            <a:r>
              <a:rPr lang="en-US" dirty="0"/>
              <a:t>Delta scaling disabled by default for predictable movement</a:t>
            </a:r>
          </a:p>
          <a:p>
            <a:pPr lvl="1"/>
            <a:r>
              <a:rPr lang="en-US" dirty="0"/>
              <a:t>Works with Windows Remote Desktop (</a:t>
            </a:r>
            <a:r>
              <a:rPr lang="en-US" dirty="0" err="1"/>
              <a:t>sorta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9361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Considerations</a:t>
            </a:r>
          </a:p>
          <a:p>
            <a:pPr lvl="1"/>
            <a:r>
              <a:rPr lang="en-US" dirty="0"/>
              <a:t>Warping the mouse in relative mode does not generate a mouse event, but does change mouse position</a:t>
            </a:r>
          </a:p>
          <a:p>
            <a:pPr lvl="1"/>
            <a:r>
              <a:rPr lang="en-US" dirty="0"/>
              <a:t>You can save and restore mouse position when enabling and disabling relative mouse mode</a:t>
            </a:r>
          </a:p>
          <a:p>
            <a:pPr lvl="1"/>
            <a:r>
              <a:rPr lang="en-US" dirty="0"/>
              <a:t>You can change relative motion sensitivity by setting SDL_HINT_MOUSE_RELATIVE_SPEED_SCALE</a:t>
            </a:r>
          </a:p>
          <a:p>
            <a:pPr lvl="1"/>
            <a:r>
              <a:rPr lang="en-US" dirty="0"/>
              <a:t>You can enable desktop mouse acceleration curves in relative mode by setting SDL_HINT_MOUSE_RELATIVE_SYSTEM_SCALE</a:t>
            </a:r>
          </a:p>
        </p:txBody>
      </p:sp>
    </p:spTree>
    <p:extLst>
      <p:ext uri="{BB962C8B-B14F-4D97-AF65-F5344CB8AC3E}">
        <p14:creationId xmlns:p14="http://schemas.microsoft.com/office/powerpoint/2010/main" val="19541445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Conclusion: Relative Mouse Motion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Don’t use mouse warping!</a:t>
            </a:r>
          </a:p>
          <a:p>
            <a:r>
              <a:rPr lang="en-US" dirty="0"/>
              <a:t> </a:t>
            </a:r>
            <a:r>
              <a:rPr lang="en-US" dirty="0" err="1"/>
              <a:t>SDL_SetRelativeMouseMode</a:t>
            </a:r>
            <a:r>
              <a:rPr lang="en-US" dirty="0"/>
              <a:t>() is a great way to easily add relative mouse motion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3120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067780"/>
      </p:ext>
    </p:extLst>
  </p:cSld>
  <p:clrMapOvr>
    <a:masterClrMapping/>
  </p:clrMapOvr>
  <p:transition spd="med" advTm="210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 tale of screen coordinates, scale, and pixels…</a:t>
            </a:r>
          </a:p>
          <a:p>
            <a:pPr lvl="1"/>
            <a:r>
              <a:rPr lang="en-US" dirty="0"/>
              <a:t>Screen coordinates, also known as points or device independent pixels, are the size in pixels divided by the display scaling factor</a:t>
            </a:r>
          </a:p>
          <a:p>
            <a:pPr lvl="1"/>
            <a:r>
              <a:rPr lang="en-US" dirty="0"/>
              <a:t>Screen coordinates are oriented around content physical size</a:t>
            </a:r>
          </a:p>
          <a:p>
            <a:pPr lvl="1"/>
            <a:r>
              <a:rPr lang="en-US" dirty="0"/>
              <a:t>More pixels means more detail, but not more content</a:t>
            </a:r>
          </a:p>
        </p:txBody>
      </p:sp>
    </p:spTree>
    <p:extLst>
      <p:ext uri="{BB962C8B-B14F-4D97-AF65-F5344CB8AC3E}">
        <p14:creationId xmlns:p14="http://schemas.microsoft.com/office/powerpoint/2010/main" val="18935990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 4K display with 200% scaling has 1080p screen coordinate size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5802CB-DD0E-4C23-960F-E750DC6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318" y="3780532"/>
            <a:ext cx="7008018" cy="5486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31713D0-D39E-4B2C-99CB-5F2500CBA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021" y="3780532"/>
            <a:ext cx="700801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781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Apple platforms provide screen coordinates, optionally allows high DPI back buffers</a:t>
            </a:r>
          </a:p>
          <a:p>
            <a:r>
              <a:rPr lang="en-US" dirty="0"/>
              <a:t> Windows provides screen coordinates for non-DPI aware applications, pixels for DPI aware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24741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SDL 3.0 applications always get screen coordinates and high DPI back buffers</a:t>
            </a:r>
          </a:p>
          <a:p>
            <a:r>
              <a:rPr lang="en-US" dirty="0"/>
              <a:t> Display bounds, window coordinates, and mouse coordinates are all specified in screen coordinates</a:t>
            </a:r>
          </a:p>
          <a:p>
            <a:r>
              <a:rPr lang="en-US" dirty="0"/>
              <a:t> Mouse coordinates are floating point with full precision, centered on pixels</a:t>
            </a:r>
          </a:p>
          <a:p>
            <a:r>
              <a:rPr lang="en-US" dirty="0"/>
              <a:t> Display modes include size in screen coordinates, size in pixels, and a display scale</a:t>
            </a:r>
          </a:p>
        </p:txBody>
      </p:sp>
    </p:spTree>
    <p:extLst>
      <p:ext uri="{BB962C8B-B14F-4D97-AF65-F5344CB8AC3E}">
        <p14:creationId xmlns:p14="http://schemas.microsoft.com/office/powerpoint/2010/main" val="19589496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 </a:t>
            </a:r>
            <a:r>
              <a:rPr lang="en-US" dirty="0" err="1"/>
              <a:t>fullscreen</a:t>
            </a:r>
            <a:r>
              <a:rPr lang="en-US" dirty="0"/>
              <a:t> desktop window is 1920x1080 in both cases, and a 4K back buffer on the 4K monitor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5802CB-DD0E-4C23-960F-E750DC6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318" y="3780532"/>
            <a:ext cx="7008018" cy="5486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31713D0-D39E-4B2C-99CB-5F2500CBA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021" y="3780532"/>
            <a:ext cx="700801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13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Who Are We?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Sam Lantinga</a:t>
            </a:r>
          </a:p>
          <a:p>
            <a:pPr lvl="1"/>
            <a:r>
              <a:rPr lang="en-US" dirty="0"/>
              <a:t>Author of SDL, Software Engineer at Valve Corporation</a:t>
            </a:r>
          </a:p>
          <a:p>
            <a:r>
              <a:rPr lang="en-US" dirty="0"/>
              <a:t> Ryan Gordon</a:t>
            </a:r>
          </a:p>
          <a:p>
            <a:pPr lvl="1"/>
            <a:r>
              <a:rPr lang="en-US" dirty="0"/>
              <a:t>Partner in crime, Software Engineer at icculus.org</a:t>
            </a:r>
          </a:p>
          <a:p>
            <a:r>
              <a:rPr lang="en-US" dirty="0"/>
              <a:t> Unsung heroes</a:t>
            </a:r>
          </a:p>
          <a:p>
            <a:pPr lvl="1"/>
            <a:r>
              <a:rPr lang="en-US" dirty="0"/>
              <a:t>@1bsyl, @</a:t>
            </a:r>
            <a:r>
              <a:rPr lang="en-US" dirty="0" err="1"/>
              <a:t>Kontrabant</a:t>
            </a:r>
            <a:r>
              <a:rPr lang="en-US" dirty="0"/>
              <a:t>, @</a:t>
            </a:r>
            <a:r>
              <a:rPr lang="en-US" dirty="0" err="1"/>
              <a:t>madebr</a:t>
            </a:r>
            <a:r>
              <a:rPr lang="en-US" dirty="0"/>
              <a:t>, @</a:t>
            </a:r>
            <a:r>
              <a:rPr lang="en-US" dirty="0" err="1"/>
              <a:t>sezero</a:t>
            </a:r>
            <a:endParaRPr lang="en-US" dirty="0"/>
          </a:p>
          <a:p>
            <a:r>
              <a:rPr lang="en-US" dirty="0"/>
              <a:t> And many </a:t>
            </a:r>
            <a:r>
              <a:rPr lang="en-US" dirty="0" err="1"/>
              <a:t>many</a:t>
            </a:r>
            <a:r>
              <a:rPr lang="en-US" dirty="0"/>
              <a:t> more…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48013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SDL_GetDesktopDisplayMode</a:t>
            </a:r>
            <a:r>
              <a:rPr lang="en-US" dirty="0"/>
              <a:t>() returns the current desktop mode, including scale</a:t>
            </a:r>
          </a:p>
          <a:p>
            <a:r>
              <a:rPr lang="en-US" dirty="0"/>
              <a:t> </a:t>
            </a:r>
            <a:r>
              <a:rPr lang="en-US" dirty="0" err="1"/>
              <a:t>SDL_GetWindowSizeInPixels</a:t>
            </a:r>
            <a:r>
              <a:rPr lang="en-US" dirty="0"/>
              <a:t>() returns the size of the back buffer for a window</a:t>
            </a:r>
          </a:p>
        </p:txBody>
      </p:sp>
    </p:spTree>
    <p:extLst>
      <p:ext uri="{BB962C8B-B14F-4D97-AF65-F5344CB8AC3E}">
        <p14:creationId xmlns:p14="http://schemas.microsoft.com/office/powerpoint/2010/main" val="28839752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 2D Render API has convenience functions:</a:t>
            </a:r>
          </a:p>
          <a:p>
            <a:pPr lvl="1"/>
            <a:r>
              <a:rPr lang="en-US" dirty="0" err="1"/>
              <a:t>SDL_SetRenderLogicalPresentation</a:t>
            </a:r>
            <a:r>
              <a:rPr lang="en-US" dirty="0"/>
              <a:t>() sets a logical size for the content, rendering to an offscreen texture and then scaling it as needed for presentation</a:t>
            </a:r>
          </a:p>
          <a:p>
            <a:pPr lvl="1"/>
            <a:r>
              <a:rPr lang="en-US" dirty="0" err="1"/>
              <a:t>SDL_RenderCoordinatesToWindow</a:t>
            </a:r>
            <a:r>
              <a:rPr lang="en-US" dirty="0"/>
              <a:t>() and </a:t>
            </a:r>
            <a:r>
              <a:rPr lang="en-US" dirty="0" err="1"/>
              <a:t>SDL_RenderCoordinatesFromWindow</a:t>
            </a:r>
            <a:r>
              <a:rPr lang="en-US" dirty="0"/>
              <a:t>() convert between screen coordinates and coordinates in the render viewport</a:t>
            </a:r>
          </a:p>
          <a:p>
            <a:pPr lvl="1"/>
            <a:r>
              <a:rPr lang="en-US" dirty="0" err="1"/>
              <a:t>SDL_ConvertEventToRenderCoordinates</a:t>
            </a:r>
            <a:r>
              <a:rPr lang="en-US" dirty="0"/>
              <a:t>() will convert all coordinates in an event into coordinates in the render viewport</a:t>
            </a:r>
          </a:p>
        </p:txBody>
      </p:sp>
    </p:spTree>
    <p:extLst>
      <p:ext uri="{BB962C8B-B14F-4D97-AF65-F5344CB8AC3E}">
        <p14:creationId xmlns:p14="http://schemas.microsoft.com/office/powerpoint/2010/main" val="112864344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High DPI events:</a:t>
            </a:r>
          </a:p>
          <a:p>
            <a:pPr lvl="1"/>
            <a:r>
              <a:rPr lang="en-US"/>
              <a:t>SDL_EVENT_WINDOW_RESIZED is sent when a window is resized in screen coordinates</a:t>
            </a:r>
          </a:p>
          <a:p>
            <a:pPr lvl="1"/>
            <a:r>
              <a:rPr lang="en-US"/>
              <a:t>SDL_EVENT_WINDOW_PIXEL_SIZE_CHANGED is sent when the size of a window’s </a:t>
            </a:r>
            <a:r>
              <a:rPr lang="en-US" err="1"/>
              <a:t>backbuffer</a:t>
            </a:r>
            <a:r>
              <a:rPr lang="en-US"/>
              <a:t> has changed, which can happen when moving between high and low density displays</a:t>
            </a:r>
          </a:p>
          <a:p>
            <a:pPr lvl="1"/>
            <a:r>
              <a:rPr lang="en-US"/>
              <a:t>SDL_EVENT_DISPLAY_SCALE_CHANGED is sent when a display changes scale, which also triggers window pixel size events</a:t>
            </a:r>
          </a:p>
        </p:txBody>
      </p:sp>
    </p:spTree>
    <p:extLst>
      <p:ext uri="{BB962C8B-B14F-4D97-AF65-F5344CB8AC3E}">
        <p14:creationId xmlns:p14="http://schemas.microsoft.com/office/powerpoint/2010/main" val="339047541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Conclusion: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 gives you a consistent way of handling high DPI scenarios across all operating systems</a:t>
            </a:r>
          </a:p>
          <a:p>
            <a:r>
              <a:rPr lang="en-US" dirty="0"/>
              <a:t> Your game should handle floating point mouse coordinates, and window sizes that are different than your back buffer sizes</a:t>
            </a:r>
          </a:p>
          <a:p>
            <a:r>
              <a:rPr lang="en-US" dirty="0"/>
              <a:t> When you get a pixel size changed event, just rebuild your back buffer</a:t>
            </a:r>
          </a:p>
        </p:txBody>
      </p:sp>
    </p:spTree>
    <p:extLst>
      <p:ext uri="{BB962C8B-B14F-4D97-AF65-F5344CB8AC3E}">
        <p14:creationId xmlns:p14="http://schemas.microsoft.com/office/powerpoint/2010/main" val="26627225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SDL 3.0 GPU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858268"/>
      </p:ext>
    </p:extLst>
  </p:cSld>
  <p:clrMapOvr>
    <a:masterClrMapping/>
  </p:clrMapOvr>
  <p:transition spd="med" advTm="2103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The 2D problem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SDL's 2D API is limited</a:t>
            </a:r>
          </a:p>
          <a:p>
            <a:r>
              <a:rPr lang="en-US" dirty="0"/>
              <a:t> Extending it is hard</a:t>
            </a:r>
          </a:p>
          <a:p>
            <a:r>
              <a:rPr lang="en-US" dirty="0"/>
              <a:t> Even in 2D, the thing people want is shaders</a:t>
            </a:r>
          </a:p>
        </p:txBody>
      </p:sp>
    </p:spTree>
    <p:extLst>
      <p:ext uri="{BB962C8B-B14F-4D97-AF65-F5344CB8AC3E}">
        <p14:creationId xmlns:p14="http://schemas.microsoft.com/office/powerpoint/2010/main" val="40653984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The 3D problem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Most of it is hard to use</a:t>
            </a:r>
          </a:p>
          <a:p>
            <a:r>
              <a:rPr lang="en-US" dirty="0"/>
              <a:t> Nothing is portable</a:t>
            </a:r>
            <a:endParaRPr dirty="0"/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4973CF73-D33B-4232-844A-F4082BC9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71" y="3222171"/>
            <a:ext cx="7395029" cy="47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17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API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Turbo charge SDL's rendering offerings</a:t>
            </a:r>
          </a:p>
          <a:p>
            <a:r>
              <a:rPr lang="en-US" dirty="0"/>
              <a:t> Offers SDL's focus on simplicity and portability</a:t>
            </a:r>
          </a:p>
          <a:p>
            <a:r>
              <a:rPr lang="en-US" dirty="0"/>
              <a:t> Built on next-gen APIs</a:t>
            </a:r>
          </a:p>
          <a:p>
            <a:r>
              <a:rPr lang="en-US" dirty="0"/>
              <a:t> Not required!</a:t>
            </a:r>
          </a:p>
          <a:p>
            <a:r>
              <a:rPr lang="en-US" dirty="0"/>
              <a:t> Existing 2D API built on top of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95128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Overview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C-callable API offering modern GPU concepts</a:t>
            </a:r>
          </a:p>
          <a:p>
            <a:r>
              <a:rPr lang="en-US" dirty="0"/>
              <a:t> Command queues, pipelines, PSOs, shaders, fences</a:t>
            </a:r>
          </a:p>
          <a:p>
            <a:r>
              <a:rPr lang="en-US" dirty="0"/>
              <a:t> Thread safe!</a:t>
            </a:r>
          </a:p>
          <a:p>
            <a:r>
              <a:rPr lang="en-US" dirty="0"/>
              <a:t> Uses own shader language and bytecode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654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Wait, what?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Existing offerings didn't meet portability and simplicity goals</a:t>
            </a:r>
          </a:p>
          <a:p>
            <a:r>
              <a:rPr lang="en-US" dirty="0"/>
              <a:t> You can use other rendering APIs with SDL if you like!</a:t>
            </a:r>
          </a:p>
          <a:p>
            <a:r>
              <a:rPr lang="en-US" dirty="0"/>
              <a:t> </a:t>
            </a:r>
            <a:r>
              <a:rPr lang="en-US" dirty="0" err="1"/>
              <a:t>Transpiling</a:t>
            </a:r>
            <a:r>
              <a:rPr lang="en-US" dirty="0"/>
              <a:t> is possible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297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Past: SDL 1.2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Born out of Executor, a 68k Macintosh emulator</a:t>
            </a:r>
          </a:p>
          <a:p>
            <a:r>
              <a:rPr lang="en-US"/>
              <a:t> Single window, framebuffer access, single audio callback, keyboard/mouse/joystick input, CD-ROM support</a:t>
            </a:r>
          </a:p>
          <a:p>
            <a:r>
              <a:rPr lang="en-US"/>
              <a:t> Used by Loki Software in Linux ports</a:t>
            </a:r>
          </a:p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18" y="4674933"/>
            <a:ext cx="2599554" cy="3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364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Shaders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Uses own shader language and compiled shader bytecode format</a:t>
            </a:r>
          </a:p>
          <a:p>
            <a:r>
              <a:rPr lang="en-US" dirty="0"/>
              <a:t> Bytecode is cross-platform: build once, ship everywhere</a:t>
            </a:r>
          </a:p>
          <a:p>
            <a:r>
              <a:rPr lang="en-US" dirty="0"/>
              <a:t> Shader compiler is small open source C library</a:t>
            </a:r>
          </a:p>
          <a:p>
            <a:r>
              <a:rPr lang="en-US" dirty="0"/>
              <a:t> Use command line to compile, or embed in your own tools or your own game, to use shader source at runtime!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3867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Shading Language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Looks a lot like GLSL, HLSL, MSL, or C</a:t>
            </a:r>
          </a:p>
          <a:p>
            <a:r>
              <a:rPr lang="en-US" dirty="0"/>
              <a:t> Removed some footguns</a:t>
            </a:r>
          </a:p>
          <a:p>
            <a:r>
              <a:rPr lang="en-US" dirty="0"/>
              <a:t> Improved some syntax in mostly optional ways</a:t>
            </a:r>
          </a:p>
          <a:p>
            <a:r>
              <a:rPr lang="en-US" dirty="0"/>
              <a:t> If you’ve ever written a shader, you can handle this</a:t>
            </a:r>
          </a:p>
          <a:p>
            <a:r>
              <a:rPr lang="en-US" dirty="0"/>
              <a:t> Vertex and pixel shaders for now, more to 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391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SDL 3.0 GPU Example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The "S" stands for "Simple“</a:t>
            </a:r>
          </a:p>
          <a:p>
            <a:r>
              <a:rPr lang="en-US" dirty="0"/>
              <a:t> Vulkan: 1157 lines of C.</a:t>
            </a:r>
          </a:p>
          <a:p>
            <a:r>
              <a:rPr lang="en-US" dirty="0"/>
              <a:t> SDL GPU API: 153 lines (including error checking!)</a:t>
            </a:r>
          </a:p>
          <a:p>
            <a:endParaRPr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FEAD075E-48AD-4107-ABEB-59F8A4599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6" y="4821237"/>
            <a:ext cx="4302807" cy="3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1213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Conclusion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Still early in development, but looking good</a:t>
            </a:r>
          </a:p>
          <a:p>
            <a:r>
              <a:rPr lang="en-US" dirty="0"/>
              <a:t> Feedback welcome!</a:t>
            </a:r>
          </a:p>
        </p:txBody>
      </p:sp>
    </p:spTree>
    <p:extLst>
      <p:ext uri="{BB962C8B-B14F-4D97-AF65-F5344CB8AC3E}">
        <p14:creationId xmlns:p14="http://schemas.microsoft.com/office/powerpoint/2010/main" val="7818665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Questions?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Presented by Sam Lantinga (</a:t>
            </a:r>
            <a:r>
              <a:rPr lang="en-US" dirty="0">
                <a:hlinkClick r:id="rId3"/>
              </a:rPr>
              <a:t>slouken@libsdl.org</a:t>
            </a:r>
            <a:r>
              <a:rPr lang="en-US" dirty="0"/>
              <a:t>) and Ryan Gordon (</a:t>
            </a:r>
            <a:r>
              <a:rPr lang="en-US" dirty="0">
                <a:hlinkClick r:id="rId4"/>
              </a:rPr>
              <a:t>icculus@icculus.org</a:t>
            </a:r>
            <a:r>
              <a:rPr lang="en-US" dirty="0"/>
              <a:t>)</a:t>
            </a:r>
          </a:p>
          <a:p>
            <a:r>
              <a:rPr lang="en-US" dirty="0"/>
              <a:t> Slides and code examples at </a:t>
            </a:r>
            <a:r>
              <a:rPr lang="en-US" dirty="0">
                <a:hlinkClick r:id="rId5"/>
              </a:rPr>
              <a:t>https://www.libsdl.org/gdc2023</a:t>
            </a:r>
            <a:endParaRPr lang="en-US" dirty="0"/>
          </a:p>
          <a:p>
            <a:r>
              <a:rPr lang="en-US" dirty="0"/>
              <a:t> 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F472B4-0AD1-4602-A9B3-6C9552816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043" y="3722460"/>
            <a:ext cx="4118428" cy="41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66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Present: SDL 2.0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Added support for multiple windows, surround sound, accelerated 2D video API, </a:t>
            </a:r>
            <a:r>
              <a:rPr lang="en-US" err="1"/>
              <a:t>Vulkan</a:t>
            </a:r>
            <a:r>
              <a:rPr lang="en-US"/>
              <a:t> graphics context, game controller API</a:t>
            </a:r>
          </a:p>
          <a:p>
            <a:r>
              <a:rPr lang="en-US"/>
              <a:t> Used by Valve Corporation in Steam and the Source 2 engine across all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05" y="5361908"/>
            <a:ext cx="5914285" cy="27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4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25 Years of History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Started with Loki Software in 1998</a:t>
            </a:r>
          </a:p>
          <a:p>
            <a:pPr lvl="1"/>
            <a:r>
              <a:rPr lang="en-US"/>
              <a:t>Civilization: Call To Power, Heroes of Might and Magic III, Sid Meier’s Alpha Centauri, Tribes 2, Unreal Tournament, etc.</a:t>
            </a:r>
          </a:p>
          <a:p>
            <a:r>
              <a:rPr lang="en-US"/>
              <a:t> Continues with Valve Corporation in 2023</a:t>
            </a:r>
          </a:p>
          <a:p>
            <a:pPr lvl="1"/>
            <a:r>
              <a:rPr lang="en-US"/>
              <a:t>DOTA 2, Half-Life: </a:t>
            </a:r>
            <a:r>
              <a:rPr lang="en-US" err="1"/>
              <a:t>Alyx</a:t>
            </a:r>
            <a:r>
              <a:rPr lang="en-US"/>
              <a:t>, Portal 2, Steam, Steam Link, Steam VR, Team Fortress 2, etc.</a:t>
            </a:r>
          </a:p>
          <a:p>
            <a:r>
              <a:rPr lang="en-US"/>
              <a:t> Used by hundreds of games, including many published on Steam</a:t>
            </a:r>
          </a:p>
          <a:p>
            <a:r>
              <a:rPr lang="en-US"/>
              <a:t> Used by several major game engines, including Unity and Source 2</a:t>
            </a:r>
          </a:p>
          <a:p>
            <a:r>
              <a:rPr lang="en-US"/>
              <a:t> Used by games, emulators, embedded environments, and more!</a:t>
            </a:r>
          </a:p>
          <a:p>
            <a:r>
              <a:rPr lang="en-US"/>
              <a:t> Has bindings for over a dozen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92867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25 Years of Portability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Windows, Linux, *BSD, macOS, iOS, </a:t>
            </a:r>
            <a:r>
              <a:rPr lang="en-US" dirty="0" err="1"/>
              <a:t>tvOS</a:t>
            </a:r>
            <a:r>
              <a:rPr lang="en-US" dirty="0"/>
              <a:t>, Android</a:t>
            </a:r>
          </a:p>
          <a:p>
            <a:r>
              <a:rPr lang="en-US" dirty="0"/>
              <a:t> Windows RT, Windows UWP, Windows and Xbox GDK</a:t>
            </a:r>
          </a:p>
          <a:p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, Nintendo Switch</a:t>
            </a:r>
          </a:p>
          <a:p>
            <a:r>
              <a:rPr lang="en-US" dirty="0"/>
              <a:t> </a:t>
            </a:r>
            <a:r>
              <a:rPr lang="en-US" dirty="0" err="1"/>
              <a:t>Emscripten</a:t>
            </a:r>
            <a:r>
              <a:rPr lang="en-US" dirty="0"/>
              <a:t>: reimplemented SDL 1.2 API using </a:t>
            </a:r>
            <a:r>
              <a:rPr lang="en-US" dirty="0" err="1"/>
              <a:t>Javascript</a:t>
            </a:r>
            <a:r>
              <a:rPr lang="en-US" dirty="0"/>
              <a:t>, now directly supported in SDL 2.0</a:t>
            </a:r>
          </a:p>
          <a:p>
            <a:r>
              <a:rPr lang="en-US" dirty="0"/>
              <a:t> And many more over the course of time… Haiku, N3DS, OS/2, PS Vita, QNX, etc.</a:t>
            </a:r>
          </a:p>
        </p:txBody>
      </p:sp>
    </p:spTree>
    <p:extLst>
      <p:ext uri="{BB962C8B-B14F-4D97-AF65-F5344CB8AC3E}">
        <p14:creationId xmlns:p14="http://schemas.microsoft.com/office/powerpoint/2010/main" val="14046206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Open Source Is Great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Moving to GitHub has greatly increased developer engagement and feedback, and has directly contributed to the move to SDL 3</a:t>
            </a:r>
          </a:p>
          <a:p>
            <a:r>
              <a:rPr lang="en-US" dirty="0"/>
              <a:t> There are over 400 contributors and 1000 forks of the core library</a:t>
            </a:r>
          </a:p>
          <a:p>
            <a:r>
              <a:rPr lang="en-US" dirty="0"/>
              <a:t> Moving to GitHub has made it much easier to release quickly, and now we have a monthly cadence of stable release updates</a:t>
            </a:r>
          </a:p>
        </p:txBody>
      </p:sp>
    </p:spTree>
    <p:extLst>
      <p:ext uri="{BB962C8B-B14F-4D97-AF65-F5344CB8AC3E}">
        <p14:creationId xmlns:p14="http://schemas.microsoft.com/office/powerpoint/2010/main" val="39414833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Commercial Products Are Great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Great feedback from professional developers shipping large products</a:t>
            </a:r>
          </a:p>
          <a:p>
            <a:r>
              <a:rPr lang="en-US"/>
              <a:t> Battle tested, shipping in Steam to millions of customers every day</a:t>
            </a:r>
          </a:p>
          <a:p>
            <a:r>
              <a:rPr lang="en-US"/>
              <a:t> Used by Steam Link exclusively for audio, video, and input across mobile and desktop platforms</a:t>
            </a:r>
          </a:p>
          <a:p>
            <a:r>
              <a:rPr lang="en-US"/>
              <a:t> Shipping SDL pre-release code in Steam betas results in more stable releases</a:t>
            </a:r>
          </a:p>
        </p:txBody>
      </p:sp>
    </p:spTree>
    <p:extLst>
      <p:ext uri="{BB962C8B-B14F-4D97-AF65-F5344CB8AC3E}">
        <p14:creationId xmlns:p14="http://schemas.microsoft.com/office/powerpoint/2010/main" val="2871076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commending A Strategy">
  <a:themeElements>
    <a:clrScheme name="Recommending A Strategy">
      <a:dk1>
        <a:srgbClr val="1F497D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commending A Strategy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Recommending A Strateg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commending A Strategy">
  <a:themeElements>
    <a:clrScheme name="Recommending A Strateg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commending A Strategy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Recommending A Strateg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8633</TotalTime>
  <Words>1986</Words>
  <Application>Microsoft Office PowerPoint</Application>
  <PresentationFormat>Custom</PresentationFormat>
  <Paragraphs>215</Paragraphs>
  <Slides>44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Verdana</vt:lpstr>
      <vt:lpstr>Recommending A Strategy</vt:lpstr>
      <vt:lpstr>SDL: Past, Present, and Future</vt:lpstr>
      <vt:lpstr>What Is SDL?</vt:lpstr>
      <vt:lpstr>Who Are We?</vt:lpstr>
      <vt:lpstr>The Past: SDL 1.2</vt:lpstr>
      <vt:lpstr>The Present: SDL 2.0</vt:lpstr>
      <vt:lpstr>25 Years of History</vt:lpstr>
      <vt:lpstr>25 Years of Portability</vt:lpstr>
      <vt:lpstr>Open Source Is Great</vt:lpstr>
      <vt:lpstr>Commercial Products Are Great</vt:lpstr>
      <vt:lpstr>The Future: SDL 3.0</vt:lpstr>
      <vt:lpstr>The Future: SDL 3.0</vt:lpstr>
      <vt:lpstr>The Future: SDL 3.0</vt:lpstr>
      <vt:lpstr>The Future: SDL 3.0</vt:lpstr>
      <vt:lpstr>The Compatibility Story</vt:lpstr>
      <vt:lpstr>Easing the Transition</vt:lpstr>
      <vt:lpstr>Easing the Transition</vt:lpstr>
      <vt:lpstr>Easing the Transition</vt:lpstr>
      <vt:lpstr>Topic: Relative Mouse Motion</vt:lpstr>
      <vt:lpstr>Topic: Relative Mouse Motion</vt:lpstr>
      <vt:lpstr>Topic: Relative Mouse Motion</vt:lpstr>
      <vt:lpstr>Topic: Relative Mouse Motion</vt:lpstr>
      <vt:lpstr>Topic: Relative Mouse Motion</vt:lpstr>
      <vt:lpstr>Conclusion: Relative Mouse Motion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Conclusion: High DPI Support</vt:lpstr>
      <vt:lpstr>Topic: SDL 3.0 GPU API</vt:lpstr>
      <vt:lpstr>The 2D problem</vt:lpstr>
      <vt:lpstr>The 3D problem</vt:lpstr>
      <vt:lpstr>SDL 3.0 GPU API</vt:lpstr>
      <vt:lpstr>SDL 3.0 GPU Overview</vt:lpstr>
      <vt:lpstr>Wait, what?</vt:lpstr>
      <vt:lpstr>SDL 3.0 GPU Shaders</vt:lpstr>
      <vt:lpstr>SDL 3.0 GPU Shading Language</vt:lpstr>
      <vt:lpstr>SDL 3.0 GPU Example</vt:lpstr>
      <vt:lpstr>SDL 3.0 GPU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Line 2</dc:title>
  <dc:creator>Sam Lantinga</dc:creator>
  <cp:lastModifiedBy>Sam Lantinga</cp:lastModifiedBy>
  <cp:revision>55</cp:revision>
  <dcterms:modified xsi:type="dcterms:W3CDTF">2023-03-21T21:49:57Z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bab825-a111-45e4-86a1-18cee0005896_Enabled">
    <vt:lpwstr>true</vt:lpwstr>
  </property>
  <property fmtid="{D5CDD505-2E9C-101B-9397-08002B2CF9AE}" pid="3" name="MSIP_Label_2bbab825-a111-45e4-86a1-18cee0005896_SetDate">
    <vt:lpwstr>2022-10-19T15:25:02Z</vt:lpwstr>
  </property>
  <property fmtid="{D5CDD505-2E9C-101B-9397-08002B2CF9AE}" pid="4" name="MSIP_Label_2bbab825-a111-45e4-86a1-18cee0005896_Method">
    <vt:lpwstr>Standard</vt:lpwstr>
  </property>
  <property fmtid="{D5CDD505-2E9C-101B-9397-08002B2CF9AE}" pid="5" name="MSIP_Label_2bbab825-a111-45e4-86a1-18cee0005896_Name">
    <vt:lpwstr>2bbab825-a111-45e4-86a1-18cee0005896</vt:lpwstr>
  </property>
  <property fmtid="{D5CDD505-2E9C-101B-9397-08002B2CF9AE}" pid="6" name="MSIP_Label_2bbab825-a111-45e4-86a1-18cee0005896_SiteId">
    <vt:lpwstr>2567d566-604c-408a-8a60-55d0dc9d9d6b</vt:lpwstr>
  </property>
  <property fmtid="{D5CDD505-2E9C-101B-9397-08002B2CF9AE}" pid="7" name="MSIP_Label_2bbab825-a111-45e4-86a1-18cee0005896_ActionId">
    <vt:lpwstr>c21533e8-1075-4b71-9481-895bc6e1cc69</vt:lpwstr>
  </property>
  <property fmtid="{D5CDD505-2E9C-101B-9397-08002B2CF9AE}" pid="8" name="MSIP_Label_2bbab825-a111-45e4-86a1-18cee0005896_ContentBits">
    <vt:lpwstr>2</vt:lpwstr>
  </property>
</Properties>
</file>