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61" r:id="rId5"/>
    <p:sldId id="260" r:id="rId6"/>
    <p:sldId id="262" r:id="rId7"/>
    <p:sldId id="265" r:id="rId8"/>
    <p:sldId id="263" r:id="rId9"/>
    <p:sldId id="264" r:id="rId10"/>
    <p:sldId id="266" r:id="rId11"/>
    <p:sldId id="315" r:id="rId12"/>
    <p:sldId id="316" r:id="rId13"/>
    <p:sldId id="268" r:id="rId14"/>
    <p:sldId id="267" r:id="rId15"/>
    <p:sldId id="313" r:id="rId16"/>
    <p:sldId id="314" r:id="rId17"/>
    <p:sldId id="300" r:id="rId18"/>
    <p:sldId id="269" r:id="rId19"/>
    <p:sldId id="292" r:id="rId20"/>
    <p:sldId id="283" r:id="rId21"/>
    <p:sldId id="286" r:id="rId22"/>
    <p:sldId id="303" r:id="rId23"/>
    <p:sldId id="291" r:id="rId24"/>
    <p:sldId id="301" r:id="rId25"/>
    <p:sldId id="270" r:id="rId26"/>
    <p:sldId id="305" r:id="rId27"/>
    <p:sldId id="299" r:id="rId28"/>
    <p:sldId id="306" r:id="rId29"/>
    <p:sldId id="287" r:id="rId30"/>
    <p:sldId id="288" r:id="rId31"/>
    <p:sldId id="289" r:id="rId32"/>
    <p:sldId id="271" r:id="rId33"/>
    <p:sldId id="293" r:id="rId34"/>
    <p:sldId id="302" r:id="rId35"/>
    <p:sldId id="273" r:id="rId36"/>
    <p:sldId id="307" r:id="rId37"/>
    <p:sldId id="308" r:id="rId38"/>
    <p:sldId id="309" r:id="rId39"/>
    <p:sldId id="310" r:id="rId40"/>
    <p:sldId id="311" r:id="rId41"/>
    <p:sldId id="312" r:id="rId42"/>
    <p:sldId id="278" r:id="rId43"/>
    <p:sldId id="294" r:id="rId44"/>
    <p:sldId id="279" r:id="rId45"/>
  </p:sldIdLst>
  <p:sldSz cx="16256000" cy="9144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62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1F497D"/>
        </a:solidFill>
        <a:effectLst/>
        <a:uFillTx/>
        <a:latin typeface="+mn-lt"/>
        <a:ea typeface="+mn-ea"/>
        <a:cs typeface="+mn-cs"/>
        <a:sym typeface="Verdana"/>
      </a:defRPr>
    </a:lvl1pPr>
    <a:lvl2pPr marL="0" marR="0" indent="457200" algn="l" defTabSz="162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1F497D"/>
        </a:solidFill>
        <a:effectLst/>
        <a:uFillTx/>
        <a:latin typeface="+mn-lt"/>
        <a:ea typeface="+mn-ea"/>
        <a:cs typeface="+mn-cs"/>
        <a:sym typeface="Verdana"/>
      </a:defRPr>
    </a:lvl2pPr>
    <a:lvl3pPr marL="0" marR="0" indent="914400" algn="l" defTabSz="162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1F497D"/>
        </a:solidFill>
        <a:effectLst/>
        <a:uFillTx/>
        <a:latin typeface="+mn-lt"/>
        <a:ea typeface="+mn-ea"/>
        <a:cs typeface="+mn-cs"/>
        <a:sym typeface="Verdana"/>
      </a:defRPr>
    </a:lvl3pPr>
    <a:lvl4pPr marL="0" marR="0" indent="1371600" algn="l" defTabSz="162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1F497D"/>
        </a:solidFill>
        <a:effectLst/>
        <a:uFillTx/>
        <a:latin typeface="+mn-lt"/>
        <a:ea typeface="+mn-ea"/>
        <a:cs typeface="+mn-cs"/>
        <a:sym typeface="Verdana"/>
      </a:defRPr>
    </a:lvl4pPr>
    <a:lvl5pPr marL="0" marR="0" indent="1828800" algn="l" defTabSz="162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1F497D"/>
        </a:solidFill>
        <a:effectLst/>
        <a:uFillTx/>
        <a:latin typeface="+mn-lt"/>
        <a:ea typeface="+mn-ea"/>
        <a:cs typeface="+mn-cs"/>
        <a:sym typeface="Verdana"/>
      </a:defRPr>
    </a:lvl5pPr>
    <a:lvl6pPr marL="0" marR="0" indent="0" algn="l" defTabSz="162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1F497D"/>
        </a:solidFill>
        <a:effectLst/>
        <a:uFillTx/>
        <a:latin typeface="+mn-lt"/>
        <a:ea typeface="+mn-ea"/>
        <a:cs typeface="+mn-cs"/>
        <a:sym typeface="Verdana"/>
      </a:defRPr>
    </a:lvl6pPr>
    <a:lvl7pPr marL="0" marR="0" indent="0" algn="l" defTabSz="162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1F497D"/>
        </a:solidFill>
        <a:effectLst/>
        <a:uFillTx/>
        <a:latin typeface="+mn-lt"/>
        <a:ea typeface="+mn-ea"/>
        <a:cs typeface="+mn-cs"/>
        <a:sym typeface="Verdana"/>
      </a:defRPr>
    </a:lvl7pPr>
    <a:lvl8pPr marL="0" marR="0" indent="0" algn="l" defTabSz="162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1F497D"/>
        </a:solidFill>
        <a:effectLst/>
        <a:uFillTx/>
        <a:latin typeface="+mn-lt"/>
        <a:ea typeface="+mn-ea"/>
        <a:cs typeface="+mn-cs"/>
        <a:sym typeface="Verdana"/>
      </a:defRPr>
    </a:lvl8pPr>
    <a:lvl9pPr marL="0" marR="0" indent="0" algn="l" defTabSz="162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1F497D"/>
        </a:solidFill>
        <a:effectLst/>
        <a:uFillTx/>
        <a:latin typeface="+mn-lt"/>
        <a:ea typeface="+mn-ea"/>
        <a:cs typeface="+mn-cs"/>
        <a:sym typeface="Verdan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1F497D"/>
        </a:fontRef>
        <a:srgbClr val="1F497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1F497D"/>
        </a:fontRef>
        <a:srgbClr val="1F497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1F497D"/>
        </a:fontRef>
        <a:srgbClr val="1F497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1F497D"/>
        </a:fontRef>
        <a:srgbClr val="1F497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8EC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1F497D"/>
        </a:fontRef>
        <a:srgbClr val="1F497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F497D"/>
              </a:solidFill>
              <a:prstDash val="solid"/>
              <a:round/>
            </a:ln>
          </a:top>
          <a:bottom>
            <a:ln w="25400" cap="flat">
              <a:solidFill>
                <a:srgbClr val="1F497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F497D"/>
              </a:solidFill>
              <a:prstDash val="solid"/>
              <a:round/>
            </a:ln>
          </a:top>
          <a:bottom>
            <a:ln w="25400" cap="flat">
              <a:solidFill>
                <a:srgbClr val="1F497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1F497D"/>
        </a:fontRef>
        <a:srgbClr val="1F497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ED6"/>
          </a:solidFill>
        </a:fill>
      </a:tcStyle>
    </a:wholeTbl>
    <a:band2H>
      <a:tcTxStyle/>
      <a:tcStyle>
        <a:tcBdr/>
        <a:fill>
          <a:solidFill>
            <a:srgbClr val="E7E8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F497D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F497D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F497D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1F497D"/>
        </a:fontRef>
        <a:srgbClr val="1F497D"/>
      </a:tcTxStyle>
      <a:tcStyle>
        <a:tcBdr>
          <a:left>
            <a:ln w="12700" cap="flat">
              <a:solidFill>
                <a:srgbClr val="1F497D"/>
              </a:solidFill>
              <a:prstDash val="solid"/>
              <a:round/>
            </a:ln>
          </a:left>
          <a:right>
            <a:ln w="12700" cap="flat">
              <a:solidFill>
                <a:srgbClr val="1F497D"/>
              </a:solidFill>
              <a:prstDash val="solid"/>
              <a:round/>
            </a:ln>
          </a:right>
          <a:top>
            <a:ln w="12700" cap="flat">
              <a:solidFill>
                <a:srgbClr val="1F497D"/>
              </a:solidFill>
              <a:prstDash val="solid"/>
              <a:round/>
            </a:ln>
          </a:top>
          <a:bottom>
            <a:ln w="12700" cap="flat">
              <a:solidFill>
                <a:srgbClr val="1F497D"/>
              </a:solidFill>
              <a:prstDash val="solid"/>
              <a:round/>
            </a:ln>
          </a:bottom>
          <a:insideH>
            <a:ln w="12700" cap="flat">
              <a:solidFill>
                <a:srgbClr val="1F497D"/>
              </a:solidFill>
              <a:prstDash val="solid"/>
              <a:round/>
            </a:ln>
          </a:insideH>
          <a:insideV>
            <a:ln w="12700" cap="flat">
              <a:solidFill>
                <a:srgbClr val="1F497D"/>
              </a:solidFill>
              <a:prstDash val="solid"/>
              <a:round/>
            </a:ln>
          </a:insideV>
        </a:tcBdr>
        <a:fill>
          <a:solidFill>
            <a:srgbClr val="1F497D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1F497D"/>
        </a:fontRef>
        <a:srgbClr val="1F497D"/>
      </a:tcTxStyle>
      <a:tcStyle>
        <a:tcBdr>
          <a:left>
            <a:ln w="12700" cap="flat">
              <a:solidFill>
                <a:srgbClr val="1F497D"/>
              </a:solidFill>
              <a:prstDash val="solid"/>
              <a:round/>
            </a:ln>
          </a:left>
          <a:right>
            <a:ln w="12700" cap="flat">
              <a:solidFill>
                <a:srgbClr val="1F497D"/>
              </a:solidFill>
              <a:prstDash val="solid"/>
              <a:round/>
            </a:ln>
          </a:right>
          <a:top>
            <a:ln w="12700" cap="flat">
              <a:solidFill>
                <a:srgbClr val="1F497D"/>
              </a:solidFill>
              <a:prstDash val="solid"/>
              <a:round/>
            </a:ln>
          </a:top>
          <a:bottom>
            <a:ln w="12700" cap="flat">
              <a:solidFill>
                <a:srgbClr val="1F497D"/>
              </a:solidFill>
              <a:prstDash val="solid"/>
              <a:round/>
            </a:ln>
          </a:bottom>
          <a:insideH>
            <a:ln w="12700" cap="flat">
              <a:solidFill>
                <a:srgbClr val="1F497D"/>
              </a:solidFill>
              <a:prstDash val="solid"/>
              <a:round/>
            </a:ln>
          </a:insideH>
          <a:insideV>
            <a:ln w="12700" cap="flat">
              <a:solidFill>
                <a:srgbClr val="1F497D"/>
              </a:solidFill>
              <a:prstDash val="solid"/>
              <a:round/>
            </a:ln>
          </a:insideV>
        </a:tcBdr>
        <a:fill>
          <a:solidFill>
            <a:srgbClr val="1F497D">
              <a:alpha val="20000"/>
            </a:srgbClr>
          </a:solidFill>
        </a:fill>
      </a:tcStyle>
    </a:firstCol>
    <a:lastRow>
      <a:tcTxStyle b="on" i="off">
        <a:fontRef idx="minor">
          <a:srgbClr val="1F497D"/>
        </a:fontRef>
        <a:srgbClr val="1F497D"/>
      </a:tcTxStyle>
      <a:tcStyle>
        <a:tcBdr>
          <a:left>
            <a:ln w="12700" cap="flat">
              <a:solidFill>
                <a:srgbClr val="1F497D"/>
              </a:solidFill>
              <a:prstDash val="solid"/>
              <a:round/>
            </a:ln>
          </a:left>
          <a:right>
            <a:ln w="12700" cap="flat">
              <a:solidFill>
                <a:srgbClr val="1F497D"/>
              </a:solidFill>
              <a:prstDash val="solid"/>
              <a:round/>
            </a:ln>
          </a:right>
          <a:top>
            <a:ln w="50800" cap="flat">
              <a:solidFill>
                <a:srgbClr val="1F497D"/>
              </a:solidFill>
              <a:prstDash val="solid"/>
              <a:round/>
            </a:ln>
          </a:top>
          <a:bottom>
            <a:ln w="12700" cap="flat">
              <a:solidFill>
                <a:srgbClr val="1F497D"/>
              </a:solidFill>
              <a:prstDash val="solid"/>
              <a:round/>
            </a:ln>
          </a:bottom>
          <a:insideH>
            <a:ln w="12700" cap="flat">
              <a:solidFill>
                <a:srgbClr val="1F497D"/>
              </a:solidFill>
              <a:prstDash val="solid"/>
              <a:round/>
            </a:ln>
          </a:insideH>
          <a:insideV>
            <a:ln w="12700" cap="flat">
              <a:solidFill>
                <a:srgbClr val="1F497D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1F497D"/>
        </a:fontRef>
        <a:srgbClr val="1F497D"/>
      </a:tcTxStyle>
      <a:tcStyle>
        <a:tcBdr>
          <a:left>
            <a:ln w="12700" cap="flat">
              <a:solidFill>
                <a:srgbClr val="1F497D"/>
              </a:solidFill>
              <a:prstDash val="solid"/>
              <a:round/>
            </a:ln>
          </a:left>
          <a:right>
            <a:ln w="12700" cap="flat">
              <a:solidFill>
                <a:srgbClr val="1F497D"/>
              </a:solidFill>
              <a:prstDash val="solid"/>
              <a:round/>
            </a:ln>
          </a:right>
          <a:top>
            <a:ln w="12700" cap="flat">
              <a:solidFill>
                <a:srgbClr val="1F497D"/>
              </a:solidFill>
              <a:prstDash val="solid"/>
              <a:round/>
            </a:ln>
          </a:top>
          <a:bottom>
            <a:ln w="25400" cap="flat">
              <a:solidFill>
                <a:srgbClr val="1F497D"/>
              </a:solidFill>
              <a:prstDash val="solid"/>
              <a:round/>
            </a:ln>
          </a:bottom>
          <a:insideH>
            <a:ln w="12700" cap="flat">
              <a:solidFill>
                <a:srgbClr val="1F497D"/>
              </a:solidFill>
              <a:prstDash val="solid"/>
              <a:round/>
            </a:ln>
          </a:insideH>
          <a:insideV>
            <a:ln w="12700" cap="flat">
              <a:solidFill>
                <a:srgbClr val="1F497D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419" autoAdjust="0"/>
  </p:normalViewPr>
  <p:slideViewPr>
    <p:cSldViewPr snapToGrid="0">
      <p:cViewPr varScale="1">
        <p:scale>
          <a:sx n="39" d="100"/>
          <a:sy n="39" d="100"/>
        </p:scale>
        <p:origin x="12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568462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625600" latinLnBrk="0">
      <a:spcBef>
        <a:spcPts val="700"/>
      </a:spcBef>
      <a:defRPr sz="2000">
        <a:latin typeface="+mn-lt"/>
        <a:ea typeface="+mn-ea"/>
        <a:cs typeface="+mn-cs"/>
        <a:sym typeface="Verdana"/>
      </a:defRPr>
    </a:lvl1pPr>
    <a:lvl2pPr indent="228600" defTabSz="1625600" latinLnBrk="0">
      <a:spcBef>
        <a:spcPts val="700"/>
      </a:spcBef>
      <a:defRPr sz="2000">
        <a:latin typeface="+mn-lt"/>
        <a:ea typeface="+mn-ea"/>
        <a:cs typeface="+mn-cs"/>
        <a:sym typeface="Verdana"/>
      </a:defRPr>
    </a:lvl2pPr>
    <a:lvl3pPr indent="457200" defTabSz="1625600" latinLnBrk="0">
      <a:spcBef>
        <a:spcPts val="700"/>
      </a:spcBef>
      <a:defRPr sz="2000">
        <a:latin typeface="+mn-lt"/>
        <a:ea typeface="+mn-ea"/>
        <a:cs typeface="+mn-cs"/>
        <a:sym typeface="Verdana"/>
      </a:defRPr>
    </a:lvl3pPr>
    <a:lvl4pPr indent="685800" defTabSz="1625600" latinLnBrk="0">
      <a:spcBef>
        <a:spcPts val="700"/>
      </a:spcBef>
      <a:defRPr sz="2000">
        <a:latin typeface="+mn-lt"/>
        <a:ea typeface="+mn-ea"/>
        <a:cs typeface="+mn-cs"/>
        <a:sym typeface="Verdana"/>
      </a:defRPr>
    </a:lvl4pPr>
    <a:lvl5pPr indent="914400" defTabSz="1625600" latinLnBrk="0">
      <a:spcBef>
        <a:spcPts val="700"/>
      </a:spcBef>
      <a:defRPr sz="2000">
        <a:latin typeface="+mn-lt"/>
        <a:ea typeface="+mn-ea"/>
        <a:cs typeface="+mn-cs"/>
        <a:sym typeface="Verdana"/>
      </a:defRPr>
    </a:lvl5pPr>
    <a:lvl6pPr indent="1143000" defTabSz="1625600" latinLnBrk="0">
      <a:spcBef>
        <a:spcPts val="700"/>
      </a:spcBef>
      <a:defRPr sz="2000">
        <a:latin typeface="+mn-lt"/>
        <a:ea typeface="+mn-ea"/>
        <a:cs typeface="+mn-cs"/>
        <a:sym typeface="Verdana"/>
      </a:defRPr>
    </a:lvl6pPr>
    <a:lvl7pPr indent="1371600" defTabSz="1625600" latinLnBrk="0">
      <a:spcBef>
        <a:spcPts val="700"/>
      </a:spcBef>
      <a:defRPr sz="2000">
        <a:latin typeface="+mn-lt"/>
        <a:ea typeface="+mn-ea"/>
        <a:cs typeface="+mn-cs"/>
        <a:sym typeface="Verdana"/>
      </a:defRPr>
    </a:lvl7pPr>
    <a:lvl8pPr indent="1600200" defTabSz="1625600" latinLnBrk="0">
      <a:spcBef>
        <a:spcPts val="700"/>
      </a:spcBef>
      <a:defRPr sz="2000">
        <a:latin typeface="+mn-lt"/>
        <a:ea typeface="+mn-ea"/>
        <a:cs typeface="+mn-cs"/>
        <a:sym typeface="Verdana"/>
      </a:defRPr>
    </a:lvl8pPr>
    <a:lvl9pPr indent="1828800" defTabSz="1625600" latinLnBrk="0">
      <a:spcBef>
        <a:spcPts val="700"/>
      </a:spcBef>
      <a:defRPr sz="2000">
        <a:latin typeface="+mn-lt"/>
        <a:ea typeface="+mn-ea"/>
        <a:cs typeface="+mn-cs"/>
        <a:sym typeface="Verdana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@1bsyl, Sylvain,</a:t>
            </a:r>
            <a:r>
              <a:rPr lang="en-US" baseline="0" dirty="0"/>
              <a:t> handles many miscellaneous cleanups and Android bug reports</a:t>
            </a:r>
          </a:p>
          <a:p>
            <a:r>
              <a:rPr lang="en-US" baseline="0" dirty="0"/>
              <a:t>@</a:t>
            </a:r>
            <a:r>
              <a:rPr lang="en-US" baseline="0" dirty="0" err="1"/>
              <a:t>Kontrabant</a:t>
            </a:r>
            <a:r>
              <a:rPr lang="en-US" baseline="0" dirty="0"/>
              <a:t>, Frank, is our resident Wayland guru</a:t>
            </a:r>
            <a:br>
              <a:rPr lang="en-US" baseline="0" dirty="0"/>
            </a:br>
            <a:r>
              <a:rPr lang="en-US" baseline="0" dirty="0"/>
              <a:t>@</a:t>
            </a:r>
            <a:r>
              <a:rPr lang="en-US" baseline="0" dirty="0" err="1"/>
              <a:t>madebr</a:t>
            </a:r>
            <a:r>
              <a:rPr lang="en-US" baseline="0" dirty="0"/>
              <a:t>, </a:t>
            </a:r>
            <a:r>
              <a:rPr lang="en-US" baseline="0" dirty="0" err="1"/>
              <a:t>Maartin</a:t>
            </a:r>
            <a:r>
              <a:rPr lang="en-US" baseline="0" dirty="0"/>
              <a:t>, is our resident </a:t>
            </a:r>
            <a:r>
              <a:rPr lang="en-US" baseline="0" dirty="0" err="1"/>
              <a:t>CMake</a:t>
            </a:r>
            <a:r>
              <a:rPr lang="en-US" baseline="0" dirty="0"/>
              <a:t> guru</a:t>
            </a:r>
          </a:p>
          <a:p>
            <a:r>
              <a:rPr lang="en-US" baseline="0" dirty="0"/>
              <a:t>@</a:t>
            </a:r>
            <a:r>
              <a:rPr lang="en-US" baseline="0" dirty="0" err="1"/>
              <a:t>sezero</a:t>
            </a:r>
            <a:r>
              <a:rPr lang="en-US" baseline="0" dirty="0"/>
              <a:t>, </a:t>
            </a:r>
            <a:r>
              <a:rPr lang="en-US" baseline="0" dirty="0" err="1"/>
              <a:t>Ozkan</a:t>
            </a:r>
            <a:r>
              <a:rPr lang="en-US" baseline="0" dirty="0"/>
              <a:t>, makes sure our i‘s are dotted and t’s crossed</a:t>
            </a:r>
          </a:p>
        </p:txBody>
      </p:sp>
    </p:spTree>
    <p:extLst>
      <p:ext uri="{BB962C8B-B14F-4D97-AF65-F5344CB8AC3E}">
        <p14:creationId xmlns:p14="http://schemas.microsoft.com/office/powerpoint/2010/main" val="1386952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C27EEFA-1815-416C-B781-D0A569E8E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16256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 On Apple platforms, scale will</a:t>
            </a:r>
            <a:r>
              <a:rPr lang="en-US" baseline="0" dirty="0"/>
              <a:t> always be an integer scale factor. On Windows this will be one of the standard desktop scales, 100%, 125%, 150%, etc.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Windows maintain their screen coordinate sizes when moved between displays with different scales or when display scale changes</a:t>
            </a:r>
          </a:p>
          <a:p>
            <a:r>
              <a:rPr lang="en-US" dirty="0"/>
              <a:t>*</a:t>
            </a:r>
            <a:r>
              <a:rPr lang="en-US" baseline="0" dirty="0"/>
              <a:t> Standardizing on points allows consistent UI coordinate systems regardless of display density, becoming more important in 8K and 16K displays</a:t>
            </a:r>
          </a:p>
        </p:txBody>
      </p:sp>
    </p:spTree>
    <p:extLst>
      <p:ext uri="{BB962C8B-B14F-4D97-AF65-F5344CB8AC3E}">
        <p14:creationId xmlns:p14="http://schemas.microsoft.com/office/powerpoint/2010/main" val="206462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 SDL_ConvertEventToRenderCoordinates() converts</a:t>
            </a:r>
            <a:r>
              <a:rPr lang="en-US" baseline="0"/>
              <a:t> mouse coordinates and touch coordinates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552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 </a:t>
            </a:r>
            <a:r>
              <a:rPr lang="en-US" err="1"/>
              <a:t>SDL_ConvertEventToRenderCoordinates</a:t>
            </a:r>
            <a:r>
              <a:rPr lang="en-US"/>
              <a:t>() converts</a:t>
            </a:r>
            <a:r>
              <a:rPr lang="en-US" baseline="0"/>
              <a:t> mouse coordinates and touch coordinates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43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31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70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25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07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29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 SDL is actually used in Source 1 as well, but</a:t>
            </a:r>
            <a:r>
              <a:rPr lang="en-US" baseline="0"/>
              <a:t> only on Linux and for controller support. SDL is fully used for all platforms in Source 2.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48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 Warping can also run into problems where you hit the edge of the window, or in rare cases, escape the</a:t>
            </a:r>
            <a:r>
              <a:rPr lang="en-US" baseline="0"/>
              <a:t> window</a:t>
            </a:r>
            <a:br>
              <a:rPr lang="en-US" baseline="0"/>
            </a:br>
            <a:r>
              <a:rPr lang="en-US" baseline="0"/>
              <a:t>* </a:t>
            </a:r>
            <a:r>
              <a:rPr lang="en-US"/>
              <a:t>RDP coalesces mouse updates and if</a:t>
            </a:r>
            <a:r>
              <a:rPr lang="en-US" baseline="0"/>
              <a:t> you set position you often won’t get back that same position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17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 Warping can also run into problems where you hit the edge of the window, or in rare cases, escape the</a:t>
            </a:r>
            <a:r>
              <a:rPr lang="en-US" baseline="0"/>
              <a:t> window</a:t>
            </a:r>
            <a:br>
              <a:rPr lang="en-US" baseline="0"/>
            </a:br>
            <a:r>
              <a:rPr lang="en-US" baseline="0"/>
              <a:t>* </a:t>
            </a:r>
            <a:r>
              <a:rPr lang="en-US"/>
              <a:t>RDP coalesces mouse updates and if</a:t>
            </a:r>
            <a:r>
              <a:rPr lang="en-US" baseline="0"/>
              <a:t> you set position you often won’t get back that same position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95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27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13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21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Screen coordinates are also known as points or Device Independent Pixels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009389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12800" y="122766"/>
            <a:ext cx="14630400" cy="2010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1279" tIns="81279" rIns="81279" bIns="8127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70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1279" tIns="81279" rIns="81279" bIns="81279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07173" y="8133574"/>
            <a:ext cx="683804" cy="681002"/>
          </a:xfrm>
          <a:prstGeom prst="rect">
            <a:avLst/>
          </a:prstGeom>
          <a:ln w="12700">
            <a:miter lim="400000"/>
          </a:ln>
        </p:spPr>
        <p:txBody>
          <a:bodyPr wrap="none" lIns="81279" tIns="81279" rIns="81279" bIns="81279" anchor="ctr">
            <a:spAutoFit/>
          </a:bodyPr>
          <a:lstStyle>
            <a:lvl1pPr algn="ctr" defTabSz="914400"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hf sldNum="0" hdr="0" ftr="0" dt="0"/>
  <p:txStyles>
    <p:titleStyle>
      <a:lvl1pPr marL="0" marR="0" indent="0" algn="ctr" defTabSz="1625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1" i="0" u="none" strike="noStrike" cap="none" spc="0" baseline="0">
          <a:solidFill>
            <a:srgbClr val="F2F2F2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1625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1" i="0" u="none" strike="noStrike" cap="none" spc="0" baseline="0">
          <a:solidFill>
            <a:srgbClr val="F2F2F2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1625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1" i="0" u="none" strike="noStrike" cap="none" spc="0" baseline="0">
          <a:solidFill>
            <a:srgbClr val="F2F2F2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1625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1" i="0" u="none" strike="noStrike" cap="none" spc="0" baseline="0">
          <a:solidFill>
            <a:srgbClr val="F2F2F2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1625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1" i="0" u="none" strike="noStrike" cap="none" spc="0" baseline="0">
          <a:solidFill>
            <a:srgbClr val="F2F2F2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1625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1" i="0" u="none" strike="noStrike" cap="none" spc="0" baseline="0">
          <a:solidFill>
            <a:srgbClr val="F2F2F2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1625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1" i="0" u="none" strike="noStrike" cap="none" spc="0" baseline="0">
          <a:solidFill>
            <a:srgbClr val="F2F2F2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1625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1" i="0" u="none" strike="noStrike" cap="none" spc="0" baseline="0">
          <a:solidFill>
            <a:srgbClr val="F2F2F2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1625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1" i="0" u="none" strike="noStrike" cap="none" spc="0" baseline="0">
          <a:solidFill>
            <a:srgbClr val="F2F2F2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587375" marR="0" indent="-587375" algn="l" defTabSz="1625600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000000"/>
        </a:buClr>
        <a:buSzPct val="75000"/>
        <a:buFont typeface="Verdana"/>
        <a:buChar char="●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1pPr>
      <a:lvl2pPr marL="1981200" marR="0" indent="-1524000" algn="l" defTabSz="1625600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000000"/>
        </a:buClr>
        <a:buSzPct val="75000"/>
        <a:buFont typeface="Verdana"/>
        <a:buChar char="●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2pPr>
      <a:lvl3pPr marL="914400" marR="0" indent="0" algn="l" defTabSz="1625600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000000"/>
        </a:buClr>
        <a:buSzPct val="75000"/>
        <a:buFont typeface="Verdana"/>
        <a:buChar char="●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3pPr>
      <a:lvl4pPr marL="1371600" marR="0" indent="0" algn="l" defTabSz="1625600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000000"/>
        </a:buClr>
        <a:buSzPct val="70000"/>
        <a:buFont typeface="Verdana"/>
        <a:buChar char="●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4pPr>
      <a:lvl5pPr marL="1828800" marR="0" indent="0" algn="l" defTabSz="1625600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000000"/>
        </a:buClr>
        <a:buSzPct val="75000"/>
        <a:buFont typeface="Verdana"/>
        <a:buChar char="●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5pPr>
      <a:lvl6pPr marL="2286000" marR="0" indent="0" algn="l" defTabSz="1625600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000000"/>
        </a:buClr>
        <a:buSzPct val="75000"/>
        <a:buFont typeface="Verdana"/>
        <a:buChar char="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6pPr>
      <a:lvl7pPr marL="2743200" marR="0" indent="0" algn="l" defTabSz="1625600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000000"/>
        </a:buClr>
        <a:buSzPct val="75000"/>
        <a:buFont typeface="Verdana"/>
        <a:buChar char="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7pPr>
      <a:lvl8pPr marL="3200400" marR="0" indent="0" algn="l" defTabSz="1625600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000000"/>
        </a:buClr>
        <a:buSzPct val="75000"/>
        <a:buFont typeface="Verdana"/>
        <a:buChar char="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8pPr>
      <a:lvl9pPr marL="3657600" marR="0" indent="0" algn="l" defTabSz="1625600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000000"/>
        </a:buClr>
        <a:buSzPct val="75000"/>
        <a:buFont typeface="Verdana"/>
        <a:buChar char="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mailto:icculus@icculus.org" TargetMode="External"/><Relationship Id="rId2" Type="http://schemas.openxmlformats.org/officeDocument/2006/relationships/hyperlink" Target="mailto:slouken@libsdl.or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hyperlink" Target="https://www.libsdl.org/gdc2023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ession Title…"/>
          <p:cNvSpPr txBox="1">
            <a:spLocks noGrp="1"/>
          </p:cNvSpPr>
          <p:nvPr>
            <p:ph type="title" idx="4294967295"/>
          </p:nvPr>
        </p:nvSpPr>
        <p:spPr>
          <a:xfrm>
            <a:off x="711200" y="2489324"/>
            <a:ext cx="14546561" cy="224879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FBD900"/>
                </a:solidFill>
              </a:defRPr>
            </a:pPr>
            <a:r>
              <a:rPr lang="en-US"/>
              <a:t>SDL: Past, Present, and Future</a:t>
            </a:r>
            <a:endParaRPr/>
          </a:p>
        </p:txBody>
      </p:sp>
      <p:sp>
        <p:nvSpPr>
          <p:cNvPr id="28" name="Speaker Name…"/>
          <p:cNvSpPr txBox="1"/>
          <p:nvPr/>
        </p:nvSpPr>
        <p:spPr>
          <a:xfrm>
            <a:off x="711200" y="5205486"/>
            <a:ext cx="14833600" cy="125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1279" tIns="81279" rIns="81279" bIns="81279">
            <a:normAutofit/>
          </a:bodyPr>
          <a:lstStyle/>
          <a:p>
            <a:pPr defTabSz="914400"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Sam Lantinga and Ryan Gordon</a:t>
            </a:r>
            <a:endParaRPr/>
          </a:p>
        </p:txBody>
      </p:sp>
    </p:spTree>
  </p:cSld>
  <p:clrMapOvr>
    <a:masterClrMapping/>
  </p:clrMapOvr>
  <p:transition spd="med" advTm="210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The Future: SDL 3.0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Simplifying and streamlining the build process</a:t>
            </a:r>
          </a:p>
          <a:p>
            <a:pPr lvl="1"/>
            <a:r>
              <a:rPr lang="en-US" dirty="0"/>
              <a:t>Standardizing on </a:t>
            </a:r>
            <a:r>
              <a:rPr lang="en-US" dirty="0" err="1"/>
              <a:t>Cmake</a:t>
            </a:r>
            <a:endParaRPr lang="en-US" dirty="0"/>
          </a:p>
          <a:p>
            <a:pPr lvl="1"/>
            <a:r>
              <a:rPr lang="en-US" dirty="0"/>
              <a:t>Visual Studio and </a:t>
            </a:r>
            <a:r>
              <a:rPr lang="en-US" dirty="0" err="1"/>
              <a:t>Xcode</a:t>
            </a:r>
            <a:r>
              <a:rPr lang="en-US" dirty="0"/>
              <a:t> projects still available</a:t>
            </a:r>
          </a:p>
        </p:txBody>
      </p:sp>
    </p:spTree>
    <p:extLst>
      <p:ext uri="{BB962C8B-B14F-4D97-AF65-F5344CB8AC3E}">
        <p14:creationId xmlns:p14="http://schemas.microsoft.com/office/powerpoint/2010/main" val="115344614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The Future: SDL 3.0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Simplifying and streamlining the API</a:t>
            </a:r>
          </a:p>
          <a:p>
            <a:pPr lvl="1"/>
            <a:r>
              <a:rPr lang="en-US" dirty="0"/>
              <a:t>Symbol naming conventions are more consistent</a:t>
            </a:r>
          </a:p>
          <a:p>
            <a:pPr lvl="1"/>
            <a:r>
              <a:rPr lang="en-US" dirty="0"/>
              <a:t>Simplifying functions where it makes sense</a:t>
            </a:r>
          </a:p>
          <a:p>
            <a:pPr lvl="1"/>
            <a:r>
              <a:rPr lang="en-US" dirty="0"/>
              <a:t>Removing functions where it makes sense</a:t>
            </a:r>
          </a:p>
          <a:p>
            <a:pPr lvl="1"/>
            <a:r>
              <a:rPr lang="en-US" dirty="0"/>
              <a:t>main() handling moved to a standalone header library</a:t>
            </a:r>
          </a:p>
        </p:txBody>
      </p:sp>
    </p:spTree>
    <p:extLst>
      <p:ext uri="{BB962C8B-B14F-4D97-AF65-F5344CB8AC3E}">
        <p14:creationId xmlns:p14="http://schemas.microsoft.com/office/powerpoint/2010/main" val="6130985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The Future: SDL 3.0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Adding new useful functionality</a:t>
            </a:r>
          </a:p>
          <a:p>
            <a:pPr lvl="1"/>
            <a:r>
              <a:rPr lang="en-US" dirty="0"/>
              <a:t>New 3D GPU API in development</a:t>
            </a:r>
          </a:p>
          <a:p>
            <a:pPr lvl="1"/>
            <a:r>
              <a:rPr lang="en-US" dirty="0"/>
              <a:t>Full support for high DPI displays</a:t>
            </a:r>
          </a:p>
          <a:p>
            <a:pPr lvl="1"/>
            <a:r>
              <a:rPr lang="en-US" dirty="0"/>
              <a:t>Added nanosecond time precision</a:t>
            </a:r>
          </a:p>
          <a:p>
            <a:pPr lvl="1"/>
            <a:r>
              <a:rPr lang="en-US" dirty="0"/>
              <a:t>Added sub-frame event timing</a:t>
            </a:r>
          </a:p>
          <a:p>
            <a:pPr lvl="1"/>
            <a:r>
              <a:rPr lang="en-US" dirty="0"/>
              <a:t>And much, much more!</a:t>
            </a:r>
          </a:p>
        </p:txBody>
      </p:sp>
    </p:spTree>
    <p:extLst>
      <p:ext uri="{BB962C8B-B14F-4D97-AF65-F5344CB8AC3E}">
        <p14:creationId xmlns:p14="http://schemas.microsoft.com/office/powerpoint/2010/main" val="40080220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The Compatibility Story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/>
              <a:t> Compatibility is important so older commercial games continue to run as platforms evolve </a:t>
            </a:r>
          </a:p>
          <a:p>
            <a:r>
              <a:rPr lang="en-US"/>
              <a:t> sdl12-compat allows running SDL 1.2 games on the SDL 2.0 runtime</a:t>
            </a:r>
          </a:p>
          <a:p>
            <a:r>
              <a:rPr lang="en-US"/>
              <a:t> sdl2-compat allows running SDL 2.0 games on the SDL 3.0 runtime</a:t>
            </a:r>
          </a:p>
          <a:p>
            <a:r>
              <a:rPr lang="en-US"/>
              <a:t> SDL 1.2 =&gt; sdl12-compat =&gt; sdl2-compat =&gt; SDL 3.0 works!</a:t>
            </a:r>
          </a:p>
          <a:p>
            <a:r>
              <a:rPr lang="en-US"/>
              <a:t> Civilization: Call To Power from 1999 runs seamlessly on a modern Linux system running Wayland</a:t>
            </a:r>
          </a:p>
        </p:txBody>
      </p:sp>
    </p:spTree>
    <p:extLst>
      <p:ext uri="{BB962C8B-B14F-4D97-AF65-F5344CB8AC3E}">
        <p14:creationId xmlns:p14="http://schemas.microsoft.com/office/powerpoint/2010/main" val="132298055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Easing the Transition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Careful decisions about how to change the codebase</a:t>
            </a:r>
          </a:p>
          <a:p>
            <a:pPr lvl="1"/>
            <a:r>
              <a:rPr lang="en-US" dirty="0"/>
              <a:t>Code style reformatting was applied to both SDL2 and SDL3 so bug fixes could be more easily merged between major versions</a:t>
            </a:r>
          </a:p>
          <a:p>
            <a:pPr lvl="1"/>
            <a:r>
              <a:rPr lang="en-US" dirty="0"/>
              <a:t>We decided not to switch to </a:t>
            </a:r>
            <a:r>
              <a:rPr lang="en-US" dirty="0" err="1"/>
              <a:t>stdint</a:t>
            </a:r>
            <a:r>
              <a:rPr lang="en-US" dirty="0"/>
              <a:t> types for internal code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2943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Easing the Transition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Careful decisions about how to change the API</a:t>
            </a:r>
          </a:p>
          <a:p>
            <a:pPr lvl="1"/>
            <a:r>
              <a:rPr lang="en-US" dirty="0"/>
              <a:t>Does the change make life better for developers?</a:t>
            </a:r>
          </a:p>
          <a:p>
            <a:pPr lvl="1"/>
            <a:r>
              <a:rPr lang="en-US" dirty="0"/>
              <a:t>Are we changing the API in a way that will still make sense 10 years from now?</a:t>
            </a:r>
          </a:p>
        </p:txBody>
      </p:sp>
    </p:spTree>
    <p:extLst>
      <p:ext uri="{BB962C8B-B14F-4D97-AF65-F5344CB8AC3E}">
        <p14:creationId xmlns:p14="http://schemas.microsoft.com/office/powerpoint/2010/main" val="397347492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Easing the Transition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Transition guide</a:t>
            </a:r>
          </a:p>
          <a:p>
            <a:pPr lvl="1"/>
            <a:r>
              <a:rPr lang="en-US" dirty="0"/>
              <a:t>As part of the change acceptance process, each change must be documented and a developer transition plan provided in docs/README-migration.md</a:t>
            </a:r>
          </a:p>
          <a:p>
            <a:pPr lvl="1"/>
            <a:r>
              <a:rPr lang="en-US" dirty="0" err="1"/>
              <a:t>Coccinelle</a:t>
            </a:r>
            <a:r>
              <a:rPr lang="en-US" dirty="0"/>
              <a:t> is a tool that can be used on Linux or on Windows via WSL</a:t>
            </a:r>
          </a:p>
        </p:txBody>
      </p:sp>
    </p:spTree>
    <p:extLst>
      <p:ext uri="{BB962C8B-B14F-4D97-AF65-F5344CB8AC3E}">
        <p14:creationId xmlns:p14="http://schemas.microsoft.com/office/powerpoint/2010/main" val="352733249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ession Title…"/>
          <p:cNvSpPr txBox="1">
            <a:spLocks noGrp="1"/>
          </p:cNvSpPr>
          <p:nvPr>
            <p:ph type="title" idx="4294967295"/>
          </p:nvPr>
        </p:nvSpPr>
        <p:spPr>
          <a:xfrm>
            <a:off x="711200" y="2489324"/>
            <a:ext cx="14546561" cy="224879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FBD900"/>
                </a:solidFill>
              </a:defRPr>
            </a:pPr>
            <a:r>
              <a:rPr lang="en-US" dirty="0"/>
              <a:t>Topic: Relative Mouse Motion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2723424"/>
      </p:ext>
    </p:extLst>
  </p:cSld>
  <p:clrMapOvr>
    <a:masterClrMapping/>
  </p:clrMapOvr>
  <p:transition spd="med" advTm="2103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Topic: Relative Mouse Motion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When is it useful?</a:t>
            </a:r>
          </a:p>
          <a:p>
            <a:pPr lvl="1"/>
            <a:r>
              <a:rPr lang="en-US" dirty="0"/>
              <a:t>Camera control in FPS style games</a:t>
            </a:r>
          </a:p>
          <a:p>
            <a:pPr lvl="1"/>
            <a:r>
              <a:rPr lang="en-US" dirty="0"/>
              <a:t>Dragging the map in RTS or RPG style games</a:t>
            </a:r>
          </a:p>
          <a:p>
            <a:pPr lvl="1"/>
            <a:r>
              <a:rPr lang="en-US" dirty="0"/>
              <a:t>Precise mouse positioning in emulators</a:t>
            </a:r>
          </a:p>
          <a:p>
            <a:pPr lvl="1"/>
            <a:r>
              <a:rPr lang="en-US" dirty="0"/>
              <a:t>… etc.</a:t>
            </a:r>
          </a:p>
        </p:txBody>
      </p:sp>
    </p:spTree>
    <p:extLst>
      <p:ext uri="{BB962C8B-B14F-4D97-AF65-F5344CB8AC3E}">
        <p14:creationId xmlns:p14="http://schemas.microsoft.com/office/powerpoint/2010/main" val="196699237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Topic: Relative Mouse Motion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/>
              <a:t> Classic approach:</a:t>
            </a:r>
          </a:p>
          <a:p>
            <a:pPr lvl="1"/>
            <a:r>
              <a:rPr lang="en-US"/>
              <a:t>Mouse warping - originally used in the id DOOM engine</a:t>
            </a:r>
          </a:p>
          <a:p>
            <a:pPr lvl="1"/>
            <a:r>
              <a:rPr lang="en-US"/>
              <a:t>Generates additional mouse events</a:t>
            </a:r>
          </a:p>
          <a:p>
            <a:pPr lvl="1"/>
            <a:r>
              <a:rPr lang="en-US"/>
              <a:t>Deltas are affected by desktop mouse acceleration</a:t>
            </a:r>
          </a:p>
          <a:p>
            <a:pPr lvl="1"/>
            <a:r>
              <a:rPr lang="en-US"/>
              <a:t>Doesn’t work over Windows Remote Desktop</a:t>
            </a:r>
          </a:p>
        </p:txBody>
      </p:sp>
    </p:spTree>
    <p:extLst>
      <p:ext uri="{BB962C8B-B14F-4D97-AF65-F5344CB8AC3E}">
        <p14:creationId xmlns:p14="http://schemas.microsoft.com/office/powerpoint/2010/main" val="8365767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What Is SDL?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Simple </a:t>
            </a:r>
            <a:r>
              <a:rPr lang="en-US" dirty="0" err="1"/>
              <a:t>DirectMedia</a:t>
            </a:r>
            <a:r>
              <a:rPr lang="en-US" dirty="0"/>
              <a:t> Layer</a:t>
            </a:r>
          </a:p>
          <a:p>
            <a:r>
              <a:rPr lang="en-US" dirty="0"/>
              <a:t> Cross-platform interface for hardware abstraction</a:t>
            </a:r>
          </a:p>
          <a:p>
            <a:pPr lvl="1"/>
            <a:r>
              <a:rPr lang="en-US" dirty="0"/>
              <a:t>Windows, macOS, Linux, iOS, Android, etc.</a:t>
            </a:r>
          </a:p>
          <a:p>
            <a:r>
              <a:rPr lang="en-US" dirty="0"/>
              <a:t> Covers audio, video, controllers, and much more</a:t>
            </a:r>
          </a:p>
          <a:p>
            <a:r>
              <a:rPr lang="en-US" dirty="0"/>
              <a:t> Used by game engines and game/app developers</a:t>
            </a:r>
          </a:p>
          <a:p>
            <a:r>
              <a:rPr lang="en-US" dirty="0"/>
              <a:t> No, my middle initial isn’t ‘D’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Topic: Relative Mouse Motion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</a:t>
            </a:r>
            <a:r>
              <a:rPr lang="en-US" dirty="0" err="1"/>
              <a:t>SDL_SetRelativeMouseMode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Automatically hides the mouse cursor</a:t>
            </a:r>
          </a:p>
          <a:p>
            <a:pPr lvl="1"/>
            <a:r>
              <a:rPr lang="en-US" dirty="0"/>
              <a:t>Automatically constrains the mouse to the window</a:t>
            </a:r>
          </a:p>
          <a:p>
            <a:pPr lvl="1"/>
            <a:r>
              <a:rPr lang="en-US" dirty="0"/>
              <a:t>Provides low level, low latency mouse deltas</a:t>
            </a:r>
          </a:p>
          <a:p>
            <a:pPr lvl="1"/>
            <a:r>
              <a:rPr lang="en-US" dirty="0"/>
              <a:t>Delta scaling disabled by default for predictable movement</a:t>
            </a:r>
          </a:p>
          <a:p>
            <a:pPr lvl="1"/>
            <a:r>
              <a:rPr lang="en-US" dirty="0"/>
              <a:t>Works with Windows Remote Desktop (</a:t>
            </a:r>
            <a:r>
              <a:rPr lang="en-US" dirty="0" err="1"/>
              <a:t>sorta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836488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Topic: Relative Mouse Motion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/>
              <a:t> Considerations</a:t>
            </a:r>
          </a:p>
          <a:p>
            <a:pPr lvl="1"/>
            <a:r>
              <a:rPr lang="en-US"/>
              <a:t>You can save and restore mouse position when enabling and disabling relative mouse mode</a:t>
            </a:r>
          </a:p>
          <a:p>
            <a:pPr lvl="1"/>
            <a:r>
              <a:rPr lang="en-US"/>
              <a:t>Warping the mouse in relative mode does not generate a mouse event, but does change mouse position</a:t>
            </a:r>
          </a:p>
          <a:p>
            <a:pPr lvl="1"/>
            <a:r>
              <a:rPr lang="en-US"/>
              <a:t>You can change relative motion sensitivity by setting SDL_HINT_MOUSE_RELATIVE_SPEED_SCALE</a:t>
            </a:r>
          </a:p>
          <a:p>
            <a:pPr lvl="1"/>
            <a:r>
              <a:rPr lang="en-US"/>
              <a:t>You can enable desktop mouse acceleration curves in relative mode by setting SDL_HINT_MOUSE_RELATIVE_SYSTEM_SCALE</a:t>
            </a:r>
          </a:p>
        </p:txBody>
      </p:sp>
    </p:spTree>
    <p:extLst>
      <p:ext uri="{BB962C8B-B14F-4D97-AF65-F5344CB8AC3E}">
        <p14:creationId xmlns:p14="http://schemas.microsoft.com/office/powerpoint/2010/main" val="195414453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Topic: Relative Mouse Motion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Code example, accumulating floating point relative mouse motion</a:t>
            </a:r>
          </a:p>
          <a:p>
            <a:pPr lvl="1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CEACFE9-0076-4888-973B-94A59E355B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8200" y="362585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3733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 fontScale="90000"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Conclusion: Relative Mouse Motion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</a:t>
            </a:r>
            <a:r>
              <a:rPr lang="en-US" dirty="0" err="1"/>
              <a:t>SDL_SetRelativeMouseMode</a:t>
            </a:r>
            <a:r>
              <a:rPr lang="en-US" dirty="0"/>
              <a:t>() is a great way to easily add relative mouse motion to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13031206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ession Title…"/>
          <p:cNvSpPr txBox="1">
            <a:spLocks noGrp="1"/>
          </p:cNvSpPr>
          <p:nvPr>
            <p:ph type="title" idx="4294967295"/>
          </p:nvPr>
        </p:nvSpPr>
        <p:spPr>
          <a:xfrm>
            <a:off x="711200" y="2489324"/>
            <a:ext cx="14546561" cy="224879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FBD900"/>
                </a:solidFill>
              </a:defRPr>
            </a:pPr>
            <a:r>
              <a:rPr lang="en-US" dirty="0"/>
              <a:t>Topic: High DPI Support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067780"/>
      </p:ext>
    </p:extLst>
  </p:cSld>
  <p:clrMapOvr>
    <a:masterClrMapping/>
  </p:clrMapOvr>
  <p:transition spd="med" advTm="2103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Topic: High DPI Support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 lIns="81279" tIns="81279" rIns="81279" bIns="81279" anchor="t"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 A tale of screen coordinates, scale, and pixels…</a:t>
            </a:r>
          </a:p>
          <a:p>
            <a:pPr lvl="1"/>
            <a:r>
              <a:rPr lang="en-US" dirty="0"/>
              <a:t>A 4K display with 200% scaling has 1080p screen coordinate size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25802CB-DD0E-4C23-960F-E750DC610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29285" y="3993264"/>
            <a:ext cx="6349830" cy="497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9900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Topic: High DPI Support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 lIns="81279" tIns="81279" rIns="81279" bIns="81279" anchor="t"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 Apple platforms provide screen coordinates, optionally allows high DPI back buffers</a:t>
            </a:r>
          </a:p>
          <a:p>
            <a:r>
              <a:rPr lang="en-US" dirty="0"/>
              <a:t> Windows provides screen coordinates for non-DPI aware applications, pixels for DPI aware applications</a:t>
            </a:r>
          </a:p>
        </p:txBody>
      </p:sp>
    </p:spTree>
    <p:extLst>
      <p:ext uri="{BB962C8B-B14F-4D97-AF65-F5344CB8AC3E}">
        <p14:creationId xmlns:p14="http://schemas.microsoft.com/office/powerpoint/2010/main" val="89247416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Topic: High DPI Support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 lIns="81279" tIns="81279" rIns="81279" bIns="81279" anchor="t">
            <a:normAutofit lnSpcReduction="10000"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 SDL 3.0 applications always get screen coordinates and high DPI back buffers</a:t>
            </a:r>
          </a:p>
          <a:p>
            <a:r>
              <a:rPr lang="en-US" dirty="0"/>
              <a:t> Display bounds, window coordinates, and mouse coordinates are all specified in screen coordinates</a:t>
            </a:r>
          </a:p>
          <a:p>
            <a:r>
              <a:rPr lang="en-US" dirty="0"/>
              <a:t> Display modes include size in screen coordinates, size in pixels, and a display scale</a:t>
            </a:r>
          </a:p>
          <a:p>
            <a:r>
              <a:rPr lang="en-US" dirty="0"/>
              <a:t> Mouse coordinates are floating point</a:t>
            </a:r>
          </a:p>
        </p:txBody>
      </p:sp>
    </p:spTree>
    <p:extLst>
      <p:ext uri="{BB962C8B-B14F-4D97-AF65-F5344CB8AC3E}">
        <p14:creationId xmlns:p14="http://schemas.microsoft.com/office/powerpoint/2010/main" val="195894960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Topic: High DPI Support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</a:t>
            </a:r>
            <a:r>
              <a:rPr lang="en-US" dirty="0" err="1"/>
              <a:t>SDL_GetDesktopDisplayMode</a:t>
            </a:r>
            <a:r>
              <a:rPr lang="en-US" dirty="0"/>
              <a:t>() returns the current desktop mode, including scale</a:t>
            </a:r>
          </a:p>
          <a:p>
            <a:r>
              <a:rPr lang="en-US" dirty="0"/>
              <a:t> </a:t>
            </a:r>
            <a:r>
              <a:rPr lang="en-US" dirty="0" err="1"/>
              <a:t>SDL_GetWindowSizeInPixels</a:t>
            </a:r>
            <a:r>
              <a:rPr lang="en-US" dirty="0"/>
              <a:t>() returns the size of the back buffer for a window</a:t>
            </a:r>
          </a:p>
        </p:txBody>
      </p:sp>
    </p:spTree>
    <p:extLst>
      <p:ext uri="{BB962C8B-B14F-4D97-AF65-F5344CB8AC3E}">
        <p14:creationId xmlns:p14="http://schemas.microsoft.com/office/powerpoint/2010/main" val="28839752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Topic: High DPI Support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SDL 2D Render API has convenience functions:</a:t>
            </a:r>
          </a:p>
          <a:p>
            <a:pPr lvl="1"/>
            <a:r>
              <a:rPr lang="en-US" dirty="0" err="1"/>
              <a:t>SDL_SetRenderLogicalPresentation</a:t>
            </a:r>
            <a:r>
              <a:rPr lang="en-US" dirty="0"/>
              <a:t>() sets a logical size for the content, rendering to an offscreen texture and then scaling it as needed for presentation</a:t>
            </a:r>
          </a:p>
          <a:p>
            <a:pPr lvl="1"/>
            <a:r>
              <a:rPr lang="en-US" dirty="0" err="1"/>
              <a:t>SDL_RenderCoordinatesToWindow</a:t>
            </a:r>
            <a:r>
              <a:rPr lang="en-US" dirty="0"/>
              <a:t>() and </a:t>
            </a:r>
            <a:r>
              <a:rPr lang="en-US" dirty="0" err="1"/>
              <a:t>SDL_RenderCoordinatesFromWindow</a:t>
            </a:r>
            <a:r>
              <a:rPr lang="en-US" dirty="0"/>
              <a:t>() convert between screen coordinates and coordinates in the render viewport</a:t>
            </a:r>
          </a:p>
          <a:p>
            <a:pPr lvl="1"/>
            <a:r>
              <a:rPr lang="en-US" dirty="0" err="1"/>
              <a:t>SDL_ConvertEventToRenderCoordinates</a:t>
            </a:r>
            <a:r>
              <a:rPr lang="en-US" dirty="0"/>
              <a:t>() will convert all coordinates in an event into coordinates in the render viewport</a:t>
            </a:r>
          </a:p>
        </p:txBody>
      </p:sp>
    </p:spTree>
    <p:extLst>
      <p:ext uri="{BB962C8B-B14F-4D97-AF65-F5344CB8AC3E}">
        <p14:creationId xmlns:p14="http://schemas.microsoft.com/office/powerpoint/2010/main" val="112864344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Who Are We?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Sam Lantinga</a:t>
            </a:r>
          </a:p>
          <a:p>
            <a:pPr lvl="1"/>
            <a:r>
              <a:rPr lang="en-US" dirty="0"/>
              <a:t>Author of SDL, Software Engineer at Valve Corporation</a:t>
            </a:r>
          </a:p>
          <a:p>
            <a:r>
              <a:rPr lang="en-US" dirty="0"/>
              <a:t> Ryan Gordon</a:t>
            </a:r>
          </a:p>
          <a:p>
            <a:pPr lvl="1"/>
            <a:r>
              <a:rPr lang="en-US" dirty="0"/>
              <a:t>Partner in crime, Software Engineer at icculus.org</a:t>
            </a:r>
          </a:p>
          <a:p>
            <a:r>
              <a:rPr lang="en-US" dirty="0"/>
              <a:t> Unsung heroes</a:t>
            </a:r>
          </a:p>
          <a:p>
            <a:pPr lvl="1"/>
            <a:r>
              <a:rPr lang="en-US" dirty="0"/>
              <a:t>@1bsyl, @</a:t>
            </a:r>
            <a:r>
              <a:rPr lang="en-US" dirty="0" err="1"/>
              <a:t>Kontrabant</a:t>
            </a:r>
            <a:r>
              <a:rPr lang="en-US" dirty="0"/>
              <a:t>, @</a:t>
            </a:r>
            <a:r>
              <a:rPr lang="en-US" dirty="0" err="1"/>
              <a:t>madebr</a:t>
            </a:r>
            <a:r>
              <a:rPr lang="en-US" dirty="0"/>
              <a:t>, @</a:t>
            </a:r>
            <a:r>
              <a:rPr lang="en-US" dirty="0" err="1"/>
              <a:t>sezero</a:t>
            </a:r>
            <a:endParaRPr lang="en-US" dirty="0"/>
          </a:p>
          <a:p>
            <a:r>
              <a:rPr lang="en-US" dirty="0"/>
              <a:t> And many </a:t>
            </a:r>
            <a:r>
              <a:rPr lang="en-US" dirty="0" err="1"/>
              <a:t>many</a:t>
            </a:r>
            <a:r>
              <a:rPr lang="en-US" dirty="0"/>
              <a:t> more…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948013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Topic: High DPI Support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/>
              <a:t> High DPI events:</a:t>
            </a:r>
          </a:p>
          <a:p>
            <a:pPr lvl="1"/>
            <a:r>
              <a:rPr lang="en-US"/>
              <a:t>SDL_EVENT_WINDOW_RESIZED is sent when a window is resized in screen coordinates</a:t>
            </a:r>
          </a:p>
          <a:p>
            <a:pPr lvl="1"/>
            <a:r>
              <a:rPr lang="en-US"/>
              <a:t>SDL_EVENT_WINDOW_PIXEL_SIZE_CHANGED is sent when the size of a window’s </a:t>
            </a:r>
            <a:r>
              <a:rPr lang="en-US" err="1"/>
              <a:t>backbuffer</a:t>
            </a:r>
            <a:r>
              <a:rPr lang="en-US"/>
              <a:t> has changed, which can happen when moving between high and low density displays</a:t>
            </a:r>
          </a:p>
          <a:p>
            <a:pPr lvl="1"/>
            <a:r>
              <a:rPr lang="en-US"/>
              <a:t>SDL_EVENT_DISPLAY_SCALE_CHANGED is sent when a display changes scale, which also triggers window pixel size events</a:t>
            </a:r>
          </a:p>
        </p:txBody>
      </p:sp>
    </p:spTree>
    <p:extLst>
      <p:ext uri="{BB962C8B-B14F-4D97-AF65-F5344CB8AC3E}">
        <p14:creationId xmlns:p14="http://schemas.microsoft.com/office/powerpoint/2010/main" val="339047541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Topic: High DPI Support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Code example, getting the desktop scale as a UI scaling factor</a:t>
            </a:r>
          </a:p>
          <a:p>
            <a:pPr>
              <a:buNone/>
            </a:pP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CB44906-DADD-46ED-92F9-39B68AD595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8200" y="3509736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1929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Topic: High DPI Support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Considerations:</a:t>
            </a:r>
          </a:p>
          <a:p>
            <a:pPr lvl="1"/>
            <a:r>
              <a:rPr lang="en-US" dirty="0"/>
              <a:t>Fullscreen desktop windows use screen coordinates</a:t>
            </a:r>
          </a:p>
          <a:p>
            <a:pPr lvl="1"/>
            <a:r>
              <a:rPr lang="en-US" dirty="0"/>
              <a:t>Unusual scaling factors can result in rounding, e.g. 1920 pixel wide display at 175% scale gives a screen coordinate width of 1097.143, rounded to 1097</a:t>
            </a:r>
          </a:p>
          <a:p>
            <a:pPr lvl="1"/>
            <a:r>
              <a:rPr lang="en-US" dirty="0"/>
              <a:t>True </a:t>
            </a:r>
            <a:r>
              <a:rPr lang="en-US" dirty="0" err="1"/>
              <a:t>fullscreen</a:t>
            </a:r>
            <a:r>
              <a:rPr lang="en-US" dirty="0"/>
              <a:t> modes always have an integer scale, usually 1, but desktop scale should still be applied as a content scale as appropriate</a:t>
            </a:r>
          </a:p>
          <a:p>
            <a:pPr lvl="1"/>
            <a:r>
              <a:rPr lang="en-US" dirty="0"/>
              <a:t>Mouse coordinates have floating point precision, usually centered on pixels</a:t>
            </a:r>
          </a:p>
        </p:txBody>
      </p:sp>
    </p:spTree>
    <p:extLst>
      <p:ext uri="{BB962C8B-B14F-4D97-AF65-F5344CB8AC3E}">
        <p14:creationId xmlns:p14="http://schemas.microsoft.com/office/powerpoint/2010/main" val="152389266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Conclusion: High DPI Support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High DPI support is becoming more important as displays become higher and higher resolution</a:t>
            </a:r>
          </a:p>
          <a:p>
            <a:r>
              <a:rPr lang="en-US" dirty="0"/>
              <a:t> SDL gives you a consistent way of handling high DPI scenarios across </a:t>
            </a:r>
            <a:r>
              <a:rPr lang="en-US"/>
              <a:t>all operating </a:t>
            </a:r>
            <a:r>
              <a:rPr lang="en-US" dirty="0"/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266272257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ession Title…"/>
          <p:cNvSpPr txBox="1">
            <a:spLocks noGrp="1"/>
          </p:cNvSpPr>
          <p:nvPr>
            <p:ph type="title" idx="4294967295"/>
          </p:nvPr>
        </p:nvSpPr>
        <p:spPr>
          <a:xfrm>
            <a:off x="711200" y="2489324"/>
            <a:ext cx="14546561" cy="224879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FBD900"/>
                </a:solidFill>
              </a:defRPr>
            </a:pPr>
            <a:r>
              <a:rPr lang="en-US" dirty="0"/>
              <a:t>Topic: SDL 3.0 GPU API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3858268"/>
      </p:ext>
    </p:extLst>
  </p:cSld>
  <p:clrMapOvr>
    <a:masterClrMapping/>
  </p:clrMapOvr>
  <p:transition spd="med" advTm="2103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The 2D problem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SDL's 2D API is limited</a:t>
            </a:r>
          </a:p>
          <a:p>
            <a:r>
              <a:rPr lang="en-US" dirty="0"/>
              <a:t> Extending it is hard</a:t>
            </a:r>
          </a:p>
          <a:p>
            <a:r>
              <a:rPr lang="en-US" dirty="0"/>
              <a:t> Even in 2D, the thing people want is shaders</a:t>
            </a:r>
          </a:p>
          <a:p>
            <a:r>
              <a:rPr lang="en-US" dirty="0"/>
              <a:t> State machine APIs cause trouble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539846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The 3D problem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Most of it is hard to use</a:t>
            </a:r>
          </a:p>
          <a:p>
            <a:r>
              <a:rPr lang="en-US" dirty="0"/>
              <a:t> Nothing is portable</a:t>
            </a:r>
            <a:endParaRPr dirty="0"/>
          </a:p>
        </p:txBody>
      </p:sp>
      <p:pic>
        <p:nvPicPr>
          <p:cNvPr id="3" name="Picture 2" descr="Text, chat or text message&#10;&#10;Description automatically generated">
            <a:extLst>
              <a:ext uri="{FF2B5EF4-FFF2-40B4-BE49-F238E27FC236}">
                <a16:creationId xmlns:a16="http://schemas.microsoft.com/office/drawing/2014/main" id="{4973CF73-D33B-4232-844A-F4082BC9F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971" y="3222171"/>
            <a:ext cx="7395029" cy="473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8174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SDL 3.0 GPU API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Turbo charge SDL's rendering offerings</a:t>
            </a:r>
          </a:p>
          <a:p>
            <a:r>
              <a:rPr lang="en-US" dirty="0"/>
              <a:t> Offers SDL's focus on simplicity and portability</a:t>
            </a:r>
          </a:p>
          <a:p>
            <a:r>
              <a:rPr lang="en-US" dirty="0"/>
              <a:t> Built on next-gen APIs</a:t>
            </a:r>
          </a:p>
          <a:p>
            <a:r>
              <a:rPr lang="en-US" dirty="0"/>
              <a:t> Not required!</a:t>
            </a:r>
          </a:p>
          <a:p>
            <a:r>
              <a:rPr lang="en-US" dirty="0"/>
              <a:t> Existing 2D API built on top of 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7951283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SDL 3.0 GPU Overview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C-callable API offering modern GPU concepts</a:t>
            </a:r>
          </a:p>
          <a:p>
            <a:r>
              <a:rPr lang="en-US" dirty="0"/>
              <a:t> Command queues, pipelines, shaders, fences</a:t>
            </a:r>
          </a:p>
          <a:p>
            <a:r>
              <a:rPr lang="en-US" dirty="0"/>
              <a:t> Thread safe!</a:t>
            </a:r>
          </a:p>
          <a:p>
            <a:r>
              <a:rPr lang="en-US" dirty="0"/>
              <a:t> Uses own shader language and bytecode format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896545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Wait, what?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Existing offerings didn't meet portability and simplicity goals</a:t>
            </a:r>
          </a:p>
          <a:p>
            <a:r>
              <a:rPr lang="en-US" dirty="0"/>
              <a:t> You can use other rendering APIs with SDL if you like!</a:t>
            </a:r>
          </a:p>
          <a:p>
            <a:r>
              <a:rPr lang="en-US" dirty="0"/>
              <a:t> </a:t>
            </a:r>
            <a:r>
              <a:rPr lang="en-US" dirty="0" err="1"/>
              <a:t>Transpiling</a:t>
            </a:r>
            <a:r>
              <a:rPr lang="en-US" dirty="0"/>
              <a:t> is possible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129795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The Past: SDL 1.2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/>
              <a:t> Born out of Executor, a 68k Macintosh emulator</a:t>
            </a:r>
          </a:p>
          <a:p>
            <a:r>
              <a:rPr lang="en-US"/>
              <a:t> Single window, framebuffer access, single audio callback, keyboard/mouse/joystick input, CD-ROM support</a:t>
            </a:r>
          </a:p>
          <a:p>
            <a:r>
              <a:rPr lang="en-US"/>
              <a:t> Used by Loki Software in Linux ports</a:t>
            </a:r>
          </a:p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5718" y="4674933"/>
            <a:ext cx="2599554" cy="317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13645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SDL 3.0 GPU Shaders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Uses own shader language and compiled shader bytecode format</a:t>
            </a:r>
          </a:p>
          <a:p>
            <a:r>
              <a:rPr lang="en-US" dirty="0"/>
              <a:t> Bytecode is cross-platform: build once, ship everywhere</a:t>
            </a:r>
          </a:p>
          <a:p>
            <a:r>
              <a:rPr lang="en-US" dirty="0"/>
              <a:t> Shader compiler is small open source C library</a:t>
            </a:r>
          </a:p>
          <a:p>
            <a:r>
              <a:rPr lang="en-US" dirty="0"/>
              <a:t> Use command line to compile, or embed in your own tools or your own game, to use shader source at runtime!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238676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SDL 3.0 GPU Shading Language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Looks a lot like GLSL, HLSL, MSL, or C</a:t>
            </a:r>
          </a:p>
          <a:p>
            <a:r>
              <a:rPr lang="en-US" dirty="0"/>
              <a:t> Removed some footguns</a:t>
            </a:r>
          </a:p>
          <a:p>
            <a:r>
              <a:rPr lang="en-US" dirty="0"/>
              <a:t> Improved some syntax in mostly optional ways</a:t>
            </a:r>
          </a:p>
          <a:p>
            <a:r>
              <a:rPr lang="en-US" dirty="0"/>
              <a:t> If you’ve ever written a shader, you can handle this</a:t>
            </a:r>
          </a:p>
          <a:p>
            <a:r>
              <a:rPr lang="en-US" dirty="0"/>
              <a:t> Vertex and pixel shaders for now, more to come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00391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SDL 3.0 GPU Example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The "S" stands for "Simple“</a:t>
            </a:r>
          </a:p>
          <a:p>
            <a:r>
              <a:rPr lang="en-US" dirty="0"/>
              <a:t> Vulkan: 1157 lines of C.</a:t>
            </a:r>
          </a:p>
          <a:p>
            <a:r>
              <a:rPr lang="en-US" dirty="0"/>
              <a:t> SDL GPU API: 153 lines (including error checking!)</a:t>
            </a:r>
          </a:p>
          <a:p>
            <a:endParaRPr dirty="0"/>
          </a:p>
        </p:txBody>
      </p:sp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FEAD075E-48AD-4107-ABEB-59F8A4599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36" y="4821237"/>
            <a:ext cx="4302807" cy="344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12132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 dirty="0"/>
              <a:t>SDL 3.0 GPU Conclusion</a:t>
            </a:r>
            <a:endParaRPr dirty="0"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Still early in development, but looking good</a:t>
            </a:r>
          </a:p>
          <a:p>
            <a:r>
              <a:rPr lang="en-US" dirty="0"/>
              <a:t> Feedback welcome!</a:t>
            </a:r>
          </a:p>
        </p:txBody>
      </p:sp>
    </p:spTree>
    <p:extLst>
      <p:ext uri="{BB962C8B-B14F-4D97-AF65-F5344CB8AC3E}">
        <p14:creationId xmlns:p14="http://schemas.microsoft.com/office/powerpoint/2010/main" val="781866555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Questions?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Presented by Sam Lantinga (</a:t>
            </a:r>
            <a:r>
              <a:rPr lang="en-US" dirty="0">
                <a:hlinkClick r:id="rId2"/>
              </a:rPr>
              <a:t>slouken@libsdl.org</a:t>
            </a:r>
            <a:r>
              <a:rPr lang="en-US" dirty="0"/>
              <a:t>) and Ryan Gordon (</a:t>
            </a:r>
            <a:r>
              <a:rPr lang="en-US" dirty="0">
                <a:hlinkClick r:id="rId3"/>
              </a:rPr>
              <a:t>icculus@icculus.org</a:t>
            </a:r>
            <a:r>
              <a:rPr lang="en-US" dirty="0"/>
              <a:t>)</a:t>
            </a:r>
          </a:p>
          <a:p>
            <a:r>
              <a:rPr lang="en-US" dirty="0"/>
              <a:t> Slides and code examples at </a:t>
            </a:r>
            <a:r>
              <a:rPr lang="en-US" dirty="0">
                <a:hlinkClick r:id="rId4"/>
              </a:rPr>
              <a:t>https://www.libsdl.org/gdc2023</a:t>
            </a:r>
            <a:endParaRPr lang="en-US" dirty="0"/>
          </a:p>
          <a:p>
            <a:r>
              <a:rPr lang="en-US" dirty="0"/>
              <a:t> Thank you!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0F472B4-0AD1-4602-A9B3-6C95528160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67043" y="3722460"/>
            <a:ext cx="4118428" cy="411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1661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The Present: SDL 2.0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/>
              <a:t> Added support for multiple windows, surround sound, accelerated 2D video API, </a:t>
            </a:r>
            <a:r>
              <a:rPr lang="en-US" err="1"/>
              <a:t>Vulkan</a:t>
            </a:r>
            <a:r>
              <a:rPr lang="en-US"/>
              <a:t> graphics context, game controller API</a:t>
            </a:r>
          </a:p>
          <a:p>
            <a:r>
              <a:rPr lang="en-US"/>
              <a:t> Used by Valve Corporation in Steam and the Source 2 engine across all platforms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205" y="5361908"/>
            <a:ext cx="5914285" cy="276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8410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25 Years of History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/>
              <a:t> Started with Loki Software in 1998</a:t>
            </a:r>
          </a:p>
          <a:p>
            <a:pPr lvl="1"/>
            <a:r>
              <a:rPr lang="en-US"/>
              <a:t>Civilization: Call To Power, Heroes of Might and Magic III, Sid Meier’s Alpha Centauri, Tribes 2, Unreal Tournament, etc.</a:t>
            </a:r>
          </a:p>
          <a:p>
            <a:r>
              <a:rPr lang="en-US"/>
              <a:t> Continues with Valve Corporation in 2023</a:t>
            </a:r>
          </a:p>
          <a:p>
            <a:pPr lvl="1"/>
            <a:r>
              <a:rPr lang="en-US"/>
              <a:t>DOTA 2, Half-Life: </a:t>
            </a:r>
            <a:r>
              <a:rPr lang="en-US" err="1"/>
              <a:t>Alyx</a:t>
            </a:r>
            <a:r>
              <a:rPr lang="en-US"/>
              <a:t>, Portal 2, Steam, Steam Link, Steam VR, Team Fortress 2, etc.</a:t>
            </a:r>
          </a:p>
          <a:p>
            <a:r>
              <a:rPr lang="en-US"/>
              <a:t> Used by hundreds of games, including many published on Steam</a:t>
            </a:r>
          </a:p>
          <a:p>
            <a:r>
              <a:rPr lang="en-US"/>
              <a:t> Used by several major game engines, including Unity and Source 2</a:t>
            </a:r>
          </a:p>
          <a:p>
            <a:r>
              <a:rPr lang="en-US"/>
              <a:t> Used by games, emulators, embedded environments, and more!</a:t>
            </a:r>
          </a:p>
          <a:p>
            <a:r>
              <a:rPr lang="en-US"/>
              <a:t> Has bindings for over a dozen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4928677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25 Years of Portability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Windows, Linux, *BSD, macOS, iOS, </a:t>
            </a:r>
            <a:r>
              <a:rPr lang="en-US" dirty="0" err="1"/>
              <a:t>tvOS</a:t>
            </a:r>
            <a:r>
              <a:rPr lang="en-US" dirty="0"/>
              <a:t>, Android</a:t>
            </a:r>
          </a:p>
          <a:p>
            <a:r>
              <a:rPr lang="en-US" dirty="0"/>
              <a:t> Windows RT, Windows UWP, Windows and Xbox GDK</a:t>
            </a:r>
          </a:p>
          <a:p>
            <a:r>
              <a:rPr lang="en-US" dirty="0"/>
              <a:t> </a:t>
            </a:r>
            <a:r>
              <a:rPr lang="en-US" dirty="0" err="1"/>
              <a:t>Playstation</a:t>
            </a:r>
            <a:r>
              <a:rPr lang="en-US" dirty="0"/>
              <a:t>, Nintendo Switch</a:t>
            </a:r>
          </a:p>
          <a:p>
            <a:r>
              <a:rPr lang="en-US" dirty="0"/>
              <a:t> </a:t>
            </a:r>
            <a:r>
              <a:rPr lang="en-US" dirty="0" err="1"/>
              <a:t>Emscripten</a:t>
            </a:r>
            <a:r>
              <a:rPr lang="en-US" dirty="0"/>
              <a:t>: reimplemented SDL 1.2 API using </a:t>
            </a:r>
            <a:r>
              <a:rPr lang="en-US" dirty="0" err="1"/>
              <a:t>Javascript</a:t>
            </a:r>
            <a:r>
              <a:rPr lang="en-US" dirty="0"/>
              <a:t>, now directly supported in SDL 2.0</a:t>
            </a:r>
          </a:p>
          <a:p>
            <a:r>
              <a:rPr lang="en-US" dirty="0"/>
              <a:t> And many more over the course of time… Haiku, N3DS, OS/2, PS Vita, QNX, etc.</a:t>
            </a:r>
          </a:p>
        </p:txBody>
      </p:sp>
    </p:spTree>
    <p:extLst>
      <p:ext uri="{BB962C8B-B14F-4D97-AF65-F5344CB8AC3E}">
        <p14:creationId xmlns:p14="http://schemas.microsoft.com/office/powerpoint/2010/main" val="140462060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Open Source Is Great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 dirty="0"/>
              <a:t> Moving to GitHub has greatly increased developer engagement and feedback, and has directly contributed to the move to SDL 3</a:t>
            </a:r>
          </a:p>
          <a:p>
            <a:r>
              <a:rPr lang="en-US" dirty="0"/>
              <a:t> There are over 400 contributors and 1000 forks of the core library</a:t>
            </a:r>
          </a:p>
          <a:p>
            <a:r>
              <a:rPr lang="en-US" dirty="0"/>
              <a:t> Moving to GitHub has made it much easier to release quickly, and now we have a monthly cadence of stable release updates</a:t>
            </a:r>
          </a:p>
        </p:txBody>
      </p:sp>
    </p:spTree>
    <p:extLst>
      <p:ext uri="{BB962C8B-B14F-4D97-AF65-F5344CB8AC3E}">
        <p14:creationId xmlns:p14="http://schemas.microsoft.com/office/powerpoint/2010/main" val="394148334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 txBox="1">
            <a:spLocks noGrp="1"/>
          </p:cNvSpPr>
          <p:nvPr>
            <p:ph type="title" idx="4294967295"/>
          </p:nvPr>
        </p:nvSpPr>
        <p:spPr>
          <a:xfrm>
            <a:off x="508000" y="533400"/>
            <a:ext cx="15392400" cy="13874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rPr lang="en-US"/>
              <a:t>Commercial Products Are Great</a:t>
            </a:r>
            <a:endParaRPr/>
          </a:p>
        </p:txBody>
      </p:sp>
      <p:sp>
        <p:nvSpPr>
          <p:cNvPr id="31" name="Click to edit Master text styles…"/>
          <p:cNvSpPr txBox="1">
            <a:spLocks noGrp="1"/>
          </p:cNvSpPr>
          <p:nvPr>
            <p:ph type="body" idx="4294967295"/>
          </p:nvPr>
        </p:nvSpPr>
        <p:spPr>
          <a:xfrm>
            <a:off x="508000" y="2022475"/>
            <a:ext cx="15392400" cy="559752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>
              <a:defRPr>
                <a:latin typeface="Arial"/>
                <a:ea typeface="Arial"/>
                <a:cs typeface="Arial"/>
                <a:sym typeface="Arial"/>
              </a:defRPr>
            </a:lvl1pPr>
            <a:lvl2pPr marL="957262" indent="-500062">
              <a:spcBef>
                <a:spcPts val="0"/>
              </a:spcBef>
              <a:defRPr sz="42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defRPr sz="3400"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lang="en-US"/>
              <a:t> Great feedback from professional developers shipping large products</a:t>
            </a:r>
          </a:p>
          <a:p>
            <a:r>
              <a:rPr lang="en-US"/>
              <a:t> Battle tested, shipping in Steam to millions of customers every day</a:t>
            </a:r>
          </a:p>
          <a:p>
            <a:r>
              <a:rPr lang="en-US"/>
              <a:t> Used by Steam Link exclusively for audio, video, and input across mobile and desktop platforms</a:t>
            </a:r>
          </a:p>
          <a:p>
            <a:r>
              <a:rPr lang="en-US"/>
              <a:t> Shipping SDL pre-release code in Steam betas results in more stable releases</a:t>
            </a:r>
          </a:p>
        </p:txBody>
      </p:sp>
    </p:spTree>
    <p:extLst>
      <p:ext uri="{BB962C8B-B14F-4D97-AF65-F5344CB8AC3E}">
        <p14:creationId xmlns:p14="http://schemas.microsoft.com/office/powerpoint/2010/main" val="28710762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Recommending A Strategy">
  <a:themeElements>
    <a:clrScheme name="Recommending A Strategy">
      <a:dk1>
        <a:srgbClr val="1F497D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Recommending A Strategy">
      <a:majorFont>
        <a:latin typeface="Helvetica"/>
        <a:ea typeface="Helvetica"/>
        <a:cs typeface="Helvetica"/>
      </a:majorFont>
      <a:minorFont>
        <a:latin typeface="Verdana"/>
        <a:ea typeface="Verdana"/>
        <a:cs typeface="Verdana"/>
      </a:minorFont>
    </a:fontScheme>
    <a:fmtScheme name="Recommending A Strateg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81279" tIns="81279" rIns="81279" bIns="81279" numCol="1" spcCol="38100" rtlCol="0" anchor="t">
        <a:spAutoFit/>
      </a:bodyPr>
      <a:lstStyle>
        <a:defPPr marL="0" marR="0" indent="0" algn="l" defTabSz="162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1F497D"/>
            </a:solidFill>
            <a:effectLst/>
            <a:uFillTx/>
            <a:latin typeface="+mn-lt"/>
            <a:ea typeface="+mn-ea"/>
            <a:cs typeface="+mn-cs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81279" tIns="81279" rIns="81279" bIns="81279" numCol="1" spcCol="38100" rtlCol="0" anchor="t">
        <a:spAutoFit/>
      </a:bodyPr>
      <a:lstStyle>
        <a:defPPr marL="0" marR="0" indent="0" algn="l" defTabSz="162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1F497D"/>
            </a:solidFill>
            <a:effectLst/>
            <a:uFillTx/>
            <a:latin typeface="+mn-lt"/>
            <a:ea typeface="+mn-ea"/>
            <a:cs typeface="+mn-cs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Recommending A Strategy">
  <a:themeElements>
    <a:clrScheme name="Recommending A Strateg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Recommending A Strategy">
      <a:majorFont>
        <a:latin typeface="Helvetica"/>
        <a:ea typeface="Helvetica"/>
        <a:cs typeface="Helvetica"/>
      </a:majorFont>
      <a:minorFont>
        <a:latin typeface="Verdana"/>
        <a:ea typeface="Verdana"/>
        <a:cs typeface="Verdana"/>
      </a:minorFont>
    </a:fontScheme>
    <a:fmtScheme name="Recommending A Strateg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81279" tIns="81279" rIns="81279" bIns="81279" numCol="1" spcCol="38100" rtlCol="0" anchor="t">
        <a:spAutoFit/>
      </a:bodyPr>
      <a:lstStyle>
        <a:defPPr marL="0" marR="0" indent="0" algn="l" defTabSz="162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1F497D"/>
            </a:solidFill>
            <a:effectLst/>
            <a:uFillTx/>
            <a:latin typeface="+mn-lt"/>
            <a:ea typeface="+mn-ea"/>
            <a:cs typeface="+mn-cs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81279" tIns="81279" rIns="81279" bIns="81279" numCol="1" spcCol="38100" rtlCol="0" anchor="t">
        <a:spAutoFit/>
      </a:bodyPr>
      <a:lstStyle>
        <a:defPPr marL="0" marR="0" indent="0" algn="l" defTabSz="162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1F497D"/>
            </a:solidFill>
            <a:effectLst/>
            <a:uFillTx/>
            <a:latin typeface="+mn-lt"/>
            <a:ea typeface="+mn-ea"/>
            <a:cs typeface="+mn-cs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7174</TotalTime>
  <Words>1933</Words>
  <Application>Microsoft Office PowerPoint</Application>
  <PresentationFormat>Custom</PresentationFormat>
  <Paragraphs>207</Paragraphs>
  <Slides>44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Courier New</vt:lpstr>
      <vt:lpstr>Verdana</vt:lpstr>
      <vt:lpstr>Recommending A Strategy</vt:lpstr>
      <vt:lpstr>SDL: Past, Present, and Future</vt:lpstr>
      <vt:lpstr>What Is SDL?</vt:lpstr>
      <vt:lpstr>Who Are We?</vt:lpstr>
      <vt:lpstr>The Past: SDL 1.2</vt:lpstr>
      <vt:lpstr>The Present: SDL 2.0</vt:lpstr>
      <vt:lpstr>25 Years of History</vt:lpstr>
      <vt:lpstr>25 Years of Portability</vt:lpstr>
      <vt:lpstr>Open Source Is Great</vt:lpstr>
      <vt:lpstr>Commercial Products Are Great</vt:lpstr>
      <vt:lpstr>The Future: SDL 3.0</vt:lpstr>
      <vt:lpstr>The Future: SDL 3.0</vt:lpstr>
      <vt:lpstr>The Future: SDL 3.0</vt:lpstr>
      <vt:lpstr>The Compatibility Story</vt:lpstr>
      <vt:lpstr>Easing the Transition</vt:lpstr>
      <vt:lpstr>Easing the Transition</vt:lpstr>
      <vt:lpstr>Easing the Transition</vt:lpstr>
      <vt:lpstr>Topic: Relative Mouse Motion</vt:lpstr>
      <vt:lpstr>Topic: Relative Mouse Motion</vt:lpstr>
      <vt:lpstr>Topic: Relative Mouse Motion</vt:lpstr>
      <vt:lpstr>Topic: Relative Mouse Motion</vt:lpstr>
      <vt:lpstr>Topic: Relative Mouse Motion</vt:lpstr>
      <vt:lpstr>Topic: Relative Mouse Motion</vt:lpstr>
      <vt:lpstr>Conclusion: Relative Mouse Motion</vt:lpstr>
      <vt:lpstr>Topic: High DPI Support</vt:lpstr>
      <vt:lpstr>Topic: High DPI Support</vt:lpstr>
      <vt:lpstr>Topic: High DPI Support</vt:lpstr>
      <vt:lpstr>Topic: High DPI Support</vt:lpstr>
      <vt:lpstr>Topic: High DPI Support</vt:lpstr>
      <vt:lpstr>Topic: High DPI Support</vt:lpstr>
      <vt:lpstr>Topic: High DPI Support</vt:lpstr>
      <vt:lpstr>Topic: High DPI Support</vt:lpstr>
      <vt:lpstr>Topic: High DPI Support</vt:lpstr>
      <vt:lpstr>Conclusion: High DPI Support</vt:lpstr>
      <vt:lpstr>Topic: SDL 3.0 GPU API</vt:lpstr>
      <vt:lpstr>The 2D problem</vt:lpstr>
      <vt:lpstr>The 3D problem</vt:lpstr>
      <vt:lpstr>SDL 3.0 GPU API</vt:lpstr>
      <vt:lpstr>SDL 3.0 GPU Overview</vt:lpstr>
      <vt:lpstr>Wait, what?</vt:lpstr>
      <vt:lpstr>SDL 3.0 GPU Shaders</vt:lpstr>
      <vt:lpstr>SDL 3.0 GPU Shading Language</vt:lpstr>
      <vt:lpstr>SDL 3.0 GPU Example</vt:lpstr>
      <vt:lpstr>SDL 3.0 GPU 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 Line 2</dc:title>
  <dc:creator>Sam Lantinga</dc:creator>
  <cp:lastModifiedBy>Sam Lantinga</cp:lastModifiedBy>
  <cp:revision>35</cp:revision>
  <dcterms:modified xsi:type="dcterms:W3CDTF">2023-03-20T21:31:28Z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bbab825-a111-45e4-86a1-18cee0005896_Enabled">
    <vt:lpwstr>true</vt:lpwstr>
  </property>
  <property fmtid="{D5CDD505-2E9C-101B-9397-08002B2CF9AE}" pid="3" name="MSIP_Label_2bbab825-a111-45e4-86a1-18cee0005896_SetDate">
    <vt:lpwstr>2022-10-19T15:25:02Z</vt:lpwstr>
  </property>
  <property fmtid="{D5CDD505-2E9C-101B-9397-08002B2CF9AE}" pid="4" name="MSIP_Label_2bbab825-a111-45e4-86a1-18cee0005896_Method">
    <vt:lpwstr>Standard</vt:lpwstr>
  </property>
  <property fmtid="{D5CDD505-2E9C-101B-9397-08002B2CF9AE}" pid="5" name="MSIP_Label_2bbab825-a111-45e4-86a1-18cee0005896_Name">
    <vt:lpwstr>2bbab825-a111-45e4-86a1-18cee0005896</vt:lpwstr>
  </property>
  <property fmtid="{D5CDD505-2E9C-101B-9397-08002B2CF9AE}" pid="6" name="MSIP_Label_2bbab825-a111-45e4-86a1-18cee0005896_SiteId">
    <vt:lpwstr>2567d566-604c-408a-8a60-55d0dc9d9d6b</vt:lpwstr>
  </property>
  <property fmtid="{D5CDD505-2E9C-101B-9397-08002B2CF9AE}" pid="7" name="MSIP_Label_2bbab825-a111-45e4-86a1-18cee0005896_ActionId">
    <vt:lpwstr>c21533e8-1075-4b71-9481-895bc6e1cc69</vt:lpwstr>
  </property>
  <property fmtid="{D5CDD505-2E9C-101B-9397-08002B2CF9AE}" pid="8" name="MSIP_Label_2bbab825-a111-45e4-86a1-18cee0005896_ContentBits">
    <vt:lpwstr>2</vt:lpwstr>
  </property>
</Properties>
</file>