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46" r:id="rId3"/>
    <p:sldId id="260" r:id="rId4"/>
    <p:sldId id="284" r:id="rId5"/>
    <p:sldId id="347" r:id="rId6"/>
    <p:sldId id="334" r:id="rId7"/>
    <p:sldId id="333" r:id="rId8"/>
    <p:sldId id="326" r:id="rId9"/>
    <p:sldId id="309" r:id="rId10"/>
    <p:sldId id="349" r:id="rId11"/>
    <p:sldId id="335" r:id="rId12"/>
    <p:sldId id="316" r:id="rId13"/>
    <p:sldId id="340" r:id="rId14"/>
    <p:sldId id="339" r:id="rId15"/>
    <p:sldId id="341" r:id="rId16"/>
    <p:sldId id="312" r:id="rId17"/>
    <p:sldId id="336" r:id="rId18"/>
    <p:sldId id="342" r:id="rId19"/>
    <p:sldId id="344" r:id="rId20"/>
    <p:sldId id="345" r:id="rId21"/>
    <p:sldId id="292" r:id="rId22"/>
    <p:sldId id="318" r:id="rId23"/>
    <p:sldId id="350" r:id="rId24"/>
    <p:sldId id="280" r:id="rId25"/>
    <p:sldId id="299" r:id="rId26"/>
    <p:sldId id="2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6B8E07-A861-4EEC-9AC7-590434B4DEB8}">
  <a:tblStyle styleId="{156B8E07-A861-4EEC-9AC7-590434B4DE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84022" autoAdjust="0"/>
  </p:normalViewPr>
  <p:slideViewPr>
    <p:cSldViewPr snapToGrid="0">
      <p:cViewPr varScale="1">
        <p:scale>
          <a:sx n="124" d="100"/>
          <a:sy n="124" d="100"/>
        </p:scale>
        <p:origin x="12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111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03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27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98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22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52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152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765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487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22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490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8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9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170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94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159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816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668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252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95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62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11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66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56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18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09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45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Shape 27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Shape 7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Shape 7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ullmumba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witter.com/_nullbind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91129(v=sql.105)" TargetMode="External"/><Relationship Id="rId13" Type="http://schemas.openxmlformats.org/officeDocument/2006/relationships/hyperlink" Target="https://docs.microsoft.com/en-us/sql/relational-databases/triggers/create-dml-triggers?view=sql-server-2017" TargetMode="External"/><Relationship Id="rId18" Type="http://schemas.openxmlformats.org/officeDocument/2006/relationships/hyperlink" Target="https://docs.microsoft.com/en-us/previous-versions/sql/sql-server-2008-r2/cc280663(v=sql.105)" TargetMode="External"/><Relationship Id="rId3" Type="http://schemas.openxmlformats.org/officeDocument/2006/relationships/hyperlink" Target="https://blog.netspi.com/sql-server-persistence-part-1-startup-stored-procedures/" TargetMode="External"/><Relationship Id="rId7" Type="http://schemas.openxmlformats.org/officeDocument/2006/relationships/hyperlink" Target="https://uncoder.io/" TargetMode="External"/><Relationship Id="rId12" Type="http://schemas.openxmlformats.org/officeDocument/2006/relationships/hyperlink" Target="https://docs.microsoft.com/en-us/sql/relational-databases/triggers/ddl-event-groups?view=sql-server-2017" TargetMode="External"/><Relationship Id="rId17" Type="http://schemas.openxmlformats.org/officeDocument/2006/relationships/hyperlink" Target="https://docs.microsoft.com/en-us/previous-versions/sql/sql-server-2008/cc280663(v=sql.100)" TargetMode="External"/><Relationship Id="rId2" Type="http://schemas.openxmlformats.org/officeDocument/2006/relationships/notesSlide" Target="../notesSlides/notesSlide25.xml"/><Relationship Id="rId16" Type="http://schemas.openxmlformats.org/officeDocument/2006/relationships/hyperlink" Target="https://docs.microsoft.com/en-us/sysinternals/downloads/sysm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ttack.mitre.org/tactics/TA0003/" TargetMode="External"/><Relationship Id="rId11" Type="http://schemas.openxmlformats.org/officeDocument/2006/relationships/hyperlink" Target="https://docs.microsoft.com/en-us/sql/relational-databases/triggers/implement-ddl-triggers?view=sql-server-2017" TargetMode="External"/><Relationship Id="rId5" Type="http://schemas.openxmlformats.org/officeDocument/2006/relationships/hyperlink" Target="https://blog.netspi.com/establishing-registry-persistence-via-sql-server-powerupsql/" TargetMode="External"/><Relationship Id="rId15" Type="http://schemas.openxmlformats.org/officeDocument/2006/relationships/hyperlink" Target="https://support.microsoft.com/en-us/help/887165/bug-you-may-receive-an-access-is-denied-error-message-when-a-query-cal" TargetMode="External"/><Relationship Id="rId10" Type="http://schemas.openxmlformats.org/officeDocument/2006/relationships/hyperlink" Target="https://docs.microsoft.com/en-us/sql/t-sql/statements/create-trigger-transact-sql?view=sql-server-2017" TargetMode="External"/><Relationship Id="rId4" Type="http://schemas.openxmlformats.org/officeDocument/2006/relationships/hyperlink" Target="https://blog.netspi.com/maintaining-persistence-via-sql-server-part-2-triggers/" TargetMode="External"/><Relationship Id="rId9" Type="http://schemas.openxmlformats.org/officeDocument/2006/relationships/hyperlink" Target="https://docs.microsoft.com/en-us/sql/relational-databases/system-stored-procedures/sp-procoption-transact-sql?view=sql-server-2017" TargetMode="External"/><Relationship Id="rId14" Type="http://schemas.openxmlformats.org/officeDocument/2006/relationships/hyperlink" Target="https://docs.microsoft.com/en-us/sql/relational-databases/triggers/logon-triggers?view=sql-server-2017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6299082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Abusing MSSQL Part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Dosis" panose="02010703020202060003" pitchFamily="2" charset="0"/>
              </a:rPr>
              <a:t>Question</a:t>
            </a:r>
            <a:endParaRPr lang="en-US" dirty="0">
              <a:latin typeface="Dosis" panose="02010703020202060003" pitchFamily="2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Do you think Antivirus (AV) solutions are enough to detect persistent malwares?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Yes, I have a next-gen AV</a:t>
            </a:r>
            <a:br>
              <a:rPr lang="en-IN" sz="1600" dirty="0" smtClean="0"/>
            </a:br>
            <a:endParaRPr lang="en-IN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No</a:t>
            </a:r>
            <a:br>
              <a:rPr lang="en-IN" sz="1600" dirty="0" smtClean="0"/>
            </a:br>
            <a:endParaRPr lang="en-IN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 Don’t know</a:t>
            </a:r>
          </a:p>
          <a:p>
            <a:pPr>
              <a:buFontTx/>
              <a:buChar char="-"/>
            </a:pPr>
            <a:endParaRPr lang="en-US" sz="1600" dirty="0"/>
          </a:p>
          <a:p>
            <a:pPr algn="just"/>
            <a:endParaRPr lang="en-US" sz="1600" dirty="0" smtClean="0"/>
          </a:p>
          <a:p>
            <a:pPr marL="457200" lvl="1" indent="0" algn="just">
              <a:buNone/>
            </a:pPr>
            <a:endParaRPr lang="en-US" sz="1600" dirty="0" smtClean="0"/>
          </a:p>
          <a:p>
            <a:pPr marL="457200" lvl="1" indent="0" algn="just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457200" lvl="1" indent="0" algn="just">
              <a:buNone/>
            </a:pPr>
            <a:endParaRPr lang="en-US" sz="1600" dirty="0"/>
          </a:p>
          <a:p>
            <a:pPr marL="742950" lvl="1" indent="-285750" algn="just"/>
            <a:endParaRPr lang="en-US" sz="1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2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6000" dirty="0">
                <a:solidFill>
                  <a:srgbClr val="FF8700"/>
                </a:solidFill>
              </a:rPr>
              <a:t>Persistence Techniques</a:t>
            </a:r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Dosis" panose="02010703020202060003" pitchFamily="2" charset="0"/>
              </a:rPr>
              <a:t>Persistence Techniques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en-US" sz="1600" dirty="0"/>
              <a:t>Schedule Task</a:t>
            </a:r>
          </a:p>
          <a:p>
            <a:pPr algn="just"/>
            <a:r>
              <a:rPr lang="en-US" sz="1600" dirty="0"/>
              <a:t>Registry Run Keys</a:t>
            </a:r>
          </a:p>
          <a:p>
            <a:pPr algn="just"/>
            <a:r>
              <a:rPr lang="en-US" sz="1600" dirty="0"/>
              <a:t>Startup Folders</a:t>
            </a:r>
          </a:p>
          <a:p>
            <a:pPr algn="just"/>
            <a:r>
              <a:rPr lang="en-US" sz="1600" dirty="0"/>
              <a:t>DLL Search Order Hijacking</a:t>
            </a:r>
          </a:p>
          <a:p>
            <a:pPr algn="just"/>
            <a:r>
              <a:rPr lang="en-US" sz="1600" dirty="0"/>
              <a:t>COM Hijacking</a:t>
            </a:r>
          </a:p>
          <a:p>
            <a:pPr algn="just"/>
            <a:r>
              <a:rPr lang="en-US" sz="1600" dirty="0"/>
              <a:t>Image File Execution Options Injection</a:t>
            </a:r>
          </a:p>
          <a:p>
            <a:pPr algn="just"/>
            <a:r>
              <a:rPr lang="en-US" sz="1600" dirty="0"/>
              <a:t>Logon Scripts</a:t>
            </a:r>
          </a:p>
          <a:p>
            <a:pPr algn="just"/>
            <a:r>
              <a:rPr lang="en-US" sz="1600" dirty="0"/>
              <a:t>Windows Management Instrumentation Event Subscription</a:t>
            </a:r>
          </a:p>
          <a:p>
            <a:pPr algn="just"/>
            <a:r>
              <a:rPr lang="en-US" sz="1600" dirty="0"/>
              <a:t>Account </a:t>
            </a:r>
            <a:r>
              <a:rPr lang="en-US" sz="1600" dirty="0" smtClean="0"/>
              <a:t>Manipulation</a:t>
            </a:r>
          </a:p>
          <a:p>
            <a:pPr algn="just"/>
            <a:r>
              <a:rPr lang="en-US" sz="1600" dirty="0" smtClean="0"/>
              <a:t>Account Creation</a:t>
            </a:r>
            <a:endParaRPr lang="en-US" sz="1600" dirty="0"/>
          </a:p>
          <a:p>
            <a:pPr marL="742950" lvl="1" indent="-285750" algn="just"/>
            <a:endParaRPr lang="en-US" sz="1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594900" y="1390810"/>
            <a:ext cx="7111000" cy="1352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6000" dirty="0">
                <a:solidFill>
                  <a:srgbClr val="FF8700"/>
                </a:solidFill>
              </a:rPr>
              <a:t>Persistence Leveraging MSSQL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33300" y="3130036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en-US" sz="2400" b="1" dirty="0" smtClean="0">
                <a:solidFill>
                  <a:srgbClr val="FFFFFF"/>
                </a:solidFill>
              </a:rPr>
              <a:t>What &amp; Why MSSQL ?</a:t>
            </a:r>
          </a:p>
          <a:p>
            <a:pPr marL="342900" indent="-342900"/>
            <a:r>
              <a:rPr lang="en-US" sz="2400" b="1" dirty="0" smtClean="0">
                <a:solidFill>
                  <a:srgbClr val="FFFFFF"/>
                </a:solidFill>
              </a:rPr>
              <a:t>Persistence Opportunities</a:t>
            </a:r>
          </a:p>
          <a:p>
            <a:pPr marL="342900" indent="-342900"/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b="1" dirty="0"/>
              <a:t>What &amp; Why MSSQL ?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 smtClean="0"/>
              <a:t>Microsoft </a:t>
            </a:r>
            <a:r>
              <a:rPr lang="en-US" sz="1600" dirty="0"/>
              <a:t>SQL Server is a relational database management system developed by Microsoft. As a database server, it is a software product with the primary function of storing and retrieving data as requested by other software </a:t>
            </a:r>
            <a:r>
              <a:rPr lang="en-US" sz="1600" dirty="0" smtClean="0"/>
              <a:t>applications — which </a:t>
            </a:r>
            <a:r>
              <a:rPr lang="en-US" sz="1600" dirty="0"/>
              <a:t>may run either on the same computer or on another computer across a </a:t>
            </a:r>
            <a:r>
              <a:rPr lang="en-US" sz="1600" dirty="0" smtClean="0"/>
              <a:t>network.</a:t>
            </a:r>
          </a:p>
          <a:p>
            <a:pPr algn="just"/>
            <a:r>
              <a:rPr lang="en-US" sz="1600" dirty="0" smtClean="0"/>
              <a:t>SQL server mostly runs with privilege accounts which are useful for persistence.</a:t>
            </a:r>
            <a:endParaRPr lang="en-US" sz="1600" dirty="0"/>
          </a:p>
          <a:p>
            <a:pPr marL="38100" indent="0" algn="just">
              <a:buNone/>
            </a:pPr>
            <a:endParaRPr lang="en-US" sz="1600" dirty="0" smtClean="0"/>
          </a:p>
          <a:p>
            <a:pPr marL="457200" lvl="1" indent="0" algn="just">
              <a:buNone/>
            </a:pPr>
            <a:endParaRPr lang="en-US" sz="1600" dirty="0" smtClean="0"/>
          </a:p>
          <a:p>
            <a:pPr marL="457200" lvl="1" indent="0" algn="just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457200" lvl="1" indent="0" algn="just">
              <a:buNone/>
            </a:pPr>
            <a:endParaRPr lang="en-US" sz="1600" dirty="0"/>
          </a:p>
          <a:p>
            <a:pPr marL="742950" lvl="1" indent="-285750" algn="just"/>
            <a:endParaRPr lang="en-US" sz="1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3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b="1" dirty="0"/>
              <a:t>Persistence Opportunities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 smtClean="0"/>
              <a:t>Startup </a:t>
            </a:r>
            <a:r>
              <a:rPr lang="en-US" sz="1600" dirty="0"/>
              <a:t>Stored Procedures - Stored procedures marked for automatic execution are executed every time SQL Server starts. </a:t>
            </a:r>
            <a:r>
              <a:rPr lang="en-US" sz="1600" dirty="0" smtClean="0"/>
              <a:t>Its </a:t>
            </a:r>
            <a:r>
              <a:rPr lang="en-US" sz="1600" dirty="0"/>
              <a:t>automatically </a:t>
            </a:r>
            <a:r>
              <a:rPr lang="en-US" sz="1600" dirty="0" smtClean="0"/>
              <a:t>executes with </a:t>
            </a:r>
            <a:r>
              <a:rPr lang="en-US" sz="1600" dirty="0"/>
              <a:t>the same permissions as members of the </a:t>
            </a:r>
            <a:r>
              <a:rPr lang="en-US" sz="1600" dirty="0" smtClean="0"/>
              <a:t>sysadmin. </a:t>
            </a:r>
          </a:p>
          <a:p>
            <a:pPr algn="just"/>
            <a:r>
              <a:rPr lang="en-US" sz="1600" dirty="0" smtClean="0"/>
              <a:t>Triggers - </a:t>
            </a:r>
            <a:r>
              <a:rPr lang="en-US" sz="1600" dirty="0"/>
              <a:t>A trigger is a special type of stored procedure that automatically runs when an event occurs in the database server</a:t>
            </a:r>
            <a:r>
              <a:rPr lang="en-US" sz="1600" dirty="0" smtClean="0"/>
              <a:t>. There are 3 types </a:t>
            </a:r>
            <a:r>
              <a:rPr lang="en-US" sz="1600" dirty="0"/>
              <a:t>of </a:t>
            </a:r>
            <a:r>
              <a:rPr lang="en-US" sz="1600" dirty="0" smtClean="0"/>
              <a:t>triggers </a:t>
            </a:r>
            <a:r>
              <a:rPr lang="en-US" sz="1600" dirty="0"/>
              <a:t>DML, </a:t>
            </a:r>
            <a:r>
              <a:rPr lang="en-US" sz="1600" dirty="0" smtClean="0"/>
              <a:t>DDL and Logon.</a:t>
            </a:r>
          </a:p>
          <a:p>
            <a:pPr algn="just"/>
            <a:r>
              <a:rPr lang="en-US" sz="1600" dirty="0" smtClean="0"/>
              <a:t>Registry Keys </a:t>
            </a:r>
            <a:r>
              <a:rPr lang="en-US" sz="1600" dirty="0"/>
              <a:t>- </a:t>
            </a:r>
            <a:r>
              <a:rPr lang="en-US" sz="1600" dirty="0" smtClean="0"/>
              <a:t>Undocumented extended </a:t>
            </a:r>
            <a:r>
              <a:rPr lang="en-US" sz="1600" dirty="0"/>
              <a:t>procedures </a:t>
            </a:r>
            <a:r>
              <a:rPr lang="en-US" sz="1600" dirty="0" smtClean="0"/>
              <a:t>allows sysadmins to </a:t>
            </a:r>
            <a:r>
              <a:rPr lang="en-US" sz="1600" dirty="0"/>
              <a:t>read and write the </a:t>
            </a:r>
            <a:r>
              <a:rPr lang="en-US" sz="1600" dirty="0" smtClean="0"/>
              <a:t>registry</a:t>
            </a:r>
            <a:r>
              <a:rPr lang="en-US" sz="1600" dirty="0"/>
              <a:t> </a:t>
            </a:r>
            <a:r>
              <a:rPr lang="en-US" sz="1600" dirty="0" smtClean="0"/>
              <a:t>keys.</a:t>
            </a:r>
            <a:endParaRPr lang="en-US" sz="1600" dirty="0"/>
          </a:p>
          <a:p>
            <a:pPr marL="38100" indent="0" algn="just">
              <a:buNone/>
            </a:pPr>
            <a:endParaRPr lang="en-US" sz="1600" dirty="0" smtClean="0"/>
          </a:p>
          <a:p>
            <a:pPr marL="457200" lvl="1" indent="0" algn="just">
              <a:buNone/>
            </a:pPr>
            <a:endParaRPr lang="en-US" sz="1600" dirty="0" smtClean="0"/>
          </a:p>
          <a:p>
            <a:pPr marL="457200" lvl="1" indent="0" algn="just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457200" lvl="1" indent="0" algn="just">
              <a:buNone/>
            </a:pPr>
            <a:endParaRPr lang="en-US" sz="1600" dirty="0"/>
          </a:p>
          <a:p>
            <a:pPr marL="742950" lvl="1" indent="-285750" algn="just"/>
            <a:endParaRPr lang="en-US" sz="1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4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8700"/>
                </a:solidFill>
              </a:rPr>
              <a:t>Demo Time</a:t>
            </a:r>
            <a:endParaRPr sz="7200" dirty="0">
              <a:solidFill>
                <a:srgbClr val="FF8700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400" dirty="0" smtClean="0"/>
              <a:t>This is not rocket </a:t>
            </a:r>
            <a:r>
              <a:rPr lang="en-IN" sz="2400" dirty="0" smtClean="0"/>
              <a:t>science.</a:t>
            </a:r>
            <a:endParaRPr sz="2400" dirty="0"/>
          </a:p>
        </p:txBody>
      </p:sp>
      <p:grpSp>
        <p:nvGrpSpPr>
          <p:cNvPr id="148" name="Shape 148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Shape 1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1" name="Shape 151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Shape 15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6" name="Shape 156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Shape 157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Shape 158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Shape 15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9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6000" dirty="0">
                <a:solidFill>
                  <a:srgbClr val="FF8700"/>
                </a:solidFill>
              </a:rPr>
              <a:t>Approach to Detect Persistence</a:t>
            </a:r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33300" y="3130036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en-US" sz="2400" b="1" dirty="0" smtClean="0">
                <a:solidFill>
                  <a:srgbClr val="FFFFFF"/>
                </a:solidFill>
              </a:rPr>
              <a:t>Enable auditing &amp; logging</a:t>
            </a:r>
          </a:p>
          <a:p>
            <a:pPr marL="342900" indent="-342900"/>
            <a:r>
              <a:rPr lang="en-US" sz="2400" b="1" dirty="0" smtClean="0">
                <a:solidFill>
                  <a:srgbClr val="FFFFFF"/>
                </a:solidFill>
              </a:rPr>
              <a:t>Tips for detecting </a:t>
            </a:r>
            <a:r>
              <a:rPr lang="en-US" sz="2400" b="1" dirty="0">
                <a:solidFill>
                  <a:srgbClr val="FFFFFF"/>
                </a:solidFill>
              </a:rPr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26577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/>
              <a:t>Create and enable </a:t>
            </a:r>
            <a:r>
              <a:rPr lang="en-US" dirty="0" smtClean="0"/>
              <a:t>SERVER AUDIT</a:t>
            </a:r>
            <a:endParaRPr lang="en-US" b="1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025175"/>
            <a:ext cx="7581900" cy="390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8100" indent="0" algn="just">
              <a:buNone/>
            </a:pPr>
            <a:r>
              <a:rPr lang="en-US" sz="1400" dirty="0" smtClean="0"/>
              <a:t>-- </a:t>
            </a:r>
            <a:r>
              <a:rPr lang="en-US" sz="1400" dirty="0"/>
              <a:t>Select master database</a:t>
            </a:r>
          </a:p>
          <a:p>
            <a:pPr marL="38100" indent="0" algn="just">
              <a:buNone/>
            </a:pPr>
            <a:r>
              <a:rPr lang="en-US" sz="1400" dirty="0"/>
              <a:t>USE master</a:t>
            </a:r>
          </a:p>
          <a:p>
            <a:pPr marL="38100" indent="0" algn="just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-- </a:t>
            </a:r>
            <a:r>
              <a:rPr lang="en-US" sz="1400" dirty="0"/>
              <a:t>Setup server audit to log to application log for startup </a:t>
            </a:r>
            <a:r>
              <a:rPr lang="en-US" sz="1400" dirty="0" smtClean="0"/>
              <a:t>procedures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CREATE SERVER AUDIT </a:t>
            </a:r>
            <a:r>
              <a:rPr lang="en-US" sz="1400" dirty="0" err="1"/>
              <a:t>Audit_StartUp_Procs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TO APPLICATION_LOG</a:t>
            </a:r>
          </a:p>
          <a:p>
            <a:pPr marL="38100" indent="0" algn="just">
              <a:buNone/>
            </a:pPr>
            <a:r>
              <a:rPr lang="en-US" sz="1400" dirty="0"/>
              <a:t>WITH (QUEUE_DELAY = 1000, ON_FAILURE = CONTINUE)</a:t>
            </a:r>
          </a:p>
          <a:p>
            <a:pPr marL="38100" indent="0" algn="just">
              <a:buNone/>
            </a:pPr>
            <a:r>
              <a:rPr lang="en-US" sz="1400" dirty="0" smtClean="0"/>
              <a:t>ALTER </a:t>
            </a:r>
            <a:r>
              <a:rPr lang="en-US" sz="1400" dirty="0"/>
              <a:t>SERVER AUDIT </a:t>
            </a:r>
            <a:r>
              <a:rPr lang="en-US" sz="1400" dirty="0" err="1"/>
              <a:t>Audit_StartUp_Procs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WITH (STATE = ON</a:t>
            </a:r>
            <a:r>
              <a:rPr lang="en-US" sz="1400" dirty="0" smtClean="0"/>
              <a:t>)</a:t>
            </a:r>
          </a:p>
          <a:p>
            <a:pPr marL="38100" indent="0" algn="just">
              <a:buNone/>
            </a:pPr>
            <a:endParaRPr lang="en-US" sz="1400" dirty="0" smtClean="0"/>
          </a:p>
          <a:p>
            <a:pPr marL="38100" indent="0" algn="just">
              <a:buNone/>
            </a:pPr>
            <a:r>
              <a:rPr lang="en-US" sz="1400" dirty="0" smtClean="0"/>
              <a:t>-- </a:t>
            </a:r>
            <a:r>
              <a:rPr lang="en-US" sz="1400" dirty="0"/>
              <a:t>Setup server audit to log to application log for startup </a:t>
            </a:r>
            <a:r>
              <a:rPr lang="en-US" sz="1400" dirty="0" smtClean="0"/>
              <a:t>procedures for triggers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CREATE SERVER AUDIT </a:t>
            </a:r>
            <a:r>
              <a:rPr lang="en-US" sz="1400" dirty="0" err="1"/>
              <a:t>Audit_Object_Changes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TO APPLICATION_LOG</a:t>
            </a:r>
          </a:p>
          <a:p>
            <a:pPr marL="38100" indent="0" algn="just">
              <a:buNone/>
            </a:pPr>
            <a:r>
              <a:rPr lang="en-US" sz="1400" dirty="0"/>
              <a:t>WITH (QUEUE_DELAY = 1000, ON_FAILURE = CONTINUE)</a:t>
            </a:r>
          </a:p>
          <a:p>
            <a:pPr marL="38100" indent="0" algn="just">
              <a:buNone/>
            </a:pPr>
            <a:r>
              <a:rPr lang="en-US" sz="1400" dirty="0"/>
              <a:t>ALTER SERVER AUDIT </a:t>
            </a:r>
            <a:r>
              <a:rPr lang="en-US" sz="1400" dirty="0" err="1"/>
              <a:t>Audit_Object_Changes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WITH (STATE = ON</a:t>
            </a:r>
            <a:r>
              <a:rPr lang="en-US" sz="1400" dirty="0" smtClean="0"/>
              <a:t>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/>
              <a:t>Create an enabled SERVER AUDIT SPECIFICATION</a:t>
            </a:r>
            <a:endParaRPr lang="en-US" b="1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025175"/>
            <a:ext cx="7581900" cy="390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8100" indent="0" algn="just">
              <a:buNone/>
            </a:pPr>
            <a:r>
              <a:rPr lang="en-US" sz="1500" dirty="0" smtClean="0"/>
              <a:t>-- </a:t>
            </a:r>
            <a:r>
              <a:rPr lang="en-US" sz="1500" dirty="0"/>
              <a:t>Create server audit </a:t>
            </a:r>
            <a:r>
              <a:rPr lang="en-US" sz="1500" dirty="0" smtClean="0"/>
              <a:t>specification for startup procedures</a:t>
            </a:r>
            <a:endParaRPr lang="en-US" sz="1500" dirty="0"/>
          </a:p>
          <a:p>
            <a:pPr marL="38100" indent="0" algn="just">
              <a:buNone/>
            </a:pPr>
            <a:r>
              <a:rPr lang="en-US" sz="1500" dirty="0"/>
              <a:t>CREATE SERVER AUDIT SPECIFICATION </a:t>
            </a:r>
            <a:r>
              <a:rPr lang="en-US" sz="1500" dirty="0" err="1"/>
              <a:t>Audit_StartUp_Procs_Server_Spec</a:t>
            </a:r>
            <a:endParaRPr lang="en-US" sz="1500" dirty="0"/>
          </a:p>
          <a:p>
            <a:pPr marL="38100" indent="0" algn="just">
              <a:buNone/>
            </a:pPr>
            <a:r>
              <a:rPr lang="en-US" sz="1500" dirty="0"/>
              <a:t>FOR SERVER AUDIT </a:t>
            </a:r>
            <a:r>
              <a:rPr lang="en-US" sz="1500" dirty="0" err="1"/>
              <a:t>Audit_StartUp_Procs</a:t>
            </a:r>
            <a:endParaRPr lang="en-US" sz="1500" dirty="0"/>
          </a:p>
          <a:p>
            <a:pPr marL="38100" indent="0" algn="just">
              <a:buNone/>
            </a:pPr>
            <a:r>
              <a:rPr lang="en-US" sz="1500" dirty="0"/>
              <a:t>ADD (SERVER_ROLE_MEMBER_CHANGE_GROUP), </a:t>
            </a:r>
          </a:p>
          <a:p>
            <a:pPr marL="38100" indent="0" algn="just">
              <a:buNone/>
            </a:pPr>
            <a:r>
              <a:rPr lang="en-US" sz="1500" dirty="0" smtClean="0"/>
              <a:t>ADD </a:t>
            </a:r>
            <a:r>
              <a:rPr lang="en-US" sz="1500" dirty="0"/>
              <a:t>(SERVER_OPERATION_GROUP), </a:t>
            </a:r>
          </a:p>
          <a:p>
            <a:pPr marL="38100" indent="0" algn="just">
              <a:buNone/>
            </a:pPr>
            <a:r>
              <a:rPr lang="en-US" sz="1500" dirty="0" smtClean="0"/>
              <a:t>ADD </a:t>
            </a:r>
            <a:r>
              <a:rPr lang="en-US" sz="1500" dirty="0"/>
              <a:t>(AUDIT_CHANGE_GROUP) </a:t>
            </a:r>
          </a:p>
          <a:p>
            <a:pPr marL="38100" indent="0" algn="just">
              <a:buNone/>
            </a:pPr>
            <a:r>
              <a:rPr lang="en-US" sz="1500" dirty="0" smtClean="0"/>
              <a:t>WITH </a:t>
            </a:r>
            <a:r>
              <a:rPr lang="en-US" sz="1500" dirty="0"/>
              <a:t>(STATE = ON</a:t>
            </a:r>
            <a:r>
              <a:rPr lang="en-US" sz="1500" dirty="0" smtClean="0"/>
              <a:t>)</a:t>
            </a:r>
          </a:p>
          <a:p>
            <a:pPr marL="38100" indent="0" algn="just">
              <a:buNone/>
            </a:pPr>
            <a:endParaRPr lang="en-US" sz="1500" dirty="0"/>
          </a:p>
          <a:p>
            <a:pPr marL="38100" indent="0" algn="just">
              <a:buNone/>
            </a:pPr>
            <a:r>
              <a:rPr lang="en-US" sz="1500" dirty="0"/>
              <a:t>-- Create server audit </a:t>
            </a:r>
            <a:r>
              <a:rPr lang="en-US" sz="1500" dirty="0" smtClean="0"/>
              <a:t>specification for triggers</a:t>
            </a:r>
            <a:endParaRPr lang="en-US" sz="1500" dirty="0"/>
          </a:p>
          <a:p>
            <a:pPr marL="38100" indent="0" algn="just">
              <a:buNone/>
            </a:pPr>
            <a:r>
              <a:rPr lang="en-US" sz="1500" dirty="0"/>
              <a:t>CREATE SERVER AUDIT SPECIFICATION </a:t>
            </a:r>
            <a:r>
              <a:rPr lang="en-US" sz="1500" dirty="0" err="1"/>
              <a:t>Audit_Server_Level_Object_Changes</a:t>
            </a:r>
            <a:endParaRPr lang="en-US" sz="1500" dirty="0"/>
          </a:p>
          <a:p>
            <a:pPr marL="38100" indent="0" algn="just">
              <a:buNone/>
            </a:pPr>
            <a:r>
              <a:rPr lang="en-US" sz="1500" dirty="0"/>
              <a:t>FOR SERVER AUDIT </a:t>
            </a:r>
            <a:r>
              <a:rPr lang="en-US" sz="1500" dirty="0" err="1"/>
              <a:t>Audit_Object_Changes</a:t>
            </a:r>
            <a:endParaRPr lang="en-US" sz="1500" dirty="0"/>
          </a:p>
          <a:p>
            <a:pPr marL="38100" indent="0" algn="just">
              <a:buNone/>
            </a:pPr>
            <a:r>
              <a:rPr lang="en-US" sz="1500" dirty="0"/>
              <a:t>ADD (SERVER_OBJECT_CHANGE_GROUP),</a:t>
            </a:r>
          </a:p>
          <a:p>
            <a:pPr marL="38100" indent="0" algn="just">
              <a:buNone/>
            </a:pPr>
            <a:r>
              <a:rPr lang="en-US" sz="1500" dirty="0"/>
              <a:t>ADD (SERVER_OBJECT_PERMISSION_CHANGE_GROUP),</a:t>
            </a:r>
          </a:p>
          <a:p>
            <a:pPr marL="38100" indent="0" algn="just">
              <a:buNone/>
            </a:pPr>
            <a:r>
              <a:rPr lang="en-US" sz="1500" dirty="0"/>
              <a:t>ADD (SERVER_PERMISSION_CHANGE_GROUP),</a:t>
            </a:r>
          </a:p>
          <a:p>
            <a:pPr marL="38100" indent="0" algn="just">
              <a:buNone/>
            </a:pPr>
            <a:r>
              <a:rPr lang="en-US" sz="1500" dirty="0"/>
              <a:t>ADD (SERVER_PRINCIPAL_IMPERSONATION_GROUP)</a:t>
            </a:r>
          </a:p>
          <a:p>
            <a:pPr marL="38100" indent="0" algn="just">
              <a:buNone/>
            </a:pPr>
            <a:r>
              <a:rPr lang="en-US" sz="1500" dirty="0"/>
              <a:t>WITH (STATE = ON</a:t>
            </a:r>
            <a:r>
              <a:rPr lang="en-US" sz="1500" dirty="0" smtClean="0"/>
              <a:t>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2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8700"/>
                </a:solidFill>
              </a:rPr>
              <a:t>#whoami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4978400" y="1868575"/>
            <a:ext cx="4084320" cy="2710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👉 </a:t>
            </a:r>
            <a:r>
              <a:rPr lang="en-IN" sz="2400" b="1" dirty="0" err="1" smtClean="0">
                <a:solidFill>
                  <a:srgbClr val="FFFFFF"/>
                </a:solidFill>
              </a:rPr>
              <a:t>Chirag</a:t>
            </a:r>
            <a:r>
              <a:rPr lang="en-IN" sz="2400" b="1" dirty="0" smtClean="0">
                <a:solidFill>
                  <a:srgbClr val="FFFFFF"/>
                </a:solidFill>
              </a:rPr>
              <a:t> </a:t>
            </a:r>
            <a:r>
              <a:rPr lang="en-IN" sz="2400" b="1" dirty="0" err="1" smtClean="0">
                <a:solidFill>
                  <a:srgbClr val="FFFFFF"/>
                </a:solidFill>
              </a:rPr>
              <a:t>Savla</a:t>
            </a:r>
            <a:endParaRPr sz="2400" b="1" dirty="0" smtClean="0">
              <a:solidFill>
                <a:srgbClr val="FFFFFF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👉 </a:t>
            </a:r>
            <a:r>
              <a:rPr lang="en-US" sz="2400" dirty="0">
                <a:solidFill>
                  <a:srgbClr val="FFFFFF"/>
                </a:solidFill>
              </a:rPr>
              <a:t>Twitter – @</a:t>
            </a:r>
            <a:r>
              <a:rPr lang="en-US" sz="2400" dirty="0" smtClean="0">
                <a:solidFill>
                  <a:srgbClr val="FFFFFF"/>
                </a:solidFill>
              </a:rPr>
              <a:t>chiragsavla94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👉 Interest area – Red Teaming, Application Security, Penetration Testing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" r="25040" b="-241"/>
          <a:stretch/>
        </p:blipFill>
        <p:spPr>
          <a:xfrm rot="16200000">
            <a:off x="1343621" y="1079541"/>
            <a:ext cx="3315258" cy="31068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hape 120"/>
          <p:cNvSpPr txBox="1">
            <a:spLocks/>
          </p:cNvSpPr>
          <p:nvPr/>
        </p:nvSpPr>
        <p:spPr>
          <a:xfrm>
            <a:off x="1026160" y="4290618"/>
            <a:ext cx="7904480" cy="57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Blog </a:t>
            </a:r>
            <a:r>
              <a:rPr lang="en-US" sz="2400" dirty="0" smtClean="0">
                <a:solidFill>
                  <a:srgbClr val="FFFFFF"/>
                </a:solidFill>
              </a:rPr>
              <a:t>– https://3xpl01tc0d3r.blogspot.com</a:t>
            </a:r>
          </a:p>
        </p:txBody>
      </p:sp>
    </p:spTree>
    <p:extLst>
      <p:ext uri="{BB962C8B-B14F-4D97-AF65-F5344CB8AC3E}">
        <p14:creationId xmlns:p14="http://schemas.microsoft.com/office/powerpoint/2010/main" val="38024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/>
              <a:t>Create an enabled DATABASE AUDIT SPECIFICATION</a:t>
            </a:r>
            <a:endParaRPr lang="en-US" b="1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8100" indent="0" algn="just">
              <a:buNone/>
            </a:pPr>
            <a:r>
              <a:rPr lang="en-US" sz="1400" dirty="0"/>
              <a:t>-- Create the database audit </a:t>
            </a:r>
            <a:r>
              <a:rPr lang="en-US" sz="1400" dirty="0" smtClean="0"/>
              <a:t>specification for startup procedure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CREATE DATABASE AUDIT </a:t>
            </a:r>
            <a:r>
              <a:rPr lang="en-US" sz="1400" dirty="0" smtClean="0"/>
              <a:t>SPECIFICATION </a:t>
            </a:r>
            <a:r>
              <a:rPr lang="en-US" sz="1400" dirty="0" err="1" smtClean="0"/>
              <a:t>Audit_StartUp_Procs_Database_Spec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FOR SERVER AUDIT </a:t>
            </a:r>
            <a:r>
              <a:rPr lang="en-US" sz="1400" dirty="0" err="1"/>
              <a:t>Audit_StartUp_Procs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ADD (EXECUTE</a:t>
            </a:r>
          </a:p>
          <a:p>
            <a:pPr marL="38100" indent="0" algn="just">
              <a:buNone/>
            </a:pPr>
            <a:r>
              <a:rPr lang="en-US" sz="1400" dirty="0"/>
              <a:t>ON master..</a:t>
            </a:r>
            <a:r>
              <a:rPr lang="en-US" sz="1400" dirty="0" err="1"/>
              <a:t>sp_procoption</a:t>
            </a:r>
            <a:r>
              <a:rPr lang="en-US" sz="1400" dirty="0"/>
              <a:t> BY public ) </a:t>
            </a:r>
          </a:p>
          <a:p>
            <a:pPr marL="38100" indent="0" algn="just">
              <a:buNone/>
            </a:pPr>
            <a:r>
              <a:rPr lang="en-US" sz="1400" dirty="0" smtClean="0"/>
              <a:t>WITH </a:t>
            </a:r>
            <a:r>
              <a:rPr lang="en-US" sz="1400" dirty="0"/>
              <a:t>(STATE = ON)</a:t>
            </a:r>
          </a:p>
          <a:p>
            <a:pPr marL="38100" indent="0" algn="just">
              <a:buNone/>
            </a:pPr>
            <a:r>
              <a:rPr lang="en-US" sz="1400" dirty="0" smtClean="0"/>
              <a:t>GO</a:t>
            </a:r>
          </a:p>
          <a:p>
            <a:pPr marL="38100" indent="0" algn="just">
              <a:buNone/>
            </a:pPr>
            <a:endParaRPr lang="en-US" sz="1400" dirty="0" smtClean="0"/>
          </a:p>
          <a:p>
            <a:pPr marL="38100" indent="0" algn="just">
              <a:buNone/>
            </a:pPr>
            <a:r>
              <a:rPr lang="en-US" sz="1400" dirty="0"/>
              <a:t>-- Create the database audit </a:t>
            </a:r>
            <a:r>
              <a:rPr lang="en-US" sz="1400" dirty="0" smtClean="0"/>
              <a:t>specification for triggers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CREATE DATABASE AUDIT SPECIFICATION </a:t>
            </a:r>
            <a:r>
              <a:rPr lang="en-US" sz="1400" dirty="0" err="1"/>
              <a:t>Audit_Database_Level_Object_Changes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FOR SERVER AUDIT </a:t>
            </a:r>
            <a:r>
              <a:rPr lang="en-US" sz="1400" dirty="0" err="1"/>
              <a:t>Audit_Object_Changes</a:t>
            </a:r>
            <a:endParaRPr lang="en-US" sz="1400" dirty="0"/>
          </a:p>
          <a:p>
            <a:pPr marL="38100" indent="0" algn="just">
              <a:buNone/>
            </a:pPr>
            <a:r>
              <a:rPr lang="en-US" sz="1400" dirty="0"/>
              <a:t>ADD (DATABASE_OBJECT_CHANGE_GROUP) </a:t>
            </a:r>
          </a:p>
          <a:p>
            <a:pPr marL="38100" indent="0" algn="just">
              <a:buNone/>
            </a:pPr>
            <a:r>
              <a:rPr lang="en-US" sz="1400" dirty="0"/>
              <a:t>WITH (STATE = ON)</a:t>
            </a:r>
          </a:p>
          <a:p>
            <a:pPr marL="38100" indent="0" algn="just">
              <a:buNone/>
            </a:pPr>
            <a:r>
              <a:rPr lang="en-US" sz="1400" dirty="0"/>
              <a:t>GO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7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8700"/>
                </a:solidFill>
              </a:rPr>
              <a:t>Demo Time</a:t>
            </a:r>
            <a:endParaRPr sz="7200" dirty="0">
              <a:solidFill>
                <a:srgbClr val="FF8700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400" dirty="0" smtClean="0"/>
              <a:t>This is not rocket </a:t>
            </a:r>
            <a:r>
              <a:rPr lang="en-IN" sz="2400" dirty="0" smtClean="0"/>
              <a:t>science.</a:t>
            </a:r>
            <a:endParaRPr sz="2400" dirty="0"/>
          </a:p>
        </p:txBody>
      </p:sp>
      <p:grpSp>
        <p:nvGrpSpPr>
          <p:cNvPr id="148" name="Shape 148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Shape 1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1" name="Shape 151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Shape 15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6" name="Shape 156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Shape 157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Shape 158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Shape 15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5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Dosis" panose="02010703020202060003" pitchFamily="2" charset="0"/>
              </a:rPr>
              <a:t>Tips for detecting persistence</a:t>
            </a:r>
            <a:endParaRPr lang="en-US" dirty="0">
              <a:latin typeface="Dosis" panose="02010703020202060003" pitchFamily="2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 fontAlgn="base"/>
            <a:r>
              <a:rPr lang="en-US" sz="1900" dirty="0"/>
              <a:t>Monitor Registry Changes – </a:t>
            </a:r>
            <a:r>
              <a:rPr lang="en-US" sz="1900" dirty="0" err="1"/>
              <a:t>Sysmon</a:t>
            </a:r>
            <a:r>
              <a:rPr lang="en-US" sz="1900" dirty="0"/>
              <a:t> Event ID </a:t>
            </a:r>
            <a:r>
              <a:rPr lang="en-US" sz="1900" dirty="0" smtClean="0"/>
              <a:t>12,13,14</a:t>
            </a:r>
            <a:endParaRPr lang="en-US" sz="1900" dirty="0"/>
          </a:p>
          <a:p>
            <a:pPr marL="342900" indent="-342900" fontAlgn="base"/>
            <a:r>
              <a:rPr lang="en-US" sz="1900" dirty="0"/>
              <a:t>Monitor Account Creation – Event ID </a:t>
            </a:r>
            <a:r>
              <a:rPr lang="en-US" sz="1900" dirty="0" smtClean="0"/>
              <a:t>4720</a:t>
            </a:r>
          </a:p>
          <a:p>
            <a:pPr marL="342900" indent="-342900" fontAlgn="base"/>
            <a:r>
              <a:rPr lang="en-US" sz="1900" dirty="0" smtClean="0"/>
              <a:t>Monitor </a:t>
            </a:r>
            <a:r>
              <a:rPr lang="en-US" sz="1900" dirty="0"/>
              <a:t>File Creations – </a:t>
            </a:r>
            <a:r>
              <a:rPr lang="en-US" sz="1900" dirty="0" err="1"/>
              <a:t>Sysmon</a:t>
            </a:r>
            <a:r>
              <a:rPr lang="en-US" sz="1900" dirty="0"/>
              <a:t> Event </a:t>
            </a:r>
            <a:r>
              <a:rPr lang="en-US" sz="1900" dirty="0" smtClean="0"/>
              <a:t>ID 11 </a:t>
            </a:r>
            <a:endParaRPr lang="en-US" sz="1900" dirty="0"/>
          </a:p>
          <a:p>
            <a:pPr marL="342900" indent="-342900" fontAlgn="base"/>
            <a:r>
              <a:rPr lang="en-US" sz="1900" dirty="0"/>
              <a:t>Monitor DLL loading – </a:t>
            </a:r>
            <a:r>
              <a:rPr lang="en-US" sz="1900" dirty="0" err="1"/>
              <a:t>Sysmon</a:t>
            </a:r>
            <a:r>
              <a:rPr lang="en-US" sz="1900" dirty="0"/>
              <a:t> Event ID 7 (</a:t>
            </a:r>
            <a:r>
              <a:rPr lang="en-US" sz="1900" dirty="0" err="1"/>
              <a:t>ImageLoaded</a:t>
            </a:r>
            <a:r>
              <a:rPr lang="en-US" sz="1900" dirty="0"/>
              <a:t>)</a:t>
            </a:r>
          </a:p>
          <a:p>
            <a:pPr marL="342900" indent="-342900" fontAlgn="base"/>
            <a:r>
              <a:rPr lang="en-US" sz="1900" dirty="0" smtClean="0"/>
              <a:t>Monitor </a:t>
            </a:r>
            <a:r>
              <a:rPr lang="en-US" sz="1900" dirty="0"/>
              <a:t>Schedule </a:t>
            </a:r>
            <a:r>
              <a:rPr lang="en-US" sz="1900" dirty="0" smtClean="0"/>
              <a:t>Task – Event </a:t>
            </a:r>
            <a:r>
              <a:rPr lang="en-US" sz="1900" dirty="0"/>
              <a:t>ID </a:t>
            </a:r>
            <a:r>
              <a:rPr lang="en-US" sz="1900" dirty="0" smtClean="0"/>
              <a:t>4698</a:t>
            </a:r>
          </a:p>
          <a:p>
            <a:pPr marL="342900" indent="-342900" fontAlgn="base"/>
            <a:r>
              <a:rPr lang="en-US" sz="1900" dirty="0" smtClean="0"/>
              <a:t>MSSQL </a:t>
            </a:r>
            <a:r>
              <a:rPr lang="en-US" sz="1900" dirty="0"/>
              <a:t>– </a:t>
            </a:r>
            <a:r>
              <a:rPr lang="en-US" sz="1900" dirty="0" smtClean="0"/>
              <a:t>Event ID 33205, 15457,17135</a:t>
            </a:r>
            <a:endParaRPr lang="en-US" sz="19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Dosis" panose="02010703020202060003" pitchFamily="2" charset="0"/>
              </a:rPr>
              <a:t>Question</a:t>
            </a:r>
            <a:endParaRPr lang="en-US" dirty="0">
              <a:latin typeface="Dosis" panose="02010703020202060003" pitchFamily="2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How many of you are already monitoring these events?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All of them</a:t>
            </a:r>
            <a:br>
              <a:rPr lang="en-IN" sz="1600" dirty="0" smtClean="0"/>
            </a:br>
            <a:endParaRPr lang="en-IN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Some of them</a:t>
            </a:r>
            <a:br>
              <a:rPr lang="en-IN" sz="1600" dirty="0" smtClean="0"/>
            </a:br>
            <a:endParaRPr lang="en-IN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Haven't started yet</a:t>
            </a:r>
            <a:endParaRPr lang="en-US" sz="1600" dirty="0"/>
          </a:p>
          <a:p>
            <a:pPr algn="just"/>
            <a:endParaRPr lang="en-US" sz="1600" dirty="0" smtClean="0"/>
          </a:p>
          <a:p>
            <a:pPr marL="457200" lvl="1" indent="0" algn="just">
              <a:buNone/>
            </a:pPr>
            <a:endParaRPr lang="en-US" sz="1600" dirty="0" smtClean="0"/>
          </a:p>
          <a:p>
            <a:pPr marL="457200" lvl="1" indent="0" algn="just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457200" lvl="1" indent="0" algn="just">
              <a:buNone/>
            </a:pPr>
            <a:endParaRPr lang="en-US" sz="1600" dirty="0"/>
          </a:p>
          <a:p>
            <a:pPr marL="742950" lvl="1" indent="-285750" algn="just"/>
            <a:endParaRPr lang="en-US" sz="1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2400" dirty="0" smtClean="0"/>
              <a:t>Thanks to </a:t>
            </a:r>
            <a:r>
              <a:rPr lang="en-IN" sz="2400" dirty="0" smtClean="0">
                <a:hlinkClick r:id="rId3"/>
              </a:rPr>
              <a:t>Null Mumbai</a:t>
            </a:r>
            <a:r>
              <a:rPr lang="en-IN" sz="2400" dirty="0" smtClean="0"/>
              <a:t> </a:t>
            </a:r>
            <a:r>
              <a:rPr lang="en" sz="2400" dirty="0" smtClean="0"/>
              <a:t>for granting me the privilege to present.</a:t>
            </a:r>
          </a:p>
          <a:p>
            <a:pPr marL="0" indent="0">
              <a:buNone/>
            </a:pPr>
            <a:r>
              <a:rPr lang="en" sz="2400" dirty="0" smtClean="0"/>
              <a:t>Special thanks to </a:t>
            </a:r>
            <a:r>
              <a:rPr lang="en-IN" sz="2400" dirty="0">
                <a:hlinkClick r:id="rId4"/>
              </a:rPr>
              <a:t>Scott </a:t>
            </a:r>
            <a:r>
              <a:rPr lang="en-IN" sz="2400" dirty="0" smtClean="0">
                <a:hlinkClick r:id="rId4"/>
              </a:rPr>
              <a:t>Sutherland</a:t>
            </a:r>
            <a:r>
              <a:rPr lang="en-IN" sz="2400" dirty="0" smtClean="0"/>
              <a:t> for documenting the amazing ways to get persistence using MSSQL.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100891"/>
            <a:ext cx="7581900" cy="3755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>
              <a:buSzPct val="250000"/>
            </a:pPr>
            <a:r>
              <a:rPr lang="en-IN" sz="1000" dirty="0">
                <a:hlinkClick r:id="rId3"/>
              </a:rPr>
              <a:t>https://blog.netspi.com/sql-server-persistence-part-1-startup-stored-procedures/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4"/>
              </a:rPr>
              <a:t>https://blog.netspi.com/maintaining-persistence-via-sql-server-part-2-triggers/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5"/>
              </a:rPr>
              <a:t>https://blog.netspi.com/establishing-registry-persistence-via-sql-server-powerupsql/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6"/>
              </a:rPr>
              <a:t>https://attack.mitre.org/tactics/TA0003/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7"/>
              </a:rPr>
              <a:t>https://</a:t>
            </a:r>
            <a:r>
              <a:rPr lang="en-IN" sz="1000" dirty="0" smtClean="0">
                <a:hlinkClick r:id="rId7"/>
              </a:rPr>
              <a:t>uncoder.io/</a:t>
            </a:r>
            <a:endParaRPr lang="en-IN" sz="1000" dirty="0"/>
          </a:p>
          <a:p>
            <a:pPr>
              <a:buSzPct val="250000"/>
            </a:pPr>
            <a:r>
              <a:rPr lang="en-IN" sz="1000" dirty="0" smtClean="0">
                <a:hlinkClick r:id="rId8"/>
              </a:rPr>
              <a:t>https</a:t>
            </a:r>
            <a:r>
              <a:rPr lang="en-IN" sz="1000" dirty="0">
                <a:hlinkClick r:id="rId8"/>
              </a:rPr>
              <a:t>://docs.microsoft.com/en-us/previous-versions/sql/sql-server-2008-r2/ms191129(v=sql.105)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9"/>
              </a:rPr>
              <a:t>https://docs.microsoft.com/en-us/sql/relational-databases/system-stored-procedures/sp-procoption-transact-sql?view=sql-server-2017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10"/>
              </a:rPr>
              <a:t>https://docs.microsoft.com/en-us/sql/t-sql/statements/create-trigger-transact-sql?view=sql-server-2017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11"/>
              </a:rPr>
              <a:t>https://docs.microsoft.com/en-us/sql/relational-databases/triggers/implement-ddl-triggers?view=sql-server-2017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12"/>
              </a:rPr>
              <a:t>https://docs.microsoft.com/en-us/sql/relational-databases/triggers/ddl-event-groups?view=sql-server-2017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13"/>
              </a:rPr>
              <a:t>https://docs.microsoft.com/en-us/sql/relational-databases/triggers/create-dml-triggers?view=sql-server-2017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14"/>
              </a:rPr>
              <a:t>https://docs.microsoft.com/en-us/sql/relational-databases/triggers/logon-triggers?view=sql-server-2017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15"/>
              </a:rPr>
              <a:t>https://support.microsoft.com/en-us/help/887165/bug-you-may-receive-an-access-is-denied-error-message-when-a-query-cal</a:t>
            </a:r>
            <a:endParaRPr lang="en-IN" sz="1000" dirty="0"/>
          </a:p>
          <a:p>
            <a:pPr>
              <a:buSzPct val="250000"/>
            </a:pPr>
            <a:r>
              <a:rPr lang="en-IN" sz="1000" dirty="0">
                <a:hlinkClick r:id="rId16"/>
              </a:rPr>
              <a:t>https://</a:t>
            </a:r>
            <a:r>
              <a:rPr lang="en-IN" sz="1000" dirty="0" smtClean="0">
                <a:hlinkClick r:id="rId16"/>
              </a:rPr>
              <a:t>docs.microsoft.com/en-us/sysinternals/downloads/sysmon</a:t>
            </a:r>
            <a:endParaRPr lang="en-IN" sz="1000" dirty="0" smtClean="0"/>
          </a:p>
          <a:p>
            <a:pPr>
              <a:buSzPct val="250000"/>
            </a:pPr>
            <a:r>
              <a:rPr lang="en-IN" sz="1000" dirty="0">
                <a:hlinkClick r:id="rId17"/>
              </a:rPr>
              <a:t>https://docs.microsoft.com/en-us/previous-versions/sql/sql-server-2008/cc280663(v=sql.100</a:t>
            </a:r>
            <a:r>
              <a:rPr lang="en-IN" sz="1000" dirty="0" smtClean="0">
                <a:hlinkClick r:id="rId17"/>
              </a:rPr>
              <a:t>)</a:t>
            </a:r>
            <a:endParaRPr lang="en-IN" sz="1000" dirty="0" smtClean="0"/>
          </a:p>
          <a:p>
            <a:pPr>
              <a:buSzPct val="250000"/>
            </a:pPr>
            <a:r>
              <a:rPr lang="en-IN" sz="1000" dirty="0">
                <a:hlinkClick r:id="rId18"/>
              </a:rPr>
              <a:t>https://docs.microsoft.com/en-us/previous-versions/sql/sql-server-2008-r2/cc280663(v=sql.105</a:t>
            </a:r>
            <a:r>
              <a:rPr lang="en-IN" sz="1000" dirty="0" smtClean="0">
                <a:hlinkClick r:id="rId18"/>
              </a:rPr>
              <a:t>)</a:t>
            </a:r>
            <a:endParaRPr lang="en-IN" sz="1000" dirty="0" smtClean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2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299" y="2630575"/>
            <a:ext cx="7926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</a:t>
            </a:r>
            <a:r>
              <a:rPr lang="en" sz="2400" dirty="0" smtClean="0">
                <a:solidFill>
                  <a:srgbClr val="FFFFFF"/>
                </a:solidFill>
              </a:rPr>
              <a:t>me at @chiragsavla94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800" i="0" dirty="0"/>
              <a:t>Success is all about persistence and doing the right thing for the long term.</a:t>
            </a:r>
            <a:r>
              <a:rPr lang="en-US" sz="2800" i="0" dirty="0"/>
              <a:t>	</a:t>
            </a:r>
            <a:endParaRPr lang="en-US" sz="2800" i="0" dirty="0" smtClean="0"/>
          </a:p>
          <a:p>
            <a:pPr marL="0" lvl="0" indent="0">
              <a:buNone/>
            </a:pPr>
            <a:r>
              <a:rPr lang="en-US" sz="2800" i="0" dirty="0"/>
              <a:t>		</a:t>
            </a:r>
            <a:r>
              <a:rPr lang="en-US" sz="2800" i="0" dirty="0" smtClean="0"/>
              <a:t>	</a:t>
            </a:r>
            <a:r>
              <a:rPr lang="en-US" sz="2800" i="0" dirty="0" smtClean="0"/>
              <a:t>	— </a:t>
            </a:r>
            <a:r>
              <a:rPr lang="en-US" sz="2800" i="0" dirty="0"/>
              <a:t>Bruce </a:t>
            </a:r>
            <a:r>
              <a:rPr lang="en-US" sz="2800" i="0" dirty="0" err="1"/>
              <a:t>Rauner</a:t>
            </a:r>
            <a:endParaRPr lang="en-US" sz="28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Attack Kill Chain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About Persistence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Persistence Techniques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Persistence Leveraging MSSQL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Approach to Detect Persistence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9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Dosis" panose="02010703020202060003" pitchFamily="2" charset="0"/>
              </a:rPr>
              <a:t>Question</a:t>
            </a:r>
            <a:endParaRPr lang="en-US" dirty="0">
              <a:latin typeface="Dosis" panose="02010703020202060003" pitchFamily="2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Which Team do you belong to ?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Blue team (The Defenders)</a:t>
            </a:r>
            <a:br>
              <a:rPr lang="en-IN" sz="1600" dirty="0" smtClean="0"/>
            </a:br>
            <a:endParaRPr lang="en-IN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Red team ( The Offensive Side)</a:t>
            </a:r>
            <a:br>
              <a:rPr lang="en-IN" sz="1600" dirty="0" smtClean="0"/>
            </a:br>
            <a:endParaRPr lang="en-IN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Management / Executive </a:t>
            </a:r>
            <a:br>
              <a:rPr lang="en-IN" sz="1600" dirty="0" smtClean="0"/>
            </a:br>
            <a:endParaRPr lang="en-IN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Others</a:t>
            </a:r>
            <a:endParaRPr lang="en-US" sz="1600" dirty="0"/>
          </a:p>
          <a:p>
            <a:pPr algn="just"/>
            <a:endParaRPr lang="en-US" sz="1600" dirty="0" smtClean="0"/>
          </a:p>
          <a:p>
            <a:pPr marL="457200" lvl="1" indent="0" algn="just">
              <a:buNone/>
            </a:pPr>
            <a:endParaRPr lang="en-US" sz="1600" dirty="0" smtClean="0"/>
          </a:p>
          <a:p>
            <a:pPr marL="457200" lvl="1" indent="0" algn="just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457200" lvl="1" indent="0" algn="just">
              <a:buNone/>
            </a:pPr>
            <a:endParaRPr lang="en-US" sz="1600" dirty="0"/>
          </a:p>
          <a:p>
            <a:pPr marL="742950" lvl="1" indent="-285750" algn="just"/>
            <a:endParaRPr lang="en-US" sz="1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2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6000" dirty="0" smtClean="0">
                <a:solidFill>
                  <a:srgbClr val="FF8700"/>
                </a:solidFill>
              </a:rPr>
              <a:t>Attack Kill Chain</a:t>
            </a:r>
            <a:endParaRPr lang="en-IN" sz="6000" dirty="0">
              <a:solidFill>
                <a:srgbClr val="FF8700"/>
              </a:solidFill>
            </a:endParaRPr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Attack Kill Chain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019386" y="48817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17" y="1138967"/>
            <a:ext cx="7117849" cy="37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6000" dirty="0">
                <a:solidFill>
                  <a:srgbClr val="FF8700"/>
                </a:solidFill>
              </a:rPr>
              <a:t>About Persistence</a:t>
            </a:r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Dosis" panose="02010703020202060003" pitchFamily="2" charset="0"/>
              </a:rPr>
              <a:t>About </a:t>
            </a:r>
            <a:r>
              <a:rPr lang="en-US" dirty="0">
                <a:latin typeface="Dosis" panose="02010703020202060003" pitchFamily="2" charset="0"/>
              </a:rPr>
              <a:t>Persistence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/>
              <a:t>Persistence is any access, action, or configuration change to a system that gives an adversary a persistent presence on that system. </a:t>
            </a:r>
          </a:p>
          <a:p>
            <a:pPr algn="just"/>
            <a:r>
              <a:rPr lang="en-US" sz="1600" dirty="0"/>
              <a:t>Adversaries will often need to maintain access to systems through interruptions such as system restarts, loss of credentials, or other failures that would require a remote access tool to restart or alternate backdoor for them to regain access.</a:t>
            </a:r>
          </a:p>
          <a:p>
            <a:pPr algn="just"/>
            <a:endParaRPr lang="en-US" sz="1600" dirty="0" smtClean="0"/>
          </a:p>
          <a:p>
            <a:pPr marL="457200" lvl="1" indent="0" algn="just">
              <a:buNone/>
            </a:pPr>
            <a:endParaRPr lang="en-US" sz="1600" dirty="0" smtClean="0"/>
          </a:p>
          <a:p>
            <a:pPr marL="457200" lvl="1" indent="0" algn="just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457200" lvl="1" indent="0" algn="just">
              <a:buNone/>
            </a:pPr>
            <a:endParaRPr lang="en-US" sz="1600" dirty="0"/>
          </a:p>
          <a:p>
            <a:pPr marL="742950" lvl="1" indent="-285750" algn="just"/>
            <a:endParaRPr lang="en-US" sz="1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0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732</Words>
  <Application>Microsoft Office PowerPoint</Application>
  <PresentationFormat>On-screen Show (16:9)</PresentationFormat>
  <Paragraphs>186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Dosis</vt:lpstr>
      <vt:lpstr>Roboto</vt:lpstr>
      <vt:lpstr>William template</vt:lpstr>
      <vt:lpstr>Abusing MSSQL Part II</vt:lpstr>
      <vt:lpstr>#whoami</vt:lpstr>
      <vt:lpstr>PowerPoint Presentation</vt:lpstr>
      <vt:lpstr>Agenda</vt:lpstr>
      <vt:lpstr>Question</vt:lpstr>
      <vt:lpstr>Attack Kill Chain</vt:lpstr>
      <vt:lpstr>Attack Kill Chain</vt:lpstr>
      <vt:lpstr>About Persistence</vt:lpstr>
      <vt:lpstr>About Persistence</vt:lpstr>
      <vt:lpstr>Question</vt:lpstr>
      <vt:lpstr>Persistence Techniques</vt:lpstr>
      <vt:lpstr>Persistence Techniques</vt:lpstr>
      <vt:lpstr>Persistence Leveraging MSSQL</vt:lpstr>
      <vt:lpstr>What &amp; Why MSSQL ?</vt:lpstr>
      <vt:lpstr>Persistence Opportunities</vt:lpstr>
      <vt:lpstr>Demo Time</vt:lpstr>
      <vt:lpstr>Approach to Detect Persistence</vt:lpstr>
      <vt:lpstr>Create and enable SERVER AUDIT</vt:lpstr>
      <vt:lpstr>Create an enabled SERVER AUDIT SPECIFICATION</vt:lpstr>
      <vt:lpstr>Create an enabled DATABASE AUDIT SPECIFICATION</vt:lpstr>
      <vt:lpstr>Demo Time</vt:lpstr>
      <vt:lpstr>Tips for detecting persistence</vt:lpstr>
      <vt:lpstr>Question</vt:lpstr>
      <vt:lpstr>Credits</vt:lpstr>
      <vt:lpstr>Reference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DELL</dc:creator>
  <cp:lastModifiedBy>C0D3R</cp:lastModifiedBy>
  <cp:revision>153</cp:revision>
  <dcterms:modified xsi:type="dcterms:W3CDTF">2019-08-09T18:06:11Z</dcterms:modified>
</cp:coreProperties>
</file>