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9"/>
  </p:notesMasterIdLst>
  <p:sldIdLst>
    <p:sldId id="256" r:id="rId2"/>
    <p:sldId id="337" r:id="rId3"/>
    <p:sldId id="260" r:id="rId4"/>
    <p:sldId id="284" r:id="rId5"/>
    <p:sldId id="326" r:id="rId6"/>
    <p:sldId id="309" r:id="rId7"/>
    <p:sldId id="316" r:id="rId8"/>
    <p:sldId id="319" r:id="rId9"/>
    <p:sldId id="306" r:id="rId10"/>
    <p:sldId id="312" r:id="rId11"/>
    <p:sldId id="318" r:id="rId12"/>
    <p:sldId id="321" r:id="rId13"/>
    <p:sldId id="320" r:id="rId14"/>
    <p:sldId id="307" r:id="rId15"/>
    <p:sldId id="334" r:id="rId16"/>
    <p:sldId id="329" r:id="rId17"/>
    <p:sldId id="327" r:id="rId18"/>
    <p:sldId id="302" r:id="rId19"/>
    <p:sldId id="286" r:id="rId20"/>
    <p:sldId id="311" r:id="rId21"/>
    <p:sldId id="328" r:id="rId22"/>
    <p:sldId id="313" r:id="rId23"/>
    <p:sldId id="325" r:id="rId24"/>
    <p:sldId id="336" r:id="rId25"/>
    <p:sldId id="338" r:id="rId26"/>
    <p:sldId id="299" r:id="rId27"/>
    <p:sldId id="279"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6B8E07-A861-4EEC-9AC7-590434B4DEB8}">
  <a:tblStyle styleId="{156B8E07-A861-4EEC-9AC7-590434B4DEB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84022" autoAdjust="0"/>
  </p:normalViewPr>
  <p:slideViewPr>
    <p:cSldViewPr snapToGrid="0">
      <p:cViewPr>
        <p:scale>
          <a:sx n="125" d="100"/>
          <a:sy n="125" d="100"/>
        </p:scale>
        <p:origin x="122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431118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35803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0348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86159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2110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61902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4089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07559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748846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54554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056153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0917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24154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461659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90054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92045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926964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40391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27686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734252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531956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8562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36114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85097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The number of attacks on Internet services has been on the rise since the Internet became available to the general public. One of the services that has also been attacked using various ways is the Domain Name System (DNS) service. The DNS is one of the most important parts of the Internet. Without it, people would not be able to connect to favorite websites or check their e-mail. </a:t>
            </a:r>
          </a:p>
          <a:p>
            <a:pPr marL="0" lvl="0" indent="0">
              <a:spcBef>
                <a:spcPts val="0"/>
              </a:spcBef>
              <a:spcAft>
                <a:spcPts val="0"/>
              </a:spcAft>
              <a:buNone/>
            </a:pPr>
            <a:r>
              <a:rPr lang="en-US" dirty="0" smtClean="0"/>
              <a:t>It is not hard to imagine that DNS servers have also been the targets of attacks. These attacks are possible because of exploits in the DNS protocol or bugs in the DNS software. There is also a group of attacks that overload a host with packets taking up massive amount of bandwidth and processing power in the hope of making the DNS server unavailable for genuine users. These attacks are called Denial of Service (</a:t>
            </a:r>
            <a:r>
              <a:rPr lang="en-US" dirty="0" err="1" smtClean="0"/>
              <a:t>DoS</a:t>
            </a:r>
            <a:r>
              <a:rPr lang="en-US" dirty="0" smtClean="0"/>
              <a:t>) attacks. The reasons for these attacks differ: for example a DNS cache poisoning attack is used to get control over a domain, while </a:t>
            </a:r>
            <a:r>
              <a:rPr lang="en-US" dirty="0" err="1" smtClean="0"/>
              <a:t>DoS</a:t>
            </a:r>
            <a:r>
              <a:rPr lang="en-US" dirty="0" smtClean="0"/>
              <a:t> attacks just want to disrupt normal service. Although system administrators are continuously adding new lines of defense to protect their infrastructure, the new generation of attackers is continuously trying new approaches to find ways to circumvent these defenses.</a:t>
            </a:r>
          </a:p>
          <a:p>
            <a:pPr marL="0" lvl="0" indent="0">
              <a:spcBef>
                <a:spcPts val="0"/>
              </a:spcBef>
              <a:spcAft>
                <a:spcPts val="0"/>
              </a:spcAft>
              <a:buNone/>
            </a:pPr>
            <a:r>
              <a:rPr lang="en-US" dirty="0" smtClean="0"/>
              <a:t>Detecting attacks involving DNS servers, using high level flow data gathered at routers.</a:t>
            </a:r>
            <a:endParaRPr dirty="0"/>
          </a:p>
        </p:txBody>
      </p:sp>
    </p:spTree>
    <p:extLst>
      <p:ext uri="{BB962C8B-B14F-4D97-AF65-F5344CB8AC3E}">
        <p14:creationId xmlns:p14="http://schemas.microsoft.com/office/powerpoint/2010/main" val="3984459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111228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4853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94063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solidFill>
                <a:srgbClr val="434343"/>
              </a:solidFill>
            </a:endParaRPr>
          </a:p>
        </p:txBody>
      </p:sp>
      <p:sp>
        <p:nvSpPr>
          <p:cNvPr id="13" name="Shape 13"/>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 name="Shape 14"/>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 name="Shape 2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5000">
                <a:solidFill>
                  <a:srgbClr val="FFFFFF"/>
                </a:solidFill>
                <a:latin typeface="Dosis"/>
                <a:ea typeface="Dosis"/>
                <a:cs typeface="Dosis"/>
                <a:sym typeface="Dosis"/>
              </a:rPr>
              <a:t>“</a:t>
            </a:r>
            <a:endParaRPr sz="15000" dirty="0">
              <a:solidFill>
                <a:srgbClr val="FFFFFF"/>
              </a:solidFill>
              <a:latin typeface="Dosis"/>
              <a:ea typeface="Dosis"/>
              <a:cs typeface="Dosis"/>
              <a:sym typeface="Dosis"/>
            </a:endParaRPr>
          </a:p>
        </p:txBody>
      </p:sp>
      <p:sp>
        <p:nvSpPr>
          <p:cNvPr id="26" name="Shape 26"/>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 name="Shape 27"/>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 name="Shape 28"/>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dirty="0">
              <a:solidFill>
                <a:srgbClr val="FFFFFF"/>
              </a:solidFill>
              <a:latin typeface="Dosis"/>
              <a:ea typeface="Dosis"/>
              <a:cs typeface="Dosis"/>
              <a:sym typeface="Dosis"/>
            </a:endParaRP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 name="Shape 33"/>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 name="Shape 36"/>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 name="Shape 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2"/>
        <p:cNvGrpSpPr/>
        <p:nvPr/>
      </p:nvGrpSpPr>
      <p:grpSpPr>
        <a:xfrm>
          <a:off x="0" y="0"/>
          <a:ext cx="0" cy="0"/>
          <a:chOff x="0" y="0"/>
          <a:chExt cx="0" cy="0"/>
        </a:xfrm>
      </p:grpSpPr>
      <p:sp>
        <p:nvSpPr>
          <p:cNvPr id="73" name="Shape 73"/>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4" name="Shape 74"/>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 name="Shape 75"/>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 name="Shape 76"/>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 name="Shape 77"/>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 name="Shape 78"/>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 name="Shape 7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0" name="Shape 8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 name="Shape 92"/>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 name="Shape 93"/>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 name="Shape 10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twitter.com/nullmumbai"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blackhillsinfosec.com/powershell-dns-command-control-with-dnscat2-powershell/"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www.labofapenetrationtester.com/2015/05/week-of-powershell-shells-day-5.html" TargetMode="External"/><Relationship Id="rId5" Type="http://schemas.openxmlformats.org/officeDocument/2006/relationships/hyperlink" Target="https://github.com/inquisb/icmpsh" TargetMode="External"/><Relationship Id="rId4" Type="http://schemas.openxmlformats.org/officeDocument/2006/relationships/hyperlink" Target="https://github.com/peewpw/Invoke-PSImag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1028475" y="0"/>
            <a:ext cx="6299082" cy="4020000"/>
          </a:xfrm>
          <a:prstGeom prst="rect">
            <a:avLst/>
          </a:prstGeom>
        </p:spPr>
        <p:txBody>
          <a:bodyPr spcFirstLastPara="1" wrap="square" lIns="91425" tIns="91425" rIns="91425" bIns="91425" anchor="b" anchorCtr="0">
            <a:noAutofit/>
          </a:bodyPr>
          <a:lstStyle/>
          <a:p>
            <a:pPr lvl="0"/>
            <a:r>
              <a:rPr lang="en-US" dirty="0" smtClean="0"/>
              <a:t>Data Exfiltration  &amp; Its Detection Techniques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smtClean="0">
                <a:solidFill>
                  <a:srgbClr val="FF8700"/>
                </a:solidFill>
              </a:rPr>
              <a:t>Demo Time</a:t>
            </a:r>
            <a:endParaRPr sz="7200" dirty="0">
              <a:solidFill>
                <a:srgbClr val="FF8700"/>
              </a:solidFill>
            </a:endParaRPr>
          </a:p>
        </p:txBody>
      </p:sp>
      <p:sp>
        <p:nvSpPr>
          <p:cNvPr id="147" name="Shape 147"/>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buNone/>
            </a:pPr>
            <a:r>
              <a:rPr lang="en" sz="2400" dirty="0" smtClean="0"/>
              <a:t>This is not rocket </a:t>
            </a:r>
            <a:r>
              <a:rPr lang="en-IN" sz="2400" dirty="0" smtClean="0"/>
              <a:t>science.</a:t>
            </a:r>
            <a:endParaRPr sz="2400" dirty="0"/>
          </a:p>
        </p:txBody>
      </p:sp>
      <p:grpSp>
        <p:nvGrpSpPr>
          <p:cNvPr id="148" name="Shape 148"/>
          <p:cNvGrpSpPr/>
          <p:nvPr/>
        </p:nvGrpSpPr>
        <p:grpSpPr>
          <a:xfrm>
            <a:off x="6759209" y="507618"/>
            <a:ext cx="1645833" cy="1645812"/>
            <a:chOff x="6643075" y="3664250"/>
            <a:chExt cx="407950" cy="407975"/>
          </a:xfrm>
        </p:grpSpPr>
        <p:sp>
          <p:nvSpPr>
            <p:cNvPr id="149" name="Shape 149"/>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51" name="Shape 151"/>
          <p:cNvGrpSpPr/>
          <p:nvPr/>
        </p:nvGrpSpPr>
        <p:grpSpPr>
          <a:xfrm rot="-587494">
            <a:off x="6662475" y="2367985"/>
            <a:ext cx="676638" cy="676644"/>
            <a:chOff x="576250" y="4319400"/>
            <a:chExt cx="442075" cy="442050"/>
          </a:xfrm>
        </p:grpSpPr>
        <p:sp>
          <p:nvSpPr>
            <p:cNvPr id="152" name="Shape 152"/>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6" name="Shape 156"/>
          <p:cNvSpPr/>
          <p:nvPr/>
        </p:nvSpPr>
        <p:spPr>
          <a:xfrm>
            <a:off x="6365361" y="887713"/>
            <a:ext cx="257246" cy="2456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rot="2697415">
            <a:off x="8060604" y="2145273"/>
            <a:ext cx="390522"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8369546" y="1932400"/>
            <a:ext cx="156409" cy="14941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rot="1279885">
            <a:off x="6187127" y="1628627"/>
            <a:ext cx="156402" cy="149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4224906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latin typeface="Dosis" panose="02010703020202060003" pitchFamily="2" charset="0"/>
              </a:rPr>
              <a:t>Detection Metrics</a:t>
            </a: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rmAutofit fontScale="92500" lnSpcReduction="10000"/>
          </a:bodyPr>
          <a:lstStyle/>
          <a:p>
            <a:pPr marL="342900" indent="-342900" fontAlgn="base"/>
            <a:r>
              <a:rPr lang="en-US" sz="1900" dirty="0"/>
              <a:t>Lots of requests to </a:t>
            </a:r>
            <a:r>
              <a:rPr lang="en-US" sz="1900" dirty="0" smtClean="0"/>
              <a:t>domains/single </a:t>
            </a:r>
            <a:r>
              <a:rPr lang="en-US" sz="1900" dirty="0"/>
              <a:t>domain</a:t>
            </a:r>
          </a:p>
          <a:p>
            <a:pPr marL="342900" indent="-342900" fontAlgn="base"/>
            <a:r>
              <a:rPr lang="en-US" sz="1900" dirty="0"/>
              <a:t>Spike in DNS byte count across normal traffic patterns</a:t>
            </a:r>
          </a:p>
          <a:p>
            <a:pPr marL="342900" indent="-342900" fontAlgn="base"/>
            <a:r>
              <a:rPr lang="en-US" sz="1900" dirty="0"/>
              <a:t>MD5, SHA1, SHA256 hashed subdomains</a:t>
            </a:r>
          </a:p>
          <a:p>
            <a:pPr marL="342900" indent="-342900" fontAlgn="base"/>
            <a:r>
              <a:rPr lang="en-US" sz="1900" dirty="0"/>
              <a:t>Encrypted payloads</a:t>
            </a:r>
          </a:p>
          <a:p>
            <a:pPr marL="342900" indent="-342900" fontAlgn="base"/>
            <a:r>
              <a:rPr lang="en-US" sz="1900" dirty="0"/>
              <a:t>Plain text requests of subdomains</a:t>
            </a:r>
          </a:p>
          <a:p>
            <a:pPr marL="342900" indent="-342900" fontAlgn="base"/>
            <a:r>
              <a:rPr lang="en-US" sz="1900" dirty="0"/>
              <a:t>DNS replies have private addresses</a:t>
            </a:r>
          </a:p>
          <a:p>
            <a:pPr marL="342900" indent="-342900" fontAlgn="base"/>
            <a:r>
              <a:rPr lang="en-US" sz="1900" dirty="0"/>
              <a:t>DNS replies have single IP address</a:t>
            </a:r>
          </a:p>
          <a:p>
            <a:pPr marL="342900" indent="-342900" fontAlgn="base"/>
            <a:r>
              <a:rPr lang="en-US" sz="1900" dirty="0"/>
              <a:t>DNS replies have patterned encoding</a:t>
            </a:r>
          </a:p>
          <a:p>
            <a:pPr marL="342900" indent="-342900" fontAlgn="base"/>
            <a:r>
              <a:rPr lang="en-US" sz="1900" dirty="0"/>
              <a:t>Packet size outside the normal distribution</a:t>
            </a:r>
          </a:p>
          <a:p>
            <a:pPr marL="342900" indent="-342900" fontAlgn="base"/>
            <a:r>
              <a:rPr lang="en-US" sz="1900" dirty="0"/>
              <a:t>Pattern of many requests to specific domains in round robin </a:t>
            </a:r>
            <a:r>
              <a:rPr lang="en-US" sz="1900" dirty="0" smtClean="0"/>
              <a:t>pattern</a:t>
            </a:r>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238125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t>Detection Metric 1 -  High volume of traffic</a:t>
            </a:r>
          </a:p>
        </p:txBody>
      </p:sp>
      <p:sp>
        <p:nvSpPr>
          <p:cNvPr id="191" name="Shape 191"/>
          <p:cNvSpPr txBox="1">
            <a:spLocks noGrp="1"/>
          </p:cNvSpPr>
          <p:nvPr>
            <p:ph type="sldNum" idx="12"/>
          </p:nvPr>
        </p:nvSpPr>
        <p:spPr/>
        <p:txBody>
          <a:bodyPr/>
          <a:lstStyle/>
          <a:p>
            <a:pPr lvl="0"/>
            <a:fld id="{00000000-1234-1234-1234-123412341234}" type="slidenum">
              <a:rPr lang="en" smtClean="0"/>
              <a:pPr lvl="0"/>
              <a:t>12</a:t>
            </a:fld>
            <a:endParaRPr lang="en"/>
          </a:p>
        </p:txBody>
      </p:sp>
    </p:spTree>
    <p:extLst>
      <p:ext uri="{BB962C8B-B14F-4D97-AF65-F5344CB8AC3E}">
        <p14:creationId xmlns:p14="http://schemas.microsoft.com/office/powerpoint/2010/main" val="1640235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t>Detection Metric 2 - Increase in Bytes Transferred</a:t>
            </a:r>
          </a:p>
        </p:txBody>
      </p:sp>
      <p:sp>
        <p:nvSpPr>
          <p:cNvPr id="191" name="Shape 191"/>
          <p:cNvSpPr txBox="1">
            <a:spLocks noGrp="1"/>
          </p:cNvSpPr>
          <p:nvPr>
            <p:ph type="sldNum" idx="12"/>
          </p:nvPr>
        </p:nvSpPr>
        <p:spPr/>
        <p:txBody>
          <a:bodyPr/>
          <a:lstStyle/>
          <a:p>
            <a:pPr lvl="0"/>
            <a:fld id="{00000000-1234-1234-1234-123412341234}" type="slidenum">
              <a:rPr lang="en" smtClean="0"/>
              <a:pPr lvl="0"/>
              <a:t>13</a:t>
            </a:fld>
            <a:endParaRPr lang="en"/>
          </a:p>
        </p:txBody>
      </p:sp>
      <p:sp>
        <p:nvSpPr>
          <p:cNvPr id="5" name="TextBox 4"/>
          <p:cNvSpPr txBox="1"/>
          <p:nvPr/>
        </p:nvSpPr>
        <p:spPr>
          <a:xfrm>
            <a:off x="1019386" y="4881769"/>
            <a:ext cx="184731" cy="307777"/>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880444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t>Detection Metric 3 - Anomalous Queries</a:t>
            </a:r>
          </a:p>
        </p:txBody>
      </p:sp>
      <p:sp>
        <p:nvSpPr>
          <p:cNvPr id="191" name="Shape 191"/>
          <p:cNvSpPr txBox="1">
            <a:spLocks noGrp="1"/>
          </p:cNvSpPr>
          <p:nvPr>
            <p:ph type="sldNum" idx="12"/>
          </p:nvPr>
        </p:nvSpPr>
        <p:spPr/>
        <p:txBody>
          <a:bodyPr/>
          <a:lstStyle/>
          <a:p>
            <a:pPr lvl="0"/>
            <a:fld id="{00000000-1234-1234-1234-123412341234}" type="slidenum">
              <a:rPr lang="en" smtClean="0"/>
              <a:pPr lvl="0"/>
              <a:t>14</a:t>
            </a:fld>
            <a:endParaRPr lang="en"/>
          </a:p>
        </p:txBody>
      </p:sp>
      <p:sp>
        <p:nvSpPr>
          <p:cNvPr id="5" name="TextBox 4"/>
          <p:cNvSpPr txBox="1"/>
          <p:nvPr/>
        </p:nvSpPr>
        <p:spPr>
          <a:xfrm>
            <a:off x="1019386" y="4881769"/>
            <a:ext cx="184731" cy="307777"/>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038581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smtClean="0">
                <a:solidFill>
                  <a:srgbClr val="FF8700"/>
                </a:solidFill>
              </a:rPr>
              <a:t>Demo Time</a:t>
            </a:r>
            <a:endParaRPr sz="7200" dirty="0">
              <a:solidFill>
                <a:srgbClr val="FF8700"/>
              </a:solidFill>
            </a:endParaRPr>
          </a:p>
        </p:txBody>
      </p:sp>
      <p:sp>
        <p:nvSpPr>
          <p:cNvPr id="147" name="Shape 147"/>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buNone/>
            </a:pPr>
            <a:r>
              <a:rPr lang="en" sz="2400" dirty="0" smtClean="0"/>
              <a:t>This is not rocket </a:t>
            </a:r>
            <a:r>
              <a:rPr lang="en-IN" sz="2400" dirty="0" smtClean="0"/>
              <a:t>science.</a:t>
            </a:r>
            <a:endParaRPr sz="2400" dirty="0"/>
          </a:p>
        </p:txBody>
      </p:sp>
      <p:grpSp>
        <p:nvGrpSpPr>
          <p:cNvPr id="148" name="Shape 148"/>
          <p:cNvGrpSpPr/>
          <p:nvPr/>
        </p:nvGrpSpPr>
        <p:grpSpPr>
          <a:xfrm>
            <a:off x="6759209" y="507618"/>
            <a:ext cx="1645833" cy="1645812"/>
            <a:chOff x="6643075" y="3664250"/>
            <a:chExt cx="407950" cy="407975"/>
          </a:xfrm>
        </p:grpSpPr>
        <p:sp>
          <p:nvSpPr>
            <p:cNvPr id="149" name="Shape 149"/>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51" name="Shape 151"/>
          <p:cNvGrpSpPr/>
          <p:nvPr/>
        </p:nvGrpSpPr>
        <p:grpSpPr>
          <a:xfrm rot="-587494">
            <a:off x="6662475" y="2367985"/>
            <a:ext cx="676638" cy="676644"/>
            <a:chOff x="576250" y="4319400"/>
            <a:chExt cx="442075" cy="442050"/>
          </a:xfrm>
        </p:grpSpPr>
        <p:sp>
          <p:nvSpPr>
            <p:cNvPr id="152" name="Shape 152"/>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6" name="Shape 156"/>
          <p:cNvSpPr/>
          <p:nvPr/>
        </p:nvSpPr>
        <p:spPr>
          <a:xfrm>
            <a:off x="6365361" y="887713"/>
            <a:ext cx="257246" cy="2456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rot="2697415">
            <a:off x="8060604" y="2145273"/>
            <a:ext cx="390522"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8369546" y="1932400"/>
            <a:ext cx="156409" cy="14941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rot="1279885">
            <a:off x="6187127" y="1628627"/>
            <a:ext cx="156402" cy="149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dirty="0"/>
          </a:p>
        </p:txBody>
      </p:sp>
    </p:spTree>
    <p:extLst>
      <p:ext uri="{BB962C8B-B14F-4D97-AF65-F5344CB8AC3E}">
        <p14:creationId xmlns:p14="http://schemas.microsoft.com/office/powerpoint/2010/main" val="2308072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r>
              <a:rPr lang="en-US" dirty="0"/>
              <a:t>Visual Inspection</a:t>
            </a:r>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dirty="0"/>
          </a:p>
        </p:txBody>
      </p:sp>
      <p:graphicFrame>
        <p:nvGraphicFramePr>
          <p:cNvPr id="7" name="Table 6"/>
          <p:cNvGraphicFramePr>
            <a:graphicFrameLocks noGrp="1"/>
          </p:cNvGraphicFramePr>
          <p:nvPr>
            <p:extLst>
              <p:ext uri="{D42A27DB-BD31-4B8C-83A1-F6EECF244321}">
                <p14:modId xmlns:p14="http://schemas.microsoft.com/office/powerpoint/2010/main" val="2782665639"/>
              </p:ext>
            </p:extLst>
          </p:nvPr>
        </p:nvGraphicFramePr>
        <p:xfrm>
          <a:off x="530198" y="1116824"/>
          <a:ext cx="8406332" cy="3679098"/>
        </p:xfrm>
        <a:graphic>
          <a:graphicData uri="http://schemas.openxmlformats.org/drawingml/2006/table">
            <a:tbl>
              <a:tblPr firstRow="1" bandRow="1">
                <a:tableStyleId>{156B8E07-A861-4EEC-9AC7-590434B4DEB8}</a:tableStyleId>
              </a:tblPr>
              <a:tblGrid>
                <a:gridCol w="4203166"/>
                <a:gridCol w="4203166"/>
              </a:tblGrid>
              <a:tr h="246561">
                <a:tc>
                  <a:txBody>
                    <a:bodyPr/>
                    <a:lstStyle/>
                    <a:p>
                      <a:r>
                        <a:rPr lang="en-US" sz="1100" dirty="0" smtClean="0"/>
                        <a:t>Legitimate DNS Traffic</a:t>
                      </a:r>
                      <a:endParaRPr lang="en-IN" sz="1100" dirty="0"/>
                    </a:p>
                  </a:txBody>
                  <a:tcPr>
                    <a:lnB w="12700" cap="flat" cmpd="sng" algn="ctr">
                      <a:solidFill>
                        <a:schemeClr val="tx1"/>
                      </a:solidFill>
                      <a:prstDash val="solid"/>
                      <a:round/>
                      <a:headEnd type="none" w="med" len="med"/>
                      <a:tailEnd type="none" w="med" len="med"/>
                    </a:lnB>
                    <a:solidFill>
                      <a:srgbClr val="FF8700"/>
                    </a:solidFill>
                  </a:tcPr>
                </a:tc>
                <a:tc>
                  <a:txBody>
                    <a:bodyPr/>
                    <a:lstStyle/>
                    <a:p>
                      <a:r>
                        <a:rPr lang="en-US" sz="1100" dirty="0" smtClean="0"/>
                        <a:t>Tunneled DNS Traffic</a:t>
                      </a:r>
                      <a:endParaRPr lang="en-IN" sz="1100" dirty="0"/>
                    </a:p>
                  </a:txBody>
                  <a:tcPr>
                    <a:solidFill>
                      <a:srgbClr val="FF8700"/>
                    </a:solidFill>
                  </a:tcPr>
                </a:tc>
              </a:tr>
              <a:tr h="4191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Roboto"/>
                        </a:rPr>
                        <a:t>DNS requests</a:t>
                      </a:r>
                      <a:r>
                        <a:rPr lang="en-US" sz="1100" baseline="0" dirty="0" smtClean="0">
                          <a:latin typeface="Roboto"/>
                        </a:rPr>
                        <a:t> will always go through the internal DNS servers.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Roboto"/>
                        </a:rPr>
                        <a:t>DNS requests can (but</a:t>
                      </a:r>
                      <a:r>
                        <a:rPr lang="en-US" sz="1100" baseline="0" dirty="0" smtClean="0">
                          <a:latin typeface="Roboto"/>
                        </a:rPr>
                        <a:t> don’t need to) bypass the local DNS server.</a:t>
                      </a:r>
                    </a:p>
                  </a:txBody>
                  <a:tcPr>
                    <a:lnL w="12700" cap="flat" cmpd="sng" algn="ctr">
                      <a:solidFill>
                        <a:schemeClr val="tx1"/>
                      </a:solidFill>
                      <a:prstDash val="solid"/>
                      <a:round/>
                      <a:headEnd type="none" w="med" len="med"/>
                      <a:tailEnd type="none" w="med" len="med"/>
                    </a:lnL>
                  </a:tcPr>
                </a:tc>
              </a:tr>
              <a:tr h="4191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Hostnames will look like/include dictionary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Hostnames will look nothing like words a human can read (high level of entropy).</a:t>
                      </a:r>
                    </a:p>
                  </a:txBody>
                  <a:tcPr>
                    <a:lnL w="12700" cap="flat" cmpd="sng" algn="ctr">
                      <a:solidFill>
                        <a:schemeClr val="tx1"/>
                      </a:solidFill>
                      <a:prstDash val="solid"/>
                      <a:round/>
                      <a:headEnd type="none" w="med" len="med"/>
                      <a:tailEnd type="none" w="med" len="med"/>
                    </a:lnL>
                  </a:tcPr>
                </a:tc>
              </a:tr>
              <a:tr h="2465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Short-</a:t>
                      </a:r>
                      <a:r>
                        <a:rPr lang="en-US" sz="1100" baseline="0" dirty="0" err="1" smtClean="0">
                          <a:latin typeface="Roboto"/>
                        </a:rPr>
                        <a:t>ish</a:t>
                      </a:r>
                      <a:r>
                        <a:rPr lang="en-US" sz="1100" baseline="0" dirty="0" smtClean="0">
                          <a:latin typeface="Roboto"/>
                        </a:rPr>
                        <a:t> DNS queries and responses.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Very long DNS queries and responses.</a:t>
                      </a:r>
                    </a:p>
                  </a:txBody>
                  <a:tcPr>
                    <a:lnL w="12700" cap="flat" cmpd="sng" algn="ctr">
                      <a:solidFill>
                        <a:schemeClr val="tx1"/>
                      </a:solidFill>
                      <a:prstDash val="solid"/>
                      <a:round/>
                      <a:headEnd type="none" w="med" len="med"/>
                      <a:tailEnd type="none" w="med" len="med"/>
                    </a:lnL>
                  </a:tcPr>
                </a:tc>
              </a:tr>
              <a:tr h="3008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Small percentage of numerical characters in hostnames.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Roboto"/>
                        </a:rPr>
                        <a:t>High percentage</a:t>
                      </a:r>
                      <a:r>
                        <a:rPr lang="en-US" sz="1100" baseline="0" dirty="0" smtClean="0">
                          <a:latin typeface="Roboto"/>
                        </a:rPr>
                        <a:t> of numerical characters in hostnames.</a:t>
                      </a:r>
                      <a:endParaRPr lang="en-IN" sz="1100" dirty="0">
                        <a:latin typeface="Roboto"/>
                      </a:endParaRPr>
                    </a:p>
                  </a:txBody>
                  <a:tcPr>
                    <a:lnL w="12700" cap="flat" cmpd="sng" algn="ctr">
                      <a:solidFill>
                        <a:schemeClr val="tx1"/>
                      </a:solidFill>
                      <a:prstDash val="solid"/>
                      <a:round/>
                      <a:headEnd type="none" w="med" len="med"/>
                      <a:tailEnd type="none" w="med" len="med"/>
                    </a:lnL>
                  </a:tcPr>
                </a:tc>
              </a:tr>
              <a:tr h="4426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Hostnames are unlikely to include repeated consonants, or blocks including only consonants and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Roboto"/>
                        </a:rPr>
                        <a:t>Hostnames will very</a:t>
                      </a:r>
                      <a:r>
                        <a:rPr lang="en-US" sz="1100" baseline="0" dirty="0" smtClean="0">
                          <a:latin typeface="Roboto"/>
                        </a:rPr>
                        <a:t> frequently include repeated consonants, and/or blocks including only consonants and numbers.</a:t>
                      </a:r>
                      <a:endParaRPr lang="en-IN" sz="1100" dirty="0">
                        <a:latin typeface="Roboto"/>
                      </a:endParaRPr>
                    </a:p>
                  </a:txBody>
                  <a:tcPr>
                    <a:lnL w="12700" cap="flat" cmpd="sng" algn="ctr">
                      <a:solidFill>
                        <a:schemeClr val="tx1"/>
                      </a:solidFill>
                      <a:prstDash val="solid"/>
                      <a:round/>
                      <a:headEnd type="none" w="med" len="med"/>
                      <a:tailEnd type="none" w="med" len="med"/>
                    </a:lnL>
                  </a:tcPr>
                </a:tc>
              </a:tr>
              <a:tr h="4191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DNS records will likely be of most common types </a:t>
                      </a:r>
                      <a:r>
                        <a:rPr lang="en-US" sz="1100" baseline="0" dirty="0" err="1" smtClean="0">
                          <a:latin typeface="Roboto"/>
                        </a:rPr>
                        <a:t>ie</a:t>
                      </a:r>
                      <a:r>
                        <a:rPr lang="en-US" sz="1100" baseline="0" dirty="0" smtClean="0">
                          <a:latin typeface="Roboto"/>
                        </a:rPr>
                        <a:t>: A records, MX records and so 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Roboto"/>
                        </a:rPr>
                        <a:t>Likely</a:t>
                      </a:r>
                      <a:r>
                        <a:rPr lang="en-US" sz="1100" baseline="0" dirty="0" smtClean="0">
                          <a:latin typeface="Roboto"/>
                        </a:rPr>
                        <a:t> use uncommon DNS record types heavily. </a:t>
                      </a:r>
                      <a:r>
                        <a:rPr lang="en-US" sz="1100" baseline="0" dirty="0" err="1" smtClean="0">
                          <a:latin typeface="Roboto"/>
                        </a:rPr>
                        <a:t>Ie</a:t>
                      </a:r>
                      <a:r>
                        <a:rPr lang="en-US" sz="1100" baseline="0" dirty="0" smtClean="0">
                          <a:latin typeface="Roboto"/>
                        </a:rPr>
                        <a:t>: TXT records.</a:t>
                      </a:r>
                      <a:endParaRPr lang="en-IN" sz="1100" dirty="0">
                        <a:latin typeface="Roboto"/>
                      </a:endParaRPr>
                    </a:p>
                  </a:txBody>
                  <a:tcPr>
                    <a:lnL w="12700" cap="flat" cmpd="sng" algn="ctr">
                      <a:solidFill>
                        <a:schemeClr val="tx1"/>
                      </a:solidFill>
                      <a:prstDash val="solid"/>
                      <a:round/>
                      <a:headEnd type="none" w="med" len="med"/>
                      <a:tailEnd type="none" w="med" len="med"/>
                    </a:lnL>
                  </a:tcPr>
                </a:tc>
              </a:tr>
              <a:tr h="44925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DNS traffic to different IPs /domains will be somewhat “even”.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Roboto"/>
                        </a:rPr>
                        <a:t>Very</a:t>
                      </a:r>
                      <a:r>
                        <a:rPr lang="en-US" sz="1100" baseline="0" dirty="0" smtClean="0">
                          <a:latin typeface="Roboto"/>
                        </a:rPr>
                        <a:t> high volume of DNS traffic to a single IP and/or domain is likely (but not mandatory)</a:t>
                      </a:r>
                      <a:endParaRPr lang="en-IN" sz="1100" dirty="0">
                        <a:latin typeface="Roboto"/>
                      </a:endParaRPr>
                    </a:p>
                  </a:txBody>
                  <a:tcPr>
                    <a:lnL w="12700" cap="flat" cmpd="sng" algn="ctr">
                      <a:solidFill>
                        <a:schemeClr val="tx1"/>
                      </a:solidFill>
                      <a:prstDash val="solid"/>
                      <a:round/>
                      <a:headEnd type="none" w="med" len="med"/>
                      <a:tailEnd type="none" w="med" len="med"/>
                    </a:lnL>
                  </a:tcPr>
                </a:tc>
              </a:tr>
              <a:tr h="2612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Likely to show just a few hostnames per 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Roboto"/>
                        </a:rPr>
                        <a:t>Likely to show a huge number to hostnames</a:t>
                      </a:r>
                      <a:r>
                        <a:rPr lang="en-US" sz="1100" baseline="0" dirty="0" smtClean="0">
                          <a:latin typeface="Roboto"/>
                        </a:rPr>
                        <a:t> per domain.</a:t>
                      </a:r>
                      <a:endParaRPr lang="en-IN" sz="1100" dirty="0">
                        <a:latin typeface="Roboto"/>
                      </a:endParaRPr>
                    </a:p>
                  </a:txBody>
                  <a:tcPr>
                    <a:lnL w="12700" cap="flat" cmpd="sng" algn="ctr">
                      <a:solidFill>
                        <a:schemeClr val="tx1"/>
                      </a:solidFill>
                      <a:prstDash val="solid"/>
                      <a:round/>
                      <a:headEnd type="none" w="med" len="med"/>
                      <a:tailEnd type="none" w="med" len="med"/>
                    </a:lnL>
                  </a:tcPr>
                </a:tc>
              </a:tr>
              <a:tr h="419154">
                <a:tc>
                  <a:txBody>
                    <a:bodyPr/>
                    <a:lstStyle/>
                    <a:p>
                      <a:r>
                        <a:rPr lang="en-US" sz="1100" baseline="0" dirty="0" smtClean="0">
                          <a:latin typeface="Roboto"/>
                        </a:rPr>
                        <a:t>A DNS request is preceded by another request from some application.</a:t>
                      </a:r>
                      <a:endParaRPr lang="en-IN" sz="1100" dirty="0">
                        <a:latin typeface="Robo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Roboto"/>
                        </a:rPr>
                        <a:t>A DNS request unlikely to be preceded</a:t>
                      </a:r>
                      <a:r>
                        <a:rPr lang="en-US" sz="1100" baseline="0" dirty="0" smtClean="0">
                          <a:latin typeface="Roboto"/>
                        </a:rPr>
                        <a:t> by another request from some application.</a:t>
                      </a:r>
                      <a:endParaRPr lang="en-IN" sz="1100" dirty="0" smtClean="0">
                        <a:latin typeface="Roboto"/>
                      </a:endParaRPr>
                    </a:p>
                  </a:txBody>
                  <a:tcPr>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586700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dirty="0"/>
          </a:p>
        </p:txBody>
      </p:sp>
      <p:sp>
        <p:nvSpPr>
          <p:cNvPr id="305" name="Shape 305"/>
          <p:cNvSpPr txBox="1">
            <a:spLocks noGrp="1"/>
          </p:cNvSpPr>
          <p:nvPr>
            <p:ph type="ctrTitle" idx="4294967295"/>
          </p:nvPr>
        </p:nvSpPr>
        <p:spPr>
          <a:xfrm>
            <a:off x="594900" y="1583350"/>
            <a:ext cx="7902924" cy="1159800"/>
          </a:xfrm>
          <a:prstGeom prst="rect">
            <a:avLst/>
          </a:prstGeom>
        </p:spPr>
        <p:txBody>
          <a:bodyPr spcFirstLastPara="1" wrap="square" lIns="91425" tIns="91425" rIns="91425" bIns="91425" anchor="ctr" anchorCtr="0">
            <a:noAutofit/>
          </a:bodyPr>
          <a:lstStyle/>
          <a:p>
            <a:pPr lvl="0" algn="ctr"/>
            <a:r>
              <a:rPr lang="en-US" sz="6000" dirty="0" smtClean="0">
                <a:solidFill>
                  <a:srgbClr val="FF8700"/>
                </a:solidFill>
              </a:rPr>
              <a:t>PNG </a:t>
            </a:r>
            <a:r>
              <a:rPr lang="en-US" sz="6000" dirty="0">
                <a:solidFill>
                  <a:srgbClr val="FF8700"/>
                </a:solidFill>
              </a:rPr>
              <a:t>&amp; </a:t>
            </a:r>
            <a:r>
              <a:rPr lang="en-US" sz="6000" dirty="0" smtClean="0">
                <a:solidFill>
                  <a:srgbClr val="FF8700"/>
                </a:solidFill>
              </a:rPr>
              <a:t>ICMP </a:t>
            </a:r>
            <a:r>
              <a:rPr lang="en-US" sz="6000" dirty="0" smtClean="0">
                <a:solidFill>
                  <a:srgbClr val="FF8700"/>
                </a:solidFill>
              </a:rPr>
              <a:t>attacks</a:t>
            </a:r>
            <a:endParaRPr sz="6000" dirty="0">
              <a:solidFill>
                <a:srgbClr val="FF8700"/>
              </a:solidFill>
            </a:endParaRPr>
          </a:p>
        </p:txBody>
      </p:sp>
      <p:sp>
        <p:nvSpPr>
          <p:cNvPr id="4" name="Shape 306"/>
          <p:cNvSpPr txBox="1">
            <a:spLocks/>
          </p:cNvSpPr>
          <p:nvPr/>
        </p:nvSpPr>
        <p:spPr>
          <a:xfrm>
            <a:off x="1033300" y="2630575"/>
            <a:ext cx="71850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8700"/>
              </a:buClr>
              <a:buSzPts val="3000"/>
              <a:buFont typeface="Roboto"/>
              <a:buChar char="▸"/>
              <a:defRPr sz="3000" b="0" i="0" u="none" strike="noStrike" cap="none">
                <a:solidFill>
                  <a:srgbClr val="222222"/>
                </a:solidFill>
                <a:latin typeface="Roboto"/>
                <a:ea typeface="Roboto"/>
                <a:cs typeface="Roboto"/>
                <a:sym typeface="Roboto"/>
              </a:defRPr>
            </a:lvl1pPr>
            <a:lvl2pPr marL="914400" marR="0" lvl="1"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2pPr>
            <a:lvl3pPr marL="1371600" marR="0" lvl="2"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3pPr>
            <a:lvl4pPr marL="1828800" marR="0" lvl="3"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4pPr>
            <a:lvl5pPr marL="2286000" marR="0" lvl="4"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5pPr>
            <a:lvl6pPr marL="2743200" marR="0" lvl="5"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6pPr>
            <a:lvl7pPr marL="3200400" marR="0" lvl="6"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7pPr>
            <a:lvl8pPr marL="3657600" marR="0" lvl="7"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8pPr>
            <a:lvl9pPr marL="4114800" marR="0" lvl="8"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9pPr>
          </a:lstStyle>
          <a:p>
            <a:pPr marL="342900" indent="-342900"/>
            <a:r>
              <a:rPr lang="en-US" sz="2400" b="1" dirty="0">
                <a:solidFill>
                  <a:srgbClr val="FFFFFF"/>
                </a:solidFill>
              </a:rPr>
              <a:t>Delivering payloads using PNG </a:t>
            </a:r>
            <a:r>
              <a:rPr lang="en-US" sz="2400" b="1" dirty="0" smtClean="0">
                <a:solidFill>
                  <a:srgbClr val="FFFFFF"/>
                </a:solidFill>
              </a:rPr>
              <a:t>file</a:t>
            </a:r>
          </a:p>
          <a:p>
            <a:pPr marL="342900" indent="-342900"/>
            <a:r>
              <a:rPr lang="en-US" sz="2400" b="1" dirty="0" smtClean="0">
                <a:solidFill>
                  <a:srgbClr val="FFFFFF"/>
                </a:solidFill>
              </a:rPr>
              <a:t>Data </a:t>
            </a:r>
            <a:r>
              <a:rPr lang="en-US" sz="2400" b="1" dirty="0">
                <a:solidFill>
                  <a:srgbClr val="FFFFFF"/>
                </a:solidFill>
              </a:rPr>
              <a:t>Exfiltration over </a:t>
            </a:r>
            <a:r>
              <a:rPr lang="en-US" sz="2400" b="1" dirty="0" smtClean="0">
                <a:solidFill>
                  <a:srgbClr val="FFFFFF"/>
                </a:solidFill>
              </a:rPr>
              <a:t>ICMP</a:t>
            </a:r>
          </a:p>
          <a:p>
            <a:pPr marL="342900" indent="-342900"/>
            <a:r>
              <a:rPr lang="en-US" sz="2400" b="1" dirty="0">
                <a:solidFill>
                  <a:srgbClr val="FFFFFF"/>
                </a:solidFill>
              </a:rPr>
              <a:t>Detection Metrics</a:t>
            </a:r>
          </a:p>
          <a:p>
            <a:pPr marL="342900" indent="-342900"/>
            <a:endParaRPr lang="en-US" sz="2400" b="1" dirty="0">
              <a:solidFill>
                <a:srgbClr val="FFFFFF"/>
              </a:solidFill>
            </a:endParaRPr>
          </a:p>
        </p:txBody>
      </p:sp>
    </p:spTree>
    <p:extLst>
      <p:ext uri="{BB962C8B-B14F-4D97-AF65-F5344CB8AC3E}">
        <p14:creationId xmlns:p14="http://schemas.microsoft.com/office/powerpoint/2010/main" val="1204733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smtClean="0">
                <a:latin typeface="Dosis" panose="02010703020202060003" pitchFamily="2" charset="0"/>
              </a:rPr>
              <a:t>Delivering payloads using PNG file</a:t>
            </a:r>
            <a:endParaRPr lang="en-US" dirty="0">
              <a:latin typeface="Dosis" panose="02010703020202060003" pitchFamily="2" charset="0"/>
            </a:endParaRP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algn="just"/>
            <a:r>
              <a:rPr lang="en-US" sz="1600" dirty="0"/>
              <a:t>A PNG file is an image file stored in the Portable Network Graphic (PNG) format. It contains a bitmap of indexed colors and uses lossless compression, similar to a .GIF file but without copyright limitations. PNG files are commonly used to store graphics for web images.</a:t>
            </a:r>
          </a:p>
          <a:p>
            <a:pPr marL="495300" lvl="1" indent="0" algn="just">
              <a:buNone/>
            </a:pPr>
            <a:endParaRPr lang="en-US" sz="1400" dirty="0"/>
          </a:p>
          <a:p>
            <a:pPr marL="457200" lvl="1" indent="-419100" algn="just">
              <a:spcBef>
                <a:spcPts val="600"/>
              </a:spcBef>
              <a:buSzPts val="3000"/>
              <a:buFont typeface="Roboto"/>
              <a:buChar char="▸"/>
            </a:pPr>
            <a:r>
              <a:rPr lang="en-US" sz="1600" dirty="0"/>
              <a:t>Why PNG </a:t>
            </a:r>
            <a:r>
              <a:rPr lang="en-US" sz="1600" dirty="0" smtClean="0"/>
              <a:t>?</a:t>
            </a:r>
          </a:p>
          <a:p>
            <a:pPr marL="457200" lvl="2" indent="0" algn="just">
              <a:spcBef>
                <a:spcPts val="600"/>
              </a:spcBef>
              <a:buSzPts val="3000"/>
              <a:buNone/>
            </a:pPr>
            <a:r>
              <a:rPr lang="en-US" sz="1600" dirty="0" smtClean="0"/>
              <a:t>Image files are not monitored nor scanned. It can be hosted on any legit sites which are allowed in corporate.</a:t>
            </a:r>
            <a:endParaRPr lang="en-US" sz="1600" dirty="0"/>
          </a:p>
          <a:p>
            <a:pPr marL="495300" lvl="1" indent="0" algn="just">
              <a:buNone/>
            </a:pPr>
            <a:endParaRPr lang="en-US" sz="1400" dirty="0" smtClean="0"/>
          </a:p>
          <a:p>
            <a:pPr marL="457200" lvl="1" indent="0" algn="just">
              <a:buNone/>
            </a:pPr>
            <a:endParaRPr lang="en-US" sz="1600" dirty="0" smtClean="0"/>
          </a:p>
          <a:p>
            <a:pPr marL="457200" lvl="1" indent="0" algn="just">
              <a:buNone/>
            </a:pPr>
            <a:r>
              <a:rPr lang="en-US" sz="1600" dirty="0" smtClean="0"/>
              <a:t/>
            </a:r>
            <a:br>
              <a:rPr lang="en-US" sz="1600" dirty="0" smtClean="0"/>
            </a:br>
            <a:endParaRPr lang="en-US" sz="1600" dirty="0" smtClean="0"/>
          </a:p>
          <a:p>
            <a:pPr marL="457200" lvl="1" indent="0" algn="just">
              <a:buNone/>
            </a:pPr>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dirty="0"/>
          </a:p>
        </p:txBody>
      </p:sp>
    </p:spTree>
    <p:extLst>
      <p:ext uri="{BB962C8B-B14F-4D97-AF65-F5344CB8AC3E}">
        <p14:creationId xmlns:p14="http://schemas.microsoft.com/office/powerpoint/2010/main" val="2873919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latin typeface="Dosis" panose="02010703020202060003" pitchFamily="2" charset="0"/>
              </a:rPr>
              <a:t>HAMMERTOSS: Stealthy Tactics Define a Russian Cyber Threat Group</a:t>
            </a:r>
          </a:p>
        </p:txBody>
      </p:sp>
      <p:sp>
        <p:nvSpPr>
          <p:cNvPr id="191" name="Shape 191"/>
          <p:cNvSpPr txBox="1">
            <a:spLocks noGrp="1"/>
          </p:cNvSpPr>
          <p:nvPr>
            <p:ph type="sldNum" idx="12"/>
          </p:nvPr>
        </p:nvSpPr>
        <p:spPr/>
        <p:txBody>
          <a:bodyPr/>
          <a:lstStyle/>
          <a:p>
            <a:pPr lvl="0"/>
            <a:fld id="{00000000-1234-1234-1234-123412341234}" type="slidenum">
              <a:rPr lang="en" smtClean="0"/>
              <a:pPr lvl="0"/>
              <a:t>19</a:t>
            </a:fld>
            <a:endParaRPr lang="en"/>
          </a:p>
        </p:txBody>
      </p:sp>
      <p:sp>
        <p:nvSpPr>
          <p:cNvPr id="5" name="TextBox 4"/>
          <p:cNvSpPr txBox="1"/>
          <p:nvPr/>
        </p:nvSpPr>
        <p:spPr>
          <a:xfrm>
            <a:off x="1019386" y="4881769"/>
            <a:ext cx="8268610" cy="307777"/>
          </a:xfrm>
          <a:prstGeom prst="rect">
            <a:avLst/>
          </a:prstGeom>
          <a:noFill/>
        </p:spPr>
        <p:txBody>
          <a:bodyPr wrap="none" rtlCol="0">
            <a:spAutoFit/>
          </a:bodyPr>
          <a:lstStyle/>
          <a:p>
            <a:r>
              <a:rPr lang="en-US" dirty="0"/>
              <a:t>https://assets.documentcloud.org/documents/2186063/apt29-hammertoss-stealthy-tactics-define-a.pdf</a:t>
            </a:r>
            <a:endParaRPr lang="en-IN" dirty="0"/>
          </a:p>
        </p:txBody>
      </p:sp>
    </p:spTree>
    <p:extLst>
      <p:ext uri="{BB962C8B-B14F-4D97-AF65-F5344CB8AC3E}">
        <p14:creationId xmlns:p14="http://schemas.microsoft.com/office/powerpoint/2010/main" val="3553153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idx="4294967295"/>
          </p:nvPr>
        </p:nvSpPr>
        <p:spPr>
          <a:xfrm>
            <a:off x="5081000" y="821350"/>
            <a:ext cx="35505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6000" dirty="0" smtClean="0">
                <a:solidFill>
                  <a:srgbClr val="FF8700"/>
                </a:solidFill>
              </a:rPr>
              <a:t>#whoami</a:t>
            </a:r>
            <a:endParaRPr sz="6000" dirty="0">
              <a:solidFill>
                <a:srgbClr val="FF8700"/>
              </a:solidFill>
            </a:endParaRPr>
          </a:p>
        </p:txBody>
      </p:sp>
      <p:sp>
        <p:nvSpPr>
          <p:cNvPr id="120" name="Shape 120"/>
          <p:cNvSpPr txBox="1">
            <a:spLocks noGrp="1"/>
          </p:cNvSpPr>
          <p:nvPr>
            <p:ph type="subTitle" idx="4294967295"/>
          </p:nvPr>
        </p:nvSpPr>
        <p:spPr>
          <a:xfrm>
            <a:off x="4978400" y="1868575"/>
            <a:ext cx="4084320" cy="2710198"/>
          </a:xfrm>
          <a:prstGeom prst="rect">
            <a:avLst/>
          </a:prstGeom>
        </p:spPr>
        <p:txBody>
          <a:bodyPr spcFirstLastPara="1" wrap="square" lIns="91425" tIns="91425" rIns="91425" bIns="91425" anchor="t" anchorCtr="0">
            <a:noAutofit/>
          </a:bodyPr>
          <a:lstStyle/>
          <a:p>
            <a:pPr marL="0" lvl="0" indent="0">
              <a:buNone/>
            </a:pPr>
            <a:r>
              <a:rPr lang="en" sz="2400" b="1" dirty="0" smtClean="0">
                <a:solidFill>
                  <a:srgbClr val="FFFFFF"/>
                </a:solidFill>
              </a:rPr>
              <a:t>👉 </a:t>
            </a:r>
            <a:r>
              <a:rPr lang="en-IN" sz="2400" b="1" dirty="0" err="1" smtClean="0">
                <a:solidFill>
                  <a:srgbClr val="FFFFFF"/>
                </a:solidFill>
              </a:rPr>
              <a:t>Chirag</a:t>
            </a:r>
            <a:r>
              <a:rPr lang="en-IN" sz="2400" b="1" dirty="0" smtClean="0">
                <a:solidFill>
                  <a:srgbClr val="FFFFFF"/>
                </a:solidFill>
              </a:rPr>
              <a:t> </a:t>
            </a:r>
            <a:r>
              <a:rPr lang="en-IN" sz="2400" b="1" dirty="0" err="1" smtClean="0">
                <a:solidFill>
                  <a:srgbClr val="FFFFFF"/>
                </a:solidFill>
              </a:rPr>
              <a:t>Savla</a:t>
            </a:r>
            <a:endParaRPr sz="2400" b="1" dirty="0" smtClean="0">
              <a:solidFill>
                <a:srgbClr val="FFFFFF"/>
              </a:solidFill>
            </a:endParaRPr>
          </a:p>
          <a:p>
            <a:pPr marL="0" lvl="0" indent="0">
              <a:buClr>
                <a:schemeClr val="dk1"/>
              </a:buClr>
              <a:buSzPts val="1100"/>
              <a:buNone/>
            </a:pPr>
            <a:r>
              <a:rPr lang="en-US" sz="2400" dirty="0" smtClean="0">
                <a:solidFill>
                  <a:srgbClr val="FFFFFF"/>
                </a:solidFill>
              </a:rPr>
              <a:t>👉 </a:t>
            </a:r>
            <a:r>
              <a:rPr lang="en-US" sz="2400" dirty="0">
                <a:solidFill>
                  <a:srgbClr val="FFFFFF"/>
                </a:solidFill>
              </a:rPr>
              <a:t>Twitter – @</a:t>
            </a:r>
            <a:r>
              <a:rPr lang="en-US" sz="2400" dirty="0" smtClean="0">
                <a:solidFill>
                  <a:srgbClr val="FFFFFF"/>
                </a:solidFill>
              </a:rPr>
              <a:t>chiragsavla94</a:t>
            </a:r>
          </a:p>
          <a:p>
            <a:pPr marL="0" lvl="0" indent="0">
              <a:buClr>
                <a:schemeClr val="dk1"/>
              </a:buClr>
              <a:buSzPts val="1100"/>
              <a:buNone/>
            </a:pPr>
            <a:r>
              <a:rPr lang="en-US" sz="2400" dirty="0" smtClean="0">
                <a:solidFill>
                  <a:srgbClr val="FFFFFF"/>
                </a:solidFill>
              </a:rPr>
              <a:t>👉 Interest area – Red Teaming, Application Security, Penetration Testing</a:t>
            </a:r>
          </a:p>
        </p:txBody>
      </p:sp>
      <p:sp>
        <p:nvSpPr>
          <p:cNvPr id="121" name="Shape 1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576" r="25040" b="-241"/>
          <a:stretch/>
        </p:blipFill>
        <p:spPr>
          <a:xfrm rot="16200000">
            <a:off x="1343621" y="1079541"/>
            <a:ext cx="3315258" cy="3106895"/>
          </a:xfrm>
          <a:prstGeom prst="ellipse">
            <a:avLst/>
          </a:prstGeom>
          <a:ln>
            <a:noFill/>
          </a:ln>
          <a:effectLst>
            <a:softEdge rad="112500"/>
          </a:effectLst>
        </p:spPr>
      </p:pic>
      <p:sp>
        <p:nvSpPr>
          <p:cNvPr id="6" name="Shape 120"/>
          <p:cNvSpPr txBox="1">
            <a:spLocks/>
          </p:cNvSpPr>
          <p:nvPr/>
        </p:nvSpPr>
        <p:spPr>
          <a:xfrm>
            <a:off x="1026160" y="4290618"/>
            <a:ext cx="7904480" cy="576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8700"/>
              </a:buClr>
              <a:buSzPts val="3000"/>
              <a:buFont typeface="Roboto"/>
              <a:buChar char="▸"/>
              <a:defRPr sz="3000" b="0" i="0" u="none" strike="noStrike" cap="none">
                <a:solidFill>
                  <a:srgbClr val="222222"/>
                </a:solidFill>
                <a:latin typeface="Roboto"/>
                <a:ea typeface="Roboto"/>
                <a:cs typeface="Roboto"/>
                <a:sym typeface="Roboto"/>
              </a:defRPr>
            </a:lvl1pPr>
            <a:lvl2pPr marL="914400" marR="0" lvl="1"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2pPr>
            <a:lvl3pPr marL="1371600" marR="0" lvl="2"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3pPr>
            <a:lvl4pPr marL="1828800" marR="0" lvl="3"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4pPr>
            <a:lvl5pPr marL="2286000" marR="0" lvl="4"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5pPr>
            <a:lvl6pPr marL="2743200" marR="0" lvl="5"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6pPr>
            <a:lvl7pPr marL="3200400" marR="0" lvl="6"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7pPr>
            <a:lvl8pPr marL="3657600" marR="0" lvl="7"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8pPr>
            <a:lvl9pPr marL="4114800" marR="0" lvl="8"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9pPr>
          </a:lstStyle>
          <a:p>
            <a:pPr marL="0" indent="0">
              <a:buNone/>
            </a:pPr>
            <a:r>
              <a:rPr lang="en-US" sz="2400" dirty="0">
                <a:solidFill>
                  <a:srgbClr val="FFFFFF"/>
                </a:solidFill>
              </a:rPr>
              <a:t>Blog </a:t>
            </a:r>
            <a:r>
              <a:rPr lang="en-US" sz="2400" dirty="0" smtClean="0">
                <a:solidFill>
                  <a:srgbClr val="FFFFFF"/>
                </a:solidFill>
              </a:rPr>
              <a:t>– https://3xpl01tc0d3r.blogspot.com</a:t>
            </a:r>
          </a:p>
        </p:txBody>
      </p:sp>
    </p:spTree>
    <p:extLst>
      <p:ext uri="{BB962C8B-B14F-4D97-AF65-F5344CB8AC3E}">
        <p14:creationId xmlns:p14="http://schemas.microsoft.com/office/powerpoint/2010/main" val="23289514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r>
              <a:rPr lang="en-IN" dirty="0"/>
              <a:t>Data Exfiltration over ICMP</a:t>
            </a: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algn="just"/>
            <a:r>
              <a:rPr lang="en-US" sz="1600" dirty="0"/>
              <a:t>Internet Control Message Protocol (ICMP) is a TCP/IP network layer protocol that provides troubleshooting, control and error message services. ICMP is most frequently used in operating systems for networked computers.</a:t>
            </a:r>
          </a:p>
          <a:p>
            <a:pPr marL="495300" lvl="1" indent="0" algn="just">
              <a:buNone/>
            </a:pPr>
            <a:endParaRPr lang="en-US" sz="1400" dirty="0"/>
          </a:p>
          <a:p>
            <a:pPr marL="457200" lvl="1" indent="-419100" algn="just">
              <a:spcBef>
                <a:spcPts val="600"/>
              </a:spcBef>
              <a:buSzPts val="3000"/>
              <a:buFont typeface="Roboto"/>
              <a:buChar char="▸"/>
            </a:pPr>
            <a:r>
              <a:rPr lang="en-US" sz="1600" dirty="0"/>
              <a:t>Why </a:t>
            </a:r>
            <a:r>
              <a:rPr lang="en-US" sz="1600" dirty="0" smtClean="0"/>
              <a:t>ICMP?</a:t>
            </a:r>
            <a:endParaRPr lang="en-US" sz="1600" dirty="0"/>
          </a:p>
          <a:p>
            <a:pPr marL="457200" lvl="2" indent="0" algn="just">
              <a:spcBef>
                <a:spcPts val="600"/>
              </a:spcBef>
              <a:buSzPts val="3000"/>
              <a:buNone/>
            </a:pPr>
            <a:r>
              <a:rPr lang="en-US" sz="1600" dirty="0" smtClean="0"/>
              <a:t>ICMP packets are rarely monitored.</a:t>
            </a:r>
            <a:endParaRPr lang="en-US" sz="1600" dirty="0"/>
          </a:p>
          <a:p>
            <a:pPr marL="495300" lvl="1" indent="0" algn="just">
              <a:buNone/>
            </a:pPr>
            <a:endParaRPr lang="en-US" sz="1600" dirty="0" smtClean="0"/>
          </a:p>
          <a:p>
            <a:pPr marL="457200" lvl="1" indent="0" algn="just">
              <a:buNone/>
            </a:pPr>
            <a:endParaRPr lang="en-US" sz="1600" dirty="0" smtClean="0"/>
          </a:p>
          <a:p>
            <a:pPr marL="457200" lvl="1" indent="0" algn="just">
              <a:buNone/>
            </a:pPr>
            <a:r>
              <a:rPr lang="en-US" sz="1600" dirty="0" smtClean="0"/>
              <a:t/>
            </a:r>
            <a:br>
              <a:rPr lang="en-US" sz="1600" dirty="0" smtClean="0"/>
            </a:br>
            <a:endParaRPr lang="en-US" sz="1600" dirty="0" smtClean="0"/>
          </a:p>
          <a:p>
            <a:pPr marL="457200" lvl="1" indent="0" algn="just">
              <a:buNone/>
            </a:pPr>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233907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r>
              <a:rPr lang="en-US" dirty="0"/>
              <a:t>Cyber Espionage is Alive and Well: APT32 and the Threat to Global Corporations</a:t>
            </a:r>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dirty="0"/>
          </a:p>
        </p:txBody>
      </p:sp>
      <p:graphicFrame>
        <p:nvGraphicFramePr>
          <p:cNvPr id="6" name="Table 5"/>
          <p:cNvGraphicFramePr>
            <a:graphicFrameLocks noGrp="1"/>
          </p:cNvGraphicFramePr>
          <p:nvPr>
            <p:extLst>
              <p:ext uri="{D42A27DB-BD31-4B8C-83A1-F6EECF244321}">
                <p14:modId xmlns:p14="http://schemas.microsoft.com/office/powerpoint/2010/main" val="786606805"/>
              </p:ext>
            </p:extLst>
          </p:nvPr>
        </p:nvGraphicFramePr>
        <p:xfrm>
          <a:off x="1104900" y="1173734"/>
          <a:ext cx="7917180" cy="3642106"/>
        </p:xfrm>
        <a:graphic>
          <a:graphicData uri="http://schemas.openxmlformats.org/drawingml/2006/table">
            <a:tbl>
              <a:tblPr firstRow="1" bandRow="1">
                <a:tableStyleId>{156B8E07-A861-4EEC-9AC7-590434B4DEB8}</a:tableStyleId>
              </a:tblPr>
              <a:tblGrid>
                <a:gridCol w="3958590"/>
                <a:gridCol w="3958590"/>
              </a:tblGrid>
              <a:tr h="3642106">
                <a:tc>
                  <a:txBody>
                    <a:bodyPr/>
                    <a:lstStyle/>
                    <a:p>
                      <a:pPr algn="l"/>
                      <a:r>
                        <a:rPr lang="en-US" dirty="0" smtClean="0">
                          <a:latin typeface="Roboto"/>
                        </a:rPr>
                        <a:t>PHOREAL</a:t>
                      </a:r>
                      <a:endParaRPr lang="en-US" dirty="0">
                        <a:latin typeface="Roboto"/>
                      </a:endParaRPr>
                    </a:p>
                  </a:txBody>
                  <a:tcPr anchor="ctr"/>
                </a:tc>
                <a:tc>
                  <a:txBody>
                    <a:bodyPr/>
                    <a:lstStyle/>
                    <a:p>
                      <a:pPr marL="285750" indent="-285750" algn="l">
                        <a:buFont typeface="Arial" panose="020B0604020202020204" pitchFamily="34" charset="0"/>
                        <a:buChar char="•"/>
                      </a:pPr>
                      <a:r>
                        <a:rPr lang="en-US" dirty="0" smtClean="0">
                          <a:latin typeface="Roboto"/>
                        </a:rPr>
                        <a:t>C2 Communication</a:t>
                      </a:r>
                      <a:r>
                        <a:rPr lang="en-US" baseline="0" dirty="0" smtClean="0">
                          <a:latin typeface="Roboto"/>
                        </a:rPr>
                        <a:t> via ICMP</a:t>
                      </a:r>
                    </a:p>
                    <a:p>
                      <a:pPr marL="285750" indent="-285750" algn="l">
                        <a:buFont typeface="Arial" panose="020B0604020202020204" pitchFamily="34" charset="0"/>
                        <a:buChar char="•"/>
                      </a:pPr>
                      <a:r>
                        <a:rPr lang="en-US" baseline="0" dirty="0" smtClean="0">
                          <a:latin typeface="Roboto"/>
                        </a:rPr>
                        <a:t>Reverse shell creation</a:t>
                      </a:r>
                    </a:p>
                    <a:p>
                      <a:pPr marL="285750" indent="-285750" algn="l">
                        <a:buFont typeface="Arial" panose="020B0604020202020204" pitchFamily="34" charset="0"/>
                        <a:buChar char="•"/>
                      </a:pPr>
                      <a:r>
                        <a:rPr lang="en-US" dirty="0" smtClean="0">
                          <a:latin typeface="Roboto"/>
                        </a:rPr>
                        <a:t>File system manipulation</a:t>
                      </a:r>
                    </a:p>
                    <a:p>
                      <a:pPr marL="285750" indent="-285750" algn="l">
                        <a:buFont typeface="Arial" panose="020B0604020202020204" pitchFamily="34" charset="0"/>
                        <a:buChar char="•"/>
                      </a:pPr>
                      <a:r>
                        <a:rPr lang="en-US" dirty="0" smtClean="0">
                          <a:latin typeface="Roboto"/>
                        </a:rPr>
                        <a:t>Registry manipulation</a:t>
                      </a:r>
                    </a:p>
                    <a:p>
                      <a:pPr marL="285750" indent="-285750" algn="l">
                        <a:buFont typeface="Arial" panose="020B0604020202020204" pitchFamily="34" charset="0"/>
                        <a:buChar char="•"/>
                      </a:pPr>
                      <a:r>
                        <a:rPr lang="en-US" dirty="0" smtClean="0">
                          <a:latin typeface="Roboto"/>
                        </a:rPr>
                        <a:t>Process</a:t>
                      </a:r>
                      <a:r>
                        <a:rPr lang="en-US" baseline="0" dirty="0" smtClean="0">
                          <a:latin typeface="Roboto"/>
                        </a:rPr>
                        <a:t> creation</a:t>
                      </a:r>
                    </a:p>
                    <a:p>
                      <a:pPr marL="285750" indent="-285750" algn="l">
                        <a:buFont typeface="Arial" panose="020B0604020202020204" pitchFamily="34" charset="0"/>
                        <a:buChar char="•"/>
                      </a:pPr>
                      <a:r>
                        <a:rPr lang="en-US" baseline="0" dirty="0" smtClean="0">
                          <a:latin typeface="Roboto"/>
                        </a:rPr>
                        <a:t>File upload</a:t>
                      </a:r>
                      <a:endParaRPr lang="en-US" dirty="0">
                        <a:latin typeface="Roboto"/>
                      </a:endParaRPr>
                    </a:p>
                  </a:txBody>
                  <a:tcPr anchor="ctr"/>
                </a:tc>
              </a:tr>
            </a:tbl>
          </a:graphicData>
        </a:graphic>
      </p:graphicFrame>
      <p:sp>
        <p:nvSpPr>
          <p:cNvPr id="3" name="TextBox 2"/>
          <p:cNvSpPr txBox="1"/>
          <p:nvPr/>
        </p:nvSpPr>
        <p:spPr>
          <a:xfrm>
            <a:off x="1031748" y="4895159"/>
            <a:ext cx="6697667" cy="307777"/>
          </a:xfrm>
          <a:prstGeom prst="rect">
            <a:avLst/>
          </a:prstGeom>
          <a:noFill/>
        </p:spPr>
        <p:txBody>
          <a:bodyPr wrap="none" rtlCol="0">
            <a:spAutoFit/>
          </a:bodyPr>
          <a:lstStyle/>
          <a:p>
            <a:r>
              <a:rPr lang="en-US" dirty="0"/>
              <a:t>https://</a:t>
            </a:r>
            <a:r>
              <a:rPr lang="en-US" dirty="0" smtClean="0"/>
              <a:t>www.fireeye.com/blog/threat-research/2017/05/cyber-espionage-apt32.html</a:t>
            </a:r>
            <a:endParaRPr lang="en-IN" dirty="0"/>
          </a:p>
        </p:txBody>
      </p:sp>
    </p:spTree>
    <p:extLst>
      <p:ext uri="{BB962C8B-B14F-4D97-AF65-F5344CB8AC3E}">
        <p14:creationId xmlns:p14="http://schemas.microsoft.com/office/powerpoint/2010/main" val="833161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smtClean="0">
                <a:solidFill>
                  <a:srgbClr val="FF8700"/>
                </a:solidFill>
              </a:rPr>
              <a:t>Demo Time</a:t>
            </a:r>
            <a:endParaRPr sz="7200" dirty="0">
              <a:solidFill>
                <a:srgbClr val="FF8700"/>
              </a:solidFill>
            </a:endParaRPr>
          </a:p>
        </p:txBody>
      </p:sp>
      <p:sp>
        <p:nvSpPr>
          <p:cNvPr id="147" name="Shape 147"/>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buNone/>
            </a:pPr>
            <a:r>
              <a:rPr lang="en" sz="2400" dirty="0" smtClean="0"/>
              <a:t>This is not rocket </a:t>
            </a:r>
            <a:r>
              <a:rPr lang="en-IN" sz="2400" dirty="0" smtClean="0"/>
              <a:t>science.</a:t>
            </a:r>
            <a:endParaRPr sz="2400" dirty="0"/>
          </a:p>
        </p:txBody>
      </p:sp>
      <p:grpSp>
        <p:nvGrpSpPr>
          <p:cNvPr id="148" name="Shape 148"/>
          <p:cNvGrpSpPr/>
          <p:nvPr/>
        </p:nvGrpSpPr>
        <p:grpSpPr>
          <a:xfrm>
            <a:off x="6759209" y="507618"/>
            <a:ext cx="1645833" cy="1645812"/>
            <a:chOff x="6643075" y="3664250"/>
            <a:chExt cx="407950" cy="407975"/>
          </a:xfrm>
        </p:grpSpPr>
        <p:sp>
          <p:nvSpPr>
            <p:cNvPr id="149" name="Shape 149"/>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51" name="Shape 151"/>
          <p:cNvGrpSpPr/>
          <p:nvPr/>
        </p:nvGrpSpPr>
        <p:grpSpPr>
          <a:xfrm rot="-587494">
            <a:off x="6662475" y="2367985"/>
            <a:ext cx="676638" cy="676644"/>
            <a:chOff x="576250" y="4319400"/>
            <a:chExt cx="442075" cy="442050"/>
          </a:xfrm>
        </p:grpSpPr>
        <p:sp>
          <p:nvSpPr>
            <p:cNvPr id="152" name="Shape 152"/>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6" name="Shape 156"/>
          <p:cNvSpPr/>
          <p:nvPr/>
        </p:nvSpPr>
        <p:spPr>
          <a:xfrm>
            <a:off x="6365361" y="887713"/>
            <a:ext cx="257246" cy="2456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rot="2697415">
            <a:off x="8060604" y="2145273"/>
            <a:ext cx="390522"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8369546" y="1932400"/>
            <a:ext cx="156409" cy="14941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rot="1279885">
            <a:off x="6187127" y="1628627"/>
            <a:ext cx="156402" cy="149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dirty="0"/>
          </a:p>
        </p:txBody>
      </p:sp>
    </p:spTree>
    <p:extLst>
      <p:ext uri="{BB962C8B-B14F-4D97-AF65-F5344CB8AC3E}">
        <p14:creationId xmlns:p14="http://schemas.microsoft.com/office/powerpoint/2010/main" val="139323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latin typeface="Dosis" panose="02010703020202060003" pitchFamily="2" charset="0"/>
              </a:rPr>
              <a:t>Detection Metrics</a:t>
            </a: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rmAutofit/>
          </a:bodyPr>
          <a:lstStyle/>
          <a:p>
            <a:pPr marL="342900" indent="-342900" fontAlgn="base"/>
            <a:r>
              <a:rPr lang="en-US" sz="1900" dirty="0" smtClean="0"/>
              <a:t>Encrypted/Plaintext ICMP echo</a:t>
            </a:r>
            <a:r>
              <a:rPr lang="en-US" sz="1900" dirty="0"/>
              <a:t> </a:t>
            </a:r>
            <a:r>
              <a:rPr lang="en-US" sz="1900" dirty="0" smtClean="0"/>
              <a:t>packets</a:t>
            </a:r>
            <a:endParaRPr lang="en-US" sz="1900" dirty="0"/>
          </a:p>
          <a:p>
            <a:pPr marL="342900" indent="-342900" fontAlgn="base"/>
            <a:r>
              <a:rPr lang="en-US" sz="1900" dirty="0"/>
              <a:t>Spike in ICMP packet byte count across normal traffic patterns</a:t>
            </a:r>
          </a:p>
          <a:p>
            <a:pPr marL="342900" indent="-342900" fontAlgn="base"/>
            <a:r>
              <a:rPr lang="en-US" sz="1900" dirty="0" smtClean="0"/>
              <a:t>Lots of echo request </a:t>
            </a:r>
            <a:r>
              <a:rPr lang="en-US" sz="1900" dirty="0"/>
              <a:t>to one </a:t>
            </a:r>
            <a:r>
              <a:rPr lang="en-US" sz="1900" dirty="0" smtClean="0"/>
              <a:t>Domain/IP</a:t>
            </a:r>
          </a:p>
          <a:p>
            <a:pPr marL="342900" indent="-342900" fontAlgn="base"/>
            <a:r>
              <a:rPr lang="en-US" sz="1900" dirty="0" smtClean="0"/>
              <a:t>ICMP packet </a:t>
            </a:r>
            <a:r>
              <a:rPr lang="en-US" sz="1900" dirty="0"/>
              <a:t>size outside the normal distribution</a:t>
            </a:r>
          </a:p>
          <a:p>
            <a:pPr marL="342900" indent="-342900" fontAlgn="base"/>
            <a:r>
              <a:rPr lang="en-US" sz="1900" dirty="0" smtClean="0"/>
              <a:t>Pattern of many requests to specific domain/</a:t>
            </a:r>
            <a:r>
              <a:rPr lang="en-US" sz="1900" dirty="0" err="1" smtClean="0"/>
              <a:t>ip</a:t>
            </a:r>
            <a:endParaRPr lang="en-US" sz="1900" dirty="0" smtClean="0"/>
          </a:p>
          <a:p>
            <a:pPr marL="342900" indent="-342900" fontAlgn="base"/>
            <a:r>
              <a:rPr lang="en-US" sz="1900" dirty="0" smtClean="0"/>
              <a:t>PowerShell process making HTTP/HTTPS request to image file.</a:t>
            </a:r>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132481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smtClean="0">
                <a:solidFill>
                  <a:srgbClr val="FF8700"/>
                </a:solidFill>
              </a:rPr>
              <a:t>Demo Time</a:t>
            </a:r>
            <a:endParaRPr sz="7200" dirty="0">
              <a:solidFill>
                <a:srgbClr val="FF8700"/>
              </a:solidFill>
            </a:endParaRPr>
          </a:p>
        </p:txBody>
      </p:sp>
      <p:sp>
        <p:nvSpPr>
          <p:cNvPr id="147" name="Shape 147"/>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buNone/>
            </a:pPr>
            <a:r>
              <a:rPr lang="en" sz="2400" dirty="0" smtClean="0"/>
              <a:t>This is not rocket </a:t>
            </a:r>
            <a:r>
              <a:rPr lang="en-IN" sz="2400" dirty="0" smtClean="0"/>
              <a:t>science.</a:t>
            </a:r>
            <a:endParaRPr sz="2400" dirty="0"/>
          </a:p>
        </p:txBody>
      </p:sp>
      <p:grpSp>
        <p:nvGrpSpPr>
          <p:cNvPr id="148" name="Shape 148"/>
          <p:cNvGrpSpPr/>
          <p:nvPr/>
        </p:nvGrpSpPr>
        <p:grpSpPr>
          <a:xfrm>
            <a:off x="6759209" y="507618"/>
            <a:ext cx="1645833" cy="1645812"/>
            <a:chOff x="6643075" y="3664250"/>
            <a:chExt cx="407950" cy="407975"/>
          </a:xfrm>
        </p:grpSpPr>
        <p:sp>
          <p:nvSpPr>
            <p:cNvPr id="149" name="Shape 149"/>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51" name="Shape 151"/>
          <p:cNvGrpSpPr/>
          <p:nvPr/>
        </p:nvGrpSpPr>
        <p:grpSpPr>
          <a:xfrm rot="-587494">
            <a:off x="6662475" y="2367985"/>
            <a:ext cx="676638" cy="676644"/>
            <a:chOff x="576250" y="4319400"/>
            <a:chExt cx="442075" cy="442050"/>
          </a:xfrm>
        </p:grpSpPr>
        <p:sp>
          <p:nvSpPr>
            <p:cNvPr id="152" name="Shape 152"/>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6" name="Shape 156"/>
          <p:cNvSpPr/>
          <p:nvPr/>
        </p:nvSpPr>
        <p:spPr>
          <a:xfrm>
            <a:off x="6365361" y="887713"/>
            <a:ext cx="257246" cy="2456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rot="2697415">
            <a:off x="8060604" y="2145273"/>
            <a:ext cx="390522"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8369546" y="1932400"/>
            <a:ext cx="156409" cy="14941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rot="1279885">
            <a:off x="6187127" y="1628627"/>
            <a:ext cx="156402" cy="149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1703258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Credits</a:t>
            </a:r>
            <a:endParaRPr/>
          </a:p>
        </p:txBody>
      </p:sp>
      <p:sp>
        <p:nvSpPr>
          <p:cNvPr id="312" name="Shape 312"/>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0" lvl="0" indent="0">
              <a:buNone/>
            </a:pPr>
            <a:r>
              <a:rPr lang="en-IN" sz="2400" dirty="0" smtClean="0"/>
              <a:t>Thanks </a:t>
            </a:r>
            <a:r>
              <a:rPr lang="en-IN" sz="2400" dirty="0" smtClean="0"/>
              <a:t>to </a:t>
            </a:r>
            <a:r>
              <a:rPr lang="en-IN" sz="2400" dirty="0" smtClean="0">
                <a:hlinkClick r:id="rId3"/>
              </a:rPr>
              <a:t>@</a:t>
            </a:r>
            <a:r>
              <a:rPr lang="en" sz="2400" dirty="0" smtClean="0">
                <a:hlinkClick r:id="rId3"/>
              </a:rPr>
              <a:t>NullMumbai</a:t>
            </a:r>
            <a:r>
              <a:rPr lang="en" sz="2400" dirty="0" smtClean="0"/>
              <a:t> for granting me the privilege to present.</a:t>
            </a:r>
            <a:endParaRPr sz="2400" dirty="0"/>
          </a:p>
        </p:txBody>
      </p:sp>
      <p:sp>
        <p:nvSpPr>
          <p:cNvPr id="313" name="Shape 31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51163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Reference</a:t>
            </a:r>
            <a:endParaRPr dirty="0"/>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r>
              <a:rPr lang="en-IN" sz="1800" dirty="0">
                <a:hlinkClick r:id="rId3"/>
              </a:rPr>
              <a:t>https://www.blackhillsinfosec.com/powershell-dns-command-control-with-dnscat2-powershell/</a:t>
            </a:r>
            <a:endParaRPr lang="en-IN" sz="1800" dirty="0"/>
          </a:p>
          <a:p>
            <a:pPr lvl="0"/>
            <a:r>
              <a:rPr lang="en-IN" sz="1800" dirty="0" smtClean="0">
                <a:hlinkClick r:id="rId4"/>
              </a:rPr>
              <a:t>https</a:t>
            </a:r>
            <a:r>
              <a:rPr lang="en-IN" sz="1800" dirty="0">
                <a:hlinkClick r:id="rId4"/>
              </a:rPr>
              <a:t>://</a:t>
            </a:r>
            <a:r>
              <a:rPr lang="en-IN" sz="1800" dirty="0" smtClean="0">
                <a:hlinkClick r:id="rId4"/>
              </a:rPr>
              <a:t>github.com/peewpw/Invoke-PSImage</a:t>
            </a:r>
            <a:endParaRPr lang="en-IN" sz="1800" dirty="0" smtClean="0"/>
          </a:p>
          <a:p>
            <a:pPr lvl="0"/>
            <a:r>
              <a:rPr lang="en-IN" sz="1800" dirty="0">
                <a:hlinkClick r:id="rId5"/>
              </a:rPr>
              <a:t>https://</a:t>
            </a:r>
            <a:r>
              <a:rPr lang="en-IN" sz="1800" dirty="0" smtClean="0">
                <a:hlinkClick r:id="rId5"/>
              </a:rPr>
              <a:t>github.com/inquisb/icmpsh</a:t>
            </a:r>
            <a:endParaRPr lang="en-IN" sz="1800" dirty="0" smtClean="0"/>
          </a:p>
          <a:p>
            <a:pPr lvl="0"/>
            <a:r>
              <a:rPr lang="en-IN" sz="1800" dirty="0">
                <a:hlinkClick r:id="rId6"/>
              </a:rPr>
              <a:t>http://</a:t>
            </a:r>
            <a:r>
              <a:rPr lang="en-IN" sz="1800" dirty="0" smtClean="0">
                <a:hlinkClick r:id="rId6"/>
              </a:rPr>
              <a:t>www.labofapenetrationtester.com/2015/05/week-of-powershell-shells-day-5.html</a:t>
            </a:r>
            <a:endParaRPr lang="en-IN" sz="1800" dirty="0" smtClean="0"/>
          </a:p>
          <a:p>
            <a:pPr lvl="0"/>
            <a:endParaRPr lang="en-IN" sz="1800" dirty="0"/>
          </a:p>
          <a:p>
            <a:pPr marL="38100" lvl="0" indent="0">
              <a:buNone/>
            </a:pPr>
            <a:endParaRPr lang="en-IN" sz="1800" dirty="0" smtClean="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dirty="0"/>
          </a:p>
        </p:txBody>
      </p:sp>
    </p:spTree>
    <p:extLst>
      <p:ext uri="{BB962C8B-B14F-4D97-AF65-F5344CB8AC3E}">
        <p14:creationId xmlns:p14="http://schemas.microsoft.com/office/powerpoint/2010/main" val="4248267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dirty="0"/>
          </a:p>
        </p:txBody>
      </p:sp>
      <p:sp>
        <p:nvSpPr>
          <p:cNvPr id="305" name="Shape 30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a:solidFill>
                  <a:srgbClr val="FF8700"/>
                </a:solidFill>
              </a:rPr>
              <a:t>THANKS!</a:t>
            </a:r>
            <a:endParaRPr sz="6000" dirty="0">
              <a:solidFill>
                <a:srgbClr val="FF8700"/>
              </a:solidFill>
            </a:endParaRPr>
          </a:p>
        </p:txBody>
      </p:sp>
      <p:sp>
        <p:nvSpPr>
          <p:cNvPr id="306" name="Shape 306"/>
          <p:cNvSpPr txBox="1">
            <a:spLocks noGrp="1"/>
          </p:cNvSpPr>
          <p:nvPr>
            <p:ph type="subTitle" idx="4294967295"/>
          </p:nvPr>
        </p:nvSpPr>
        <p:spPr>
          <a:xfrm>
            <a:off x="1033299" y="2630575"/>
            <a:ext cx="7926283" cy="1159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b="1" dirty="0">
                <a:solidFill>
                  <a:srgbClr val="FFFFFF"/>
                </a:solidFill>
              </a:rPr>
              <a:t>Any questions?</a:t>
            </a:r>
            <a:endParaRPr sz="2400" b="1" dirty="0">
              <a:solidFill>
                <a:srgbClr val="FFFFFF"/>
              </a:solidFill>
            </a:endParaRPr>
          </a:p>
          <a:p>
            <a:pPr marL="0" lvl="0" indent="0" rtl="0">
              <a:spcBef>
                <a:spcPts val="600"/>
              </a:spcBef>
              <a:spcAft>
                <a:spcPts val="0"/>
              </a:spcAft>
              <a:buClr>
                <a:schemeClr val="dk1"/>
              </a:buClr>
              <a:buSzPts val="1100"/>
              <a:buFont typeface="Arial"/>
              <a:buNone/>
            </a:pPr>
            <a:r>
              <a:rPr lang="en" sz="2400" dirty="0">
                <a:solidFill>
                  <a:srgbClr val="FFFFFF"/>
                </a:solidFill>
              </a:rPr>
              <a:t>You can find </a:t>
            </a:r>
            <a:r>
              <a:rPr lang="en" sz="2400" dirty="0" smtClean="0">
                <a:solidFill>
                  <a:srgbClr val="FFFFFF"/>
                </a:solidFill>
              </a:rPr>
              <a:t>me </a:t>
            </a:r>
            <a:r>
              <a:rPr lang="en" sz="2400" dirty="0" smtClean="0">
                <a:solidFill>
                  <a:srgbClr val="FFFFFF"/>
                </a:solidFill>
              </a:rPr>
              <a:t>at @</a:t>
            </a:r>
            <a:r>
              <a:rPr lang="en" sz="2400" dirty="0" smtClean="0">
                <a:solidFill>
                  <a:srgbClr val="FFFFFF"/>
                </a:solidFill>
              </a:rPr>
              <a:t>chiragsavla94</a:t>
            </a:r>
            <a:endParaRPr sz="2400" b="1"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p>
            <a:pPr marL="0" lvl="0" indent="0">
              <a:buNone/>
            </a:pPr>
            <a:r>
              <a:rPr lang="en-US" sz="2800" i="0" dirty="0"/>
              <a:t>As an offensive researcher, if you can dream it, someone has likely already done it… and that someone isn’t the kind of person who speaks at security cons. </a:t>
            </a:r>
          </a:p>
          <a:p>
            <a:pPr marL="0" lvl="0" indent="0">
              <a:buNone/>
            </a:pPr>
            <a:r>
              <a:rPr lang="en-US" sz="2800" i="0" dirty="0"/>
              <a:t>				</a:t>
            </a:r>
            <a:r>
              <a:rPr lang="en-US" sz="2800" i="0" dirty="0" smtClean="0"/>
              <a:t>	— </a:t>
            </a:r>
            <a:r>
              <a:rPr lang="en-US" sz="2800" i="0" dirty="0"/>
              <a:t>Matt </a:t>
            </a:r>
            <a:r>
              <a:rPr lang="en-US" sz="2800" i="0" dirty="0" err="1"/>
              <a:t>Graeber</a:t>
            </a:r>
            <a:endParaRPr lang="en-US" sz="2800" i="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Agenda</a:t>
            </a:r>
            <a:endParaRPr dirty="0"/>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rmAutofit/>
          </a:bodyPr>
          <a:lstStyle/>
          <a:p>
            <a:pPr lvl="0">
              <a:lnSpc>
                <a:spcPct val="150000"/>
              </a:lnSpc>
            </a:pPr>
            <a:r>
              <a:rPr lang="en-IN" sz="2400" dirty="0" smtClean="0"/>
              <a:t>DNS attacks</a:t>
            </a:r>
          </a:p>
          <a:p>
            <a:pPr marL="457200" lvl="1" indent="-419100">
              <a:lnSpc>
                <a:spcPct val="150000"/>
              </a:lnSpc>
              <a:spcBef>
                <a:spcPts val="600"/>
              </a:spcBef>
              <a:buSzPts val="3000"/>
              <a:buFont typeface="Roboto"/>
              <a:buChar char="▸"/>
            </a:pPr>
            <a:r>
              <a:rPr lang="en-US" dirty="0"/>
              <a:t>PNG &amp; ICMP </a:t>
            </a:r>
            <a:r>
              <a:rPr lang="en-US" dirty="0" smtClean="0"/>
              <a:t>attacks</a:t>
            </a:r>
            <a:endParaRPr lang="en-US" dirty="0" smtClean="0"/>
          </a:p>
          <a:p>
            <a:pPr marL="457200" lvl="1" indent="-419100">
              <a:lnSpc>
                <a:spcPct val="150000"/>
              </a:lnSpc>
              <a:spcBef>
                <a:spcPts val="600"/>
              </a:spcBef>
              <a:buSzPts val="3000"/>
              <a:buFont typeface="Roboto"/>
              <a:buChar char="▸"/>
            </a:pPr>
            <a:endParaRPr lang="en-US" sz="2000" dirty="0" smtClean="0"/>
          </a:p>
          <a:p>
            <a:pPr lvl="0"/>
            <a:endParaRPr lang="en-US" dirty="0"/>
          </a:p>
          <a:p>
            <a:pPr marL="38100" lvl="0" indent="0" rtl="0">
              <a:spcBef>
                <a:spcPts val="600"/>
              </a:spcBef>
              <a:spcAft>
                <a:spcPts val="0"/>
              </a:spcAft>
              <a:buSzPts val="3000"/>
              <a:buNone/>
            </a:pPr>
            <a:endParaRPr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821974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dirty="0"/>
          </a:p>
        </p:txBody>
      </p:sp>
      <p:sp>
        <p:nvSpPr>
          <p:cNvPr id="305" name="Shape 30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lvl="0" algn="ctr"/>
            <a:r>
              <a:rPr lang="en" sz="6000" dirty="0" smtClean="0">
                <a:solidFill>
                  <a:srgbClr val="FF8700"/>
                </a:solidFill>
              </a:rPr>
              <a:t>DNS </a:t>
            </a:r>
            <a:r>
              <a:rPr lang="en-US" sz="6000" dirty="0">
                <a:solidFill>
                  <a:srgbClr val="FF8700"/>
                </a:solidFill>
              </a:rPr>
              <a:t>attacks</a:t>
            </a:r>
            <a:endParaRPr sz="6000" dirty="0">
              <a:solidFill>
                <a:srgbClr val="FF8700"/>
              </a:solidFill>
            </a:endParaRPr>
          </a:p>
        </p:txBody>
      </p:sp>
      <p:sp>
        <p:nvSpPr>
          <p:cNvPr id="4" name="Shape 306"/>
          <p:cNvSpPr txBox="1">
            <a:spLocks/>
          </p:cNvSpPr>
          <p:nvPr/>
        </p:nvSpPr>
        <p:spPr>
          <a:xfrm>
            <a:off x="1033300" y="2630575"/>
            <a:ext cx="71850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8700"/>
              </a:buClr>
              <a:buSzPts val="3000"/>
              <a:buFont typeface="Roboto"/>
              <a:buChar char="▸"/>
              <a:defRPr sz="3000" b="0" i="0" u="none" strike="noStrike" cap="none">
                <a:solidFill>
                  <a:srgbClr val="222222"/>
                </a:solidFill>
                <a:latin typeface="Roboto"/>
                <a:ea typeface="Roboto"/>
                <a:cs typeface="Roboto"/>
                <a:sym typeface="Roboto"/>
              </a:defRPr>
            </a:lvl1pPr>
            <a:lvl2pPr marL="914400" marR="0" lvl="1"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2pPr>
            <a:lvl3pPr marL="1371600" marR="0" lvl="2"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3pPr>
            <a:lvl4pPr marL="1828800" marR="0" lvl="3"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4pPr>
            <a:lvl5pPr marL="2286000" marR="0" lvl="4"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5pPr>
            <a:lvl6pPr marL="2743200" marR="0" lvl="5"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6pPr>
            <a:lvl7pPr marL="3200400" marR="0" lvl="6"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7pPr>
            <a:lvl8pPr marL="3657600" marR="0" lvl="7"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8pPr>
            <a:lvl9pPr marL="4114800" marR="0" lvl="8"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9pPr>
          </a:lstStyle>
          <a:p>
            <a:pPr marL="342900" indent="-342900"/>
            <a:r>
              <a:rPr lang="en-US" sz="2400" b="1" dirty="0" smtClean="0">
                <a:solidFill>
                  <a:srgbClr val="FFFFFF"/>
                </a:solidFill>
              </a:rPr>
              <a:t>Data Exfiltration over DNS &amp; DNS Tunneling</a:t>
            </a:r>
          </a:p>
          <a:p>
            <a:pPr marL="342900" indent="-342900"/>
            <a:r>
              <a:rPr lang="en-US" sz="2400" b="1" dirty="0">
                <a:solidFill>
                  <a:srgbClr val="FFFFFF"/>
                </a:solidFill>
              </a:rPr>
              <a:t>Detection </a:t>
            </a:r>
            <a:r>
              <a:rPr lang="en-US" sz="2400" b="1" dirty="0" smtClean="0">
                <a:solidFill>
                  <a:srgbClr val="FFFFFF"/>
                </a:solidFill>
              </a:rPr>
              <a:t>Metrics</a:t>
            </a:r>
          </a:p>
          <a:p>
            <a:pPr marL="342900" indent="-342900"/>
            <a:r>
              <a:rPr lang="en-US" sz="2400" b="1" dirty="0">
                <a:solidFill>
                  <a:srgbClr val="FFFFFF"/>
                </a:solidFill>
              </a:rPr>
              <a:t>Visual Inspection</a:t>
            </a:r>
            <a:endParaRPr lang="en-US" sz="2400" b="1" dirty="0" smtClean="0">
              <a:solidFill>
                <a:srgbClr val="FFFFFF"/>
              </a:solidFill>
            </a:endParaRPr>
          </a:p>
          <a:p>
            <a:pPr marL="342900" indent="-342900"/>
            <a:endParaRPr lang="en-US" sz="2400" b="1" dirty="0">
              <a:solidFill>
                <a:srgbClr val="FFFFFF"/>
              </a:solidFill>
            </a:endParaRPr>
          </a:p>
        </p:txBody>
      </p:sp>
    </p:spTree>
    <p:extLst>
      <p:ext uri="{BB962C8B-B14F-4D97-AF65-F5344CB8AC3E}">
        <p14:creationId xmlns:p14="http://schemas.microsoft.com/office/powerpoint/2010/main" val="741493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smtClean="0">
                <a:latin typeface="Dosis" panose="02010703020202060003" pitchFamily="2" charset="0"/>
              </a:rPr>
              <a:t>About DNS</a:t>
            </a:r>
            <a:endParaRPr lang="en-US" dirty="0">
              <a:latin typeface="Dosis" panose="02010703020202060003" pitchFamily="2" charset="0"/>
            </a:endParaRP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algn="just"/>
            <a:r>
              <a:rPr lang="en-US" sz="1600" dirty="0"/>
              <a:t>The Domain Name System (DNS) is a system designed so we as humans don’t have to remember IP addresses when browsing the internet. </a:t>
            </a:r>
            <a:endParaRPr lang="en-US" sz="1600" dirty="0" smtClean="0"/>
          </a:p>
          <a:p>
            <a:pPr algn="just"/>
            <a:r>
              <a:rPr lang="en-US" sz="1600" dirty="0" smtClean="0"/>
              <a:t>DNS </a:t>
            </a:r>
            <a:r>
              <a:rPr lang="en-US" sz="1600" dirty="0"/>
              <a:t>Protocol is mainly designed to resolve a hostname query to an IP address </a:t>
            </a:r>
            <a:r>
              <a:rPr lang="en-US" sz="1600" dirty="0" smtClean="0"/>
              <a:t>response.</a:t>
            </a:r>
          </a:p>
          <a:p>
            <a:pPr algn="just"/>
            <a:r>
              <a:rPr lang="en-US" sz="1600" dirty="0"/>
              <a:t>The query is performed recursively, starting from the root DNS name servers until reaching the authoritative name server defined for queried domain.</a:t>
            </a:r>
          </a:p>
          <a:p>
            <a:pPr algn="just"/>
            <a:endParaRPr lang="en-US" sz="1600" dirty="0" smtClean="0"/>
          </a:p>
          <a:p>
            <a:pPr marL="457200" lvl="1" indent="0" algn="just">
              <a:buNone/>
            </a:pPr>
            <a:endParaRPr lang="en-US" sz="1600" dirty="0" smtClean="0"/>
          </a:p>
          <a:p>
            <a:pPr marL="457200" lvl="1" indent="0" algn="just">
              <a:buNone/>
            </a:pPr>
            <a:r>
              <a:rPr lang="en-US" sz="1600" dirty="0" smtClean="0"/>
              <a:t/>
            </a:r>
            <a:br>
              <a:rPr lang="en-US" sz="1600" dirty="0" smtClean="0"/>
            </a:br>
            <a:endParaRPr lang="en-US" sz="1600" dirty="0" smtClean="0"/>
          </a:p>
          <a:p>
            <a:pPr marL="457200" lvl="1" indent="0" algn="just">
              <a:buNone/>
            </a:pPr>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3623037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latin typeface="Dosis" panose="02010703020202060003" pitchFamily="2" charset="0"/>
              </a:rPr>
              <a:t>Data Exfiltration over DNS &amp; DNS Tunneling</a:t>
            </a: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algn="just"/>
            <a:r>
              <a:rPr lang="en-US" sz="1600" dirty="0"/>
              <a:t>DNS Data exfiltration is way to exchange data between 2 computers without any directly connection, the data is exchanged through DNS protocol on intermediate DNS </a:t>
            </a:r>
            <a:r>
              <a:rPr lang="en-US" sz="1600" dirty="0" smtClean="0"/>
              <a:t>servers</a:t>
            </a:r>
          </a:p>
          <a:p>
            <a:pPr algn="just"/>
            <a:r>
              <a:rPr lang="en-US" sz="1600" dirty="0"/>
              <a:t>DNS Tunneling is a method </a:t>
            </a:r>
            <a:r>
              <a:rPr lang="en-US" sz="1600" dirty="0" smtClean="0"/>
              <a:t>that </a:t>
            </a:r>
            <a:r>
              <a:rPr lang="en-US" sz="1600" dirty="0"/>
              <a:t>encodes the data of other programs or protocols in DNS queries and responses. </a:t>
            </a:r>
            <a:endParaRPr lang="en-US" sz="1600" dirty="0" smtClean="0"/>
          </a:p>
          <a:p>
            <a:pPr algn="just"/>
            <a:r>
              <a:rPr lang="en-US" sz="1600" dirty="0" smtClean="0"/>
              <a:t>Why DNS ?</a:t>
            </a:r>
          </a:p>
          <a:p>
            <a:pPr lvl="1" algn="just"/>
            <a:r>
              <a:rPr lang="en-US" sz="1400" dirty="0" smtClean="0"/>
              <a:t>A cornerstone of the Internet; available in almost every network </a:t>
            </a:r>
          </a:p>
          <a:p>
            <a:pPr lvl="1" algn="just"/>
            <a:r>
              <a:rPr lang="en-US" sz="1400" dirty="0" smtClean="0"/>
              <a:t>Rarely </a:t>
            </a:r>
            <a:r>
              <a:rPr lang="en-US" sz="1400" dirty="0"/>
              <a:t>monitored compared to HTTP, FTP and e-mail </a:t>
            </a:r>
            <a:r>
              <a:rPr lang="en-US" sz="1400" dirty="0" smtClean="0"/>
              <a:t>protocols</a:t>
            </a:r>
            <a:endParaRPr lang="en-US" sz="1600" dirty="0" smtClean="0"/>
          </a:p>
          <a:p>
            <a:pPr marL="457200" lvl="1" indent="0" algn="just">
              <a:buNone/>
            </a:pPr>
            <a:endParaRPr lang="en-US" sz="1600" dirty="0" smtClean="0"/>
          </a:p>
          <a:p>
            <a:pPr marL="457200" lvl="1" indent="0" algn="just">
              <a:buNone/>
            </a:pPr>
            <a:r>
              <a:rPr lang="en-US" sz="1600" dirty="0" smtClean="0"/>
              <a:t/>
            </a:r>
            <a:br>
              <a:rPr lang="en-US" sz="1600" dirty="0" smtClean="0"/>
            </a:br>
            <a:endParaRPr lang="en-US" sz="1600" dirty="0" smtClean="0"/>
          </a:p>
          <a:p>
            <a:pPr marL="457200" lvl="1" indent="0" algn="just">
              <a:buNone/>
            </a:pPr>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243508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t>Targeted Attacks against Banks in the Middle East</a:t>
            </a:r>
          </a:p>
        </p:txBody>
      </p:sp>
      <p:sp>
        <p:nvSpPr>
          <p:cNvPr id="191" name="Shape 191"/>
          <p:cNvSpPr txBox="1">
            <a:spLocks noGrp="1"/>
          </p:cNvSpPr>
          <p:nvPr>
            <p:ph type="sldNum" idx="12"/>
          </p:nvPr>
        </p:nvSpPr>
        <p:spPr/>
        <p:txBody>
          <a:bodyPr/>
          <a:lstStyle/>
          <a:p>
            <a:pPr lvl="0"/>
            <a:fld id="{00000000-1234-1234-1234-123412341234}" type="slidenum">
              <a:rPr lang="en" smtClean="0"/>
              <a:pPr lvl="0"/>
              <a:t>8</a:t>
            </a:fld>
            <a:endParaRPr lang="en"/>
          </a:p>
        </p:txBody>
      </p:sp>
      <p:sp>
        <p:nvSpPr>
          <p:cNvPr id="5" name="TextBox 4"/>
          <p:cNvSpPr txBox="1"/>
          <p:nvPr/>
        </p:nvSpPr>
        <p:spPr>
          <a:xfrm>
            <a:off x="1019386" y="4881769"/>
            <a:ext cx="6489277" cy="307777"/>
          </a:xfrm>
          <a:prstGeom prst="rect">
            <a:avLst/>
          </a:prstGeom>
          <a:noFill/>
        </p:spPr>
        <p:txBody>
          <a:bodyPr wrap="none" rtlCol="0">
            <a:spAutoFit/>
          </a:bodyPr>
          <a:lstStyle/>
          <a:p>
            <a:r>
              <a:rPr lang="en-US" dirty="0"/>
              <a:t>https://www.fireeye.com/blog/threat-research/2016/05/targeted_attacksaga.html</a:t>
            </a:r>
            <a:endParaRPr lang="en-IN" dirty="0"/>
          </a:p>
        </p:txBody>
      </p:sp>
    </p:spTree>
    <p:extLst>
      <p:ext uri="{BB962C8B-B14F-4D97-AF65-F5344CB8AC3E}">
        <p14:creationId xmlns:p14="http://schemas.microsoft.com/office/powerpoint/2010/main" val="535713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t>FIN7 Spear Phishing Campaign Targets Personnel Involved in SEC Filings</a:t>
            </a:r>
          </a:p>
        </p:txBody>
      </p:sp>
      <p:sp>
        <p:nvSpPr>
          <p:cNvPr id="191" name="Shape 191"/>
          <p:cNvSpPr txBox="1">
            <a:spLocks noGrp="1"/>
          </p:cNvSpPr>
          <p:nvPr>
            <p:ph type="sldNum" idx="12"/>
          </p:nvPr>
        </p:nvSpPr>
        <p:spPr/>
        <p:txBody>
          <a:bodyPr/>
          <a:lstStyle/>
          <a:p>
            <a:pPr lvl="0"/>
            <a:fld id="{00000000-1234-1234-1234-123412341234}" type="slidenum">
              <a:rPr lang="en" smtClean="0"/>
              <a:pPr lvl="0"/>
              <a:t>9</a:t>
            </a:fld>
            <a:endParaRPr lang="en"/>
          </a:p>
        </p:txBody>
      </p:sp>
      <p:sp>
        <p:nvSpPr>
          <p:cNvPr id="5" name="TextBox 4"/>
          <p:cNvSpPr txBox="1"/>
          <p:nvPr/>
        </p:nvSpPr>
        <p:spPr>
          <a:xfrm>
            <a:off x="1019386" y="4881769"/>
            <a:ext cx="6489277" cy="307777"/>
          </a:xfrm>
          <a:prstGeom prst="rect">
            <a:avLst/>
          </a:prstGeom>
          <a:noFill/>
        </p:spPr>
        <p:txBody>
          <a:bodyPr wrap="none" rtlCol="0">
            <a:spAutoFit/>
          </a:bodyPr>
          <a:lstStyle/>
          <a:p>
            <a:r>
              <a:rPr lang="en-US" dirty="0"/>
              <a:t>https://www.fireeye.com/blog/threat-research/2017/03/fin7_spear_phishing.html</a:t>
            </a:r>
            <a:endParaRPr lang="en-IN" dirty="0"/>
          </a:p>
        </p:txBody>
      </p:sp>
    </p:spTree>
    <p:extLst>
      <p:ext uri="{BB962C8B-B14F-4D97-AF65-F5344CB8AC3E}">
        <p14:creationId xmlns:p14="http://schemas.microsoft.com/office/powerpoint/2010/main" val="3876233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2518</TotalTime>
  <Words>1064</Words>
  <Application>Microsoft Office PowerPoint</Application>
  <PresentationFormat>On-screen Show (16:9)</PresentationFormat>
  <Paragraphs>154</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Dosis</vt:lpstr>
      <vt:lpstr>Roboto</vt:lpstr>
      <vt:lpstr>William template</vt:lpstr>
      <vt:lpstr>Data Exfiltration  &amp; Its Detection Techniques</vt:lpstr>
      <vt:lpstr>#whoami</vt:lpstr>
      <vt:lpstr>PowerPoint Presentation</vt:lpstr>
      <vt:lpstr>Agenda</vt:lpstr>
      <vt:lpstr>DNS attacks</vt:lpstr>
      <vt:lpstr>About DNS</vt:lpstr>
      <vt:lpstr>Data Exfiltration over DNS &amp; DNS Tunneling</vt:lpstr>
      <vt:lpstr>Targeted Attacks against Banks in the Middle East</vt:lpstr>
      <vt:lpstr>FIN7 Spear Phishing Campaign Targets Personnel Involved in SEC Filings</vt:lpstr>
      <vt:lpstr>Demo Time</vt:lpstr>
      <vt:lpstr>Detection Metrics</vt:lpstr>
      <vt:lpstr>Detection Metric 1 -  High volume of traffic</vt:lpstr>
      <vt:lpstr>Detection Metric 2 - Increase in Bytes Transferred</vt:lpstr>
      <vt:lpstr>Detection Metric 3 - Anomalous Queries</vt:lpstr>
      <vt:lpstr>Demo Time</vt:lpstr>
      <vt:lpstr>Visual Inspection</vt:lpstr>
      <vt:lpstr>PNG &amp; ICMP attacks</vt:lpstr>
      <vt:lpstr>Delivering payloads using PNG file</vt:lpstr>
      <vt:lpstr>HAMMERTOSS: Stealthy Tactics Define a Russian Cyber Threat Group</vt:lpstr>
      <vt:lpstr>Data Exfiltration over ICMP</vt:lpstr>
      <vt:lpstr>Cyber Espionage is Alive and Well: APT32 and the Threat to Global Corporations</vt:lpstr>
      <vt:lpstr>Demo Time</vt:lpstr>
      <vt:lpstr>Detection Metrics</vt:lpstr>
      <vt:lpstr>Demo Time</vt:lpstr>
      <vt:lpstr>Credits</vt:lpstr>
      <vt:lpstr>Reference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DELL</dc:creator>
  <cp:lastModifiedBy>DELL</cp:lastModifiedBy>
  <cp:revision>125</cp:revision>
  <dcterms:modified xsi:type="dcterms:W3CDTF">2019-05-10T17:18:42Z</dcterms:modified>
</cp:coreProperties>
</file>