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85aaca2a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85aaca2a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57257831f217d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57257831f217d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85aaca2a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85aaca2a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85aaca2a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85aaca2a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5aaca2a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5aaca2a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85aaca2a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85aaca2a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85aaca2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85aaca2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ce537d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ce537d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85aaca2a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85aaca2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ce537d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ce537d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85aaca2a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85aaca2a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5aaca2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5aaca2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85aaca2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85aaca2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xli_FI7CuzA&amp;ab_channel=MichaelSambo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merge-so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87875" y="1727000"/>
            <a:ext cx="79692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Sorting and Searching Algorithms</a:t>
            </a:r>
            <a:endParaRPr/>
          </a:p>
        </p:txBody>
      </p:sp>
      <p:sp>
        <p:nvSpPr>
          <p:cNvPr id="67" name="Google Shape;67;p13"/>
          <p:cNvSpPr txBox="1"/>
          <p:nvPr>
            <p:ph idx="1" type="subTitle"/>
          </p:nvPr>
        </p:nvSpPr>
        <p:spPr>
          <a:xfrm>
            <a:off x="2136750" y="281136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800">
                <a:latin typeface="PT Sans Narrow"/>
                <a:ea typeface="PT Sans Narrow"/>
                <a:cs typeface="PT Sans Narrow"/>
                <a:sym typeface="PT Sans Narrow"/>
              </a:rPr>
              <a:t>Aymane Ouahbi, Khalid Samaoui</a:t>
            </a:r>
            <a:endParaRPr sz="2800">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35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Merge Sort</a:t>
            </a:r>
            <a:endParaRPr/>
          </a:p>
        </p:txBody>
      </p:sp>
      <p:sp>
        <p:nvSpPr>
          <p:cNvPr id="119" name="Google Shape;119;p22"/>
          <p:cNvSpPr txBox="1"/>
          <p:nvPr>
            <p:ph idx="1" type="body"/>
          </p:nvPr>
        </p:nvSpPr>
        <p:spPr>
          <a:xfrm>
            <a:off x="311700" y="84257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300">
                <a:latin typeface="PT Sans Narrow"/>
                <a:ea typeface="PT Sans Narrow"/>
                <a:cs typeface="PT Sans Narrow"/>
                <a:sym typeface="PT Sans Narrow"/>
              </a:rPr>
              <a:t>Main Idea: (Divide, Conquer and Combine)</a:t>
            </a:r>
            <a:endParaRPr b="1" sz="2300">
              <a:latin typeface="PT Sans Narrow"/>
              <a:ea typeface="PT Sans Narrow"/>
              <a:cs typeface="PT Sans Narrow"/>
              <a:sym typeface="PT Sans Narrow"/>
            </a:endParaRPr>
          </a:p>
          <a:p>
            <a:pPr indent="0" lvl="0" marL="0" rtl="0" algn="ctr">
              <a:spcBef>
                <a:spcPts val="1200"/>
              </a:spcBef>
              <a:spcAft>
                <a:spcPts val="0"/>
              </a:spcAft>
              <a:buNone/>
            </a:pPr>
            <a:r>
              <a:rPr lang="en-GB" sz="2300">
                <a:solidFill>
                  <a:srgbClr val="273239"/>
                </a:solidFill>
                <a:highlight>
                  <a:srgbClr val="FFFFFF"/>
                </a:highlight>
                <a:latin typeface="PT Sans Narrow"/>
                <a:ea typeface="PT Sans Narrow"/>
                <a:cs typeface="PT Sans Narrow"/>
                <a:sym typeface="PT Sans Narrow"/>
              </a:rPr>
              <a:t>It divides the input array into two halves, calls itself for the two halves, and then merges the two sorted halves.</a:t>
            </a:r>
            <a:endParaRPr sz="2300">
              <a:solidFill>
                <a:srgbClr val="273239"/>
              </a:solidFill>
              <a:highlight>
                <a:srgbClr val="FFFFFF"/>
              </a:highlight>
              <a:latin typeface="PT Sans Narrow"/>
              <a:ea typeface="PT Sans Narrow"/>
              <a:cs typeface="PT Sans Narrow"/>
              <a:sym typeface="PT Sans Narrow"/>
            </a:endParaRPr>
          </a:p>
          <a:p>
            <a:pPr indent="0" lvl="0" marL="0" rtl="0" algn="ctr">
              <a:spcBef>
                <a:spcPts val="12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ctr">
              <a:spcBef>
                <a:spcPts val="120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2005229" y="2455229"/>
            <a:ext cx="5133550" cy="211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1968538" y="176375"/>
            <a:ext cx="5206925" cy="459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226838" y="0"/>
            <a:ext cx="669031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32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Counting Sort</a:t>
            </a:r>
            <a:endParaRPr/>
          </a:p>
        </p:txBody>
      </p:sp>
      <p:sp>
        <p:nvSpPr>
          <p:cNvPr id="136" name="Google Shape;136;p25"/>
          <p:cNvSpPr txBox="1"/>
          <p:nvPr>
            <p:ph idx="1" type="body"/>
          </p:nvPr>
        </p:nvSpPr>
        <p:spPr>
          <a:xfrm>
            <a:off x="311700" y="1488300"/>
            <a:ext cx="8520600" cy="216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300">
                <a:latin typeface="PT Sans Narrow"/>
                <a:ea typeface="PT Sans Narrow"/>
                <a:cs typeface="PT Sans Narrow"/>
                <a:sym typeface="PT Sans Narrow"/>
              </a:rPr>
              <a:t>Main Idea:</a:t>
            </a:r>
            <a:endParaRPr b="1" sz="2300">
              <a:latin typeface="PT Sans Narrow"/>
              <a:ea typeface="PT Sans Narrow"/>
              <a:cs typeface="PT Sans Narrow"/>
              <a:sym typeface="PT Sans Narrow"/>
            </a:endParaRPr>
          </a:p>
          <a:p>
            <a:pPr indent="0" lvl="0" marL="0" rtl="0" algn="ctr">
              <a:spcBef>
                <a:spcPts val="1200"/>
              </a:spcBef>
              <a:spcAft>
                <a:spcPts val="1200"/>
              </a:spcAft>
              <a:buNone/>
            </a:pPr>
            <a:r>
              <a:rPr lang="en-GB" sz="2300">
                <a:latin typeface="PT Sans Narrow"/>
                <a:ea typeface="PT Sans Narrow"/>
                <a:cs typeface="PT Sans Narrow"/>
                <a:sym typeface="PT Sans Narrow"/>
              </a:rPr>
              <a:t>It works by counting the number of objects having distinct key values (kind of hashing). Then doing some arithmetic to calculate the position of each object in the output sequence.</a:t>
            </a:r>
            <a:endParaRPr sz="2300">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rotWithShape="1">
          <a:blip r:embed="rId3">
            <a:alphaModFix/>
          </a:blip>
          <a:srcRect b="15140" l="26960" r="2203" t="11502"/>
          <a:stretch/>
        </p:blipFill>
        <p:spPr>
          <a:xfrm>
            <a:off x="1618602" y="2"/>
            <a:ext cx="5906788"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621025" y="85300"/>
            <a:ext cx="3403200" cy="7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280"/>
              <a:t>Summary</a:t>
            </a:r>
            <a:endParaRPr sz="4280"/>
          </a:p>
        </p:txBody>
      </p:sp>
      <p:sp>
        <p:nvSpPr>
          <p:cNvPr id="73" name="Google Shape;73;p14"/>
          <p:cNvSpPr txBox="1"/>
          <p:nvPr>
            <p:ph idx="1" type="subTitle"/>
          </p:nvPr>
        </p:nvSpPr>
        <p:spPr>
          <a:xfrm>
            <a:off x="285025" y="805600"/>
            <a:ext cx="4075200" cy="41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3200">
                <a:solidFill>
                  <a:srgbClr val="3D85C6"/>
                </a:solidFill>
                <a:latin typeface="PT Sans Narrow"/>
                <a:ea typeface="PT Sans Narrow"/>
                <a:cs typeface="PT Sans Narrow"/>
                <a:sym typeface="PT Sans Narrow"/>
              </a:rPr>
              <a:t>Sorting Algorithms:</a:t>
            </a:r>
            <a:endParaRPr b="1" i="1" sz="32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Bubble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Selection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Insertion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Merge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Counting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Quick Sort</a:t>
            </a:r>
            <a:endParaRPr sz="2800">
              <a:solidFill>
                <a:srgbClr val="3D85C6"/>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en-GB" sz="2800">
                <a:solidFill>
                  <a:srgbClr val="3D85C6"/>
                </a:solidFill>
                <a:latin typeface="PT Sans Narrow"/>
                <a:ea typeface="PT Sans Narrow"/>
                <a:cs typeface="PT Sans Narrow"/>
                <a:sym typeface="PT Sans Narrow"/>
              </a:rPr>
              <a:t>Heap Sort</a:t>
            </a:r>
            <a:endParaRPr sz="2800">
              <a:solidFill>
                <a:srgbClr val="3D85C6"/>
              </a:solidFill>
              <a:latin typeface="PT Sans Narrow"/>
              <a:ea typeface="PT Sans Narrow"/>
              <a:cs typeface="PT Sans Narrow"/>
              <a:sym typeface="PT Sans Narrow"/>
            </a:endParaRPr>
          </a:p>
        </p:txBody>
      </p:sp>
      <p:sp>
        <p:nvSpPr>
          <p:cNvPr id="74" name="Google Shape;74;p14"/>
          <p:cNvSpPr txBox="1"/>
          <p:nvPr>
            <p:ph idx="2" type="body"/>
          </p:nvPr>
        </p:nvSpPr>
        <p:spPr>
          <a:xfrm>
            <a:off x="5063475" y="805600"/>
            <a:ext cx="3837000" cy="3080700"/>
          </a:xfrm>
          <a:prstGeom prst="rect">
            <a:avLst/>
          </a:prstGeom>
        </p:spPr>
        <p:txBody>
          <a:bodyPr anchorCtr="0" anchor="ctr" bIns="91425" lIns="91425" spcFirstLastPara="1" rIns="91425" wrap="square" tIns="91425">
            <a:normAutofit/>
          </a:bodyPr>
          <a:lstStyle/>
          <a:p>
            <a:pPr indent="0" lvl="0" marL="0" marR="0" rtl="0" algn="l">
              <a:lnSpc>
                <a:spcPct val="115000"/>
              </a:lnSpc>
              <a:spcBef>
                <a:spcPts val="0"/>
              </a:spcBef>
              <a:spcAft>
                <a:spcPts val="0"/>
              </a:spcAft>
              <a:buNone/>
            </a:pPr>
            <a:r>
              <a:rPr b="1" i="1" lang="en-GB" sz="3200">
                <a:latin typeface="PT Sans Narrow"/>
                <a:ea typeface="PT Sans Narrow"/>
                <a:cs typeface="PT Sans Narrow"/>
                <a:sym typeface="PT Sans Narrow"/>
              </a:rPr>
              <a:t>Searching Algorithms:</a:t>
            </a:r>
            <a:endParaRPr b="1" i="1" sz="32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GB" sz="2800">
                <a:latin typeface="PT Sans Narrow"/>
                <a:ea typeface="PT Sans Narrow"/>
                <a:cs typeface="PT Sans Narrow"/>
                <a:sym typeface="PT Sans Narrow"/>
              </a:rPr>
              <a:t>Linear Search</a:t>
            </a:r>
            <a:endParaRPr sz="2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GB" sz="2800">
                <a:latin typeface="PT Sans Narrow"/>
                <a:ea typeface="PT Sans Narrow"/>
                <a:cs typeface="PT Sans Narrow"/>
                <a:sym typeface="PT Sans Narrow"/>
              </a:rPr>
              <a:t>Binary Search</a:t>
            </a:r>
            <a:endParaRPr sz="2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GB" sz="2800">
                <a:latin typeface="PT Sans Narrow"/>
                <a:ea typeface="PT Sans Narrow"/>
                <a:cs typeface="PT Sans Narrow"/>
                <a:sym typeface="PT Sans Narrow"/>
              </a:rPr>
              <a:t>Jump Search</a:t>
            </a:r>
            <a:endParaRPr sz="2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en-GB" sz="2800">
                <a:latin typeface="PT Sans Narrow"/>
                <a:ea typeface="PT Sans Narrow"/>
                <a:cs typeface="PT Sans Narrow"/>
                <a:sym typeface="PT Sans Narrow"/>
              </a:rPr>
              <a:t>Interpolation Search</a:t>
            </a:r>
            <a:endParaRPr sz="17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630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Bubble Sort</a:t>
            </a:r>
            <a:endParaRPr/>
          </a:p>
        </p:txBody>
      </p:sp>
      <p:sp>
        <p:nvSpPr>
          <p:cNvPr id="80" name="Google Shape;80;p15"/>
          <p:cNvSpPr txBox="1"/>
          <p:nvPr>
            <p:ph idx="1" type="body"/>
          </p:nvPr>
        </p:nvSpPr>
        <p:spPr>
          <a:xfrm>
            <a:off x="311700" y="1643850"/>
            <a:ext cx="8520600" cy="185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300">
                <a:latin typeface="PT Sans Narrow"/>
                <a:ea typeface="PT Sans Narrow"/>
                <a:cs typeface="PT Sans Narrow"/>
                <a:sym typeface="PT Sans Narrow"/>
              </a:rPr>
              <a:t>Main Idea:</a:t>
            </a:r>
            <a:endParaRPr b="1" sz="2300">
              <a:latin typeface="PT Sans Narrow"/>
              <a:ea typeface="PT Sans Narrow"/>
              <a:cs typeface="PT Sans Narrow"/>
              <a:sym typeface="PT Sans Narrow"/>
            </a:endParaRPr>
          </a:p>
          <a:p>
            <a:pPr indent="0" lvl="0" marL="0" rtl="0" algn="ctr">
              <a:spcBef>
                <a:spcPts val="1200"/>
              </a:spcBef>
              <a:spcAft>
                <a:spcPts val="0"/>
              </a:spcAft>
              <a:buNone/>
            </a:pPr>
            <a:r>
              <a:rPr lang="en-GB" sz="2300">
                <a:latin typeface="PT Sans Narrow"/>
                <a:ea typeface="PT Sans Narrow"/>
                <a:cs typeface="PT Sans Narrow"/>
                <a:sym typeface="PT Sans Narrow"/>
              </a:rPr>
              <a:t>Repeatedly swap the adjacent elements that are in the wrong order.</a:t>
            </a:r>
            <a:endParaRPr sz="2300">
              <a:latin typeface="PT Sans Narrow"/>
              <a:ea typeface="PT Sans Narrow"/>
              <a:cs typeface="PT Sans Narrow"/>
              <a:sym typeface="PT Sans Narrow"/>
            </a:endParaRPr>
          </a:p>
          <a:p>
            <a:pPr indent="0" lvl="0" marL="0" rtl="0" algn="ctr">
              <a:spcBef>
                <a:spcPts val="1200"/>
              </a:spcBef>
              <a:spcAft>
                <a:spcPts val="1200"/>
              </a:spcAft>
              <a:buNone/>
            </a:pPr>
            <a:r>
              <a:rPr lang="en-GB" sz="2300" u="sng">
                <a:solidFill>
                  <a:schemeClr val="hlink"/>
                </a:solidFill>
                <a:latin typeface="PT Sans Narrow"/>
                <a:ea typeface="PT Sans Narrow"/>
                <a:cs typeface="PT Sans Narrow"/>
                <a:sym typeface="PT Sans Narrow"/>
                <a:hlinkClick r:id="rId3"/>
              </a:rPr>
              <a:t>https://www.youtube.com/watch?v=xli_FI7CuzA&amp;ab_channel=MichaelSambol</a:t>
            </a:r>
            <a:endParaRPr sz="23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923125" y="572482"/>
            <a:ext cx="7297750" cy="399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Selection Sort</a:t>
            </a:r>
            <a:endParaRPr/>
          </a:p>
        </p:txBody>
      </p:sp>
      <p:sp>
        <p:nvSpPr>
          <p:cNvPr id="91" name="Google Shape;91;p17"/>
          <p:cNvSpPr txBox="1"/>
          <p:nvPr>
            <p:ph idx="1" type="body"/>
          </p:nvPr>
        </p:nvSpPr>
        <p:spPr>
          <a:xfrm>
            <a:off x="311700" y="1660800"/>
            <a:ext cx="8520600" cy="2292900"/>
          </a:xfrm>
          <a:prstGeom prst="rect">
            <a:avLst/>
          </a:prstGeom>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None/>
            </a:pPr>
            <a:r>
              <a:rPr b="1" lang="en-GB" sz="2300">
                <a:latin typeface="PT Sans Narrow"/>
                <a:ea typeface="PT Sans Narrow"/>
                <a:cs typeface="PT Sans Narrow"/>
                <a:sym typeface="PT Sans Narrow"/>
              </a:rPr>
              <a:t>Main Idea:</a:t>
            </a:r>
            <a:endParaRPr b="1" sz="2300">
              <a:latin typeface="PT Sans Narrow"/>
              <a:ea typeface="PT Sans Narrow"/>
              <a:cs typeface="PT Sans Narrow"/>
              <a:sym typeface="PT Sans Narrow"/>
            </a:endParaRPr>
          </a:p>
          <a:p>
            <a:pPr indent="0" lvl="0" marL="0" marR="0" rtl="0" algn="ctr">
              <a:lnSpc>
                <a:spcPct val="115000"/>
              </a:lnSpc>
              <a:spcBef>
                <a:spcPts val="1200"/>
              </a:spcBef>
              <a:spcAft>
                <a:spcPts val="0"/>
              </a:spcAft>
              <a:buNone/>
            </a:pPr>
            <a:r>
              <a:rPr lang="en-GB" sz="2300">
                <a:latin typeface="PT Sans Narrow"/>
                <a:ea typeface="PT Sans Narrow"/>
                <a:cs typeface="PT Sans Narrow"/>
                <a:sym typeface="PT Sans Narrow"/>
              </a:rPr>
              <a:t>Sort an array by repeatedly finding the minimum element in the unsorted array an place it at the beginning.</a:t>
            </a:r>
            <a:endParaRPr sz="2300">
              <a:latin typeface="PT Sans Narrow"/>
              <a:ea typeface="PT Sans Narrow"/>
              <a:cs typeface="PT Sans Narrow"/>
              <a:sym typeface="PT Sans Narrow"/>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1014925" y="489063"/>
            <a:ext cx="7114150" cy="416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Insertion Sort</a:t>
            </a:r>
            <a:endParaRPr/>
          </a:p>
        </p:txBody>
      </p:sp>
      <p:sp>
        <p:nvSpPr>
          <p:cNvPr id="102" name="Google Shape;102;p19"/>
          <p:cNvSpPr txBox="1"/>
          <p:nvPr>
            <p:ph idx="1" type="body"/>
          </p:nvPr>
        </p:nvSpPr>
        <p:spPr>
          <a:xfrm>
            <a:off x="311700" y="1390300"/>
            <a:ext cx="8520600" cy="262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200">
                <a:latin typeface="PT Sans Narrow"/>
                <a:ea typeface="PT Sans Narrow"/>
                <a:cs typeface="PT Sans Narrow"/>
                <a:sym typeface="PT Sans Narrow"/>
              </a:rPr>
              <a:t>Main Idea:</a:t>
            </a:r>
            <a:endParaRPr b="1" sz="2200">
              <a:latin typeface="PT Sans Narrow"/>
              <a:ea typeface="PT Sans Narrow"/>
              <a:cs typeface="PT Sans Narrow"/>
              <a:sym typeface="PT Sans Narrow"/>
            </a:endParaRPr>
          </a:p>
          <a:p>
            <a:pPr indent="0" lvl="0" marL="0" rtl="0" algn="ctr">
              <a:spcBef>
                <a:spcPts val="1200"/>
              </a:spcBef>
              <a:spcAft>
                <a:spcPts val="0"/>
              </a:spcAft>
              <a:buNone/>
            </a:pPr>
            <a:r>
              <a:rPr lang="en-GB" sz="2200">
                <a:solidFill>
                  <a:srgbClr val="273239"/>
                </a:solidFill>
                <a:highlight>
                  <a:srgbClr val="FFFFFF"/>
                </a:highlight>
                <a:latin typeface="PT Sans Narrow"/>
                <a:ea typeface="PT Sans Narrow"/>
                <a:cs typeface="PT Sans Narrow"/>
                <a:sym typeface="PT Sans Narrow"/>
              </a:rPr>
              <a:t>Insertion sort is a simple sorting algorithm that works similar to the way you sort playing cards in your hands.</a:t>
            </a:r>
            <a:endParaRPr sz="2200">
              <a:solidFill>
                <a:srgbClr val="273239"/>
              </a:solidFill>
              <a:highlight>
                <a:srgbClr val="FFFFFF"/>
              </a:highlight>
              <a:latin typeface="PT Sans Narrow"/>
              <a:ea typeface="PT Sans Narrow"/>
              <a:cs typeface="PT Sans Narrow"/>
              <a:sym typeface="PT Sans Narrow"/>
            </a:endParaRPr>
          </a:p>
          <a:p>
            <a:pPr indent="0" lvl="0" marL="0" rtl="0" algn="ctr">
              <a:spcBef>
                <a:spcPts val="1200"/>
              </a:spcBef>
              <a:spcAft>
                <a:spcPts val="1200"/>
              </a:spcAft>
              <a:buNone/>
            </a:pPr>
            <a:r>
              <a:rPr lang="en-GB" sz="2200">
                <a:solidFill>
                  <a:srgbClr val="273239"/>
                </a:solidFill>
                <a:highlight>
                  <a:srgbClr val="FFFFFF"/>
                </a:highlight>
                <a:latin typeface="PT Sans Narrow"/>
                <a:ea typeface="PT Sans Narrow"/>
                <a:cs typeface="PT Sans Narrow"/>
                <a:sym typeface="PT Sans Narrow"/>
              </a:rPr>
              <a:t>The array is virtually split into a sorted and an unsorted part. Values from the unsorted part are picked and placed at the correct position in the sorted part.</a:t>
            </a:r>
            <a:endParaRPr sz="2200">
              <a:solidFill>
                <a:srgbClr val="273239"/>
              </a:solidFill>
              <a:highlight>
                <a:srgbClr val="FFFFFF"/>
              </a:highlight>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751438" y="757863"/>
            <a:ext cx="7641125" cy="36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Sort</a:t>
            </a:r>
            <a:endParaRPr/>
          </a:p>
        </p:txBody>
      </p:sp>
      <p:sp>
        <p:nvSpPr>
          <p:cNvPr id="113" name="Google Shape;113;p21"/>
          <p:cNvSpPr txBox="1"/>
          <p:nvPr>
            <p:ph idx="1" type="body"/>
          </p:nvPr>
        </p:nvSpPr>
        <p:spPr>
          <a:xfrm>
            <a:off x="311700" y="1338550"/>
            <a:ext cx="8520600" cy="323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300">
                <a:latin typeface="PT Sans Narrow"/>
                <a:ea typeface="PT Sans Narrow"/>
                <a:cs typeface="PT Sans Narrow"/>
                <a:sym typeface="PT Sans Narrow"/>
              </a:rPr>
              <a:t>Like </a:t>
            </a:r>
            <a:r>
              <a:rPr lang="en-GB" sz="2300">
                <a:uFill>
                  <a:noFill/>
                </a:uFill>
                <a:latin typeface="PT Sans Narrow"/>
                <a:ea typeface="PT Sans Narrow"/>
                <a:cs typeface="PT Sans Narrow"/>
                <a:sym typeface="PT Sans Narrow"/>
                <a:hlinkClick r:id="rId3"/>
              </a:rPr>
              <a:t>Merge Sor</a:t>
            </a:r>
            <a:r>
              <a:rPr lang="en-GB" sz="2300">
                <a:latin typeface="PT Sans Narrow"/>
                <a:ea typeface="PT Sans Narrow"/>
                <a:cs typeface="PT Sans Narrow"/>
                <a:sym typeface="PT Sans Narrow"/>
              </a:rPr>
              <a:t>t, QuickSort is a Divide and Conquer algorithm. It picks an element as pivot and partitions the given array around the picked pivot.</a:t>
            </a:r>
            <a:endParaRPr sz="2300">
              <a:latin typeface="PT Sans Narrow"/>
              <a:ea typeface="PT Sans Narrow"/>
              <a:cs typeface="PT Sans Narrow"/>
              <a:sym typeface="PT Sans Narrow"/>
            </a:endParaRPr>
          </a:p>
          <a:p>
            <a:pPr indent="0" lvl="0" marL="0" rtl="0" algn="ctr">
              <a:spcBef>
                <a:spcPts val="1200"/>
              </a:spcBef>
              <a:spcAft>
                <a:spcPts val="1200"/>
              </a:spcAft>
              <a:buNone/>
            </a:pPr>
            <a:r>
              <a:rPr lang="en-GB" sz="2300">
                <a:latin typeface="PT Sans Narrow"/>
                <a:ea typeface="PT Sans Narrow"/>
                <a:cs typeface="PT Sans Narrow"/>
                <a:sym typeface="PT Sans Narrow"/>
              </a:rPr>
              <a:t>The key process in quickSort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endParaRPr sz="23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