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07D-3343-4E3D-8583-AF37D21C6D5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EC16-33DE-4759-A571-C9E0FD8B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07D-3343-4E3D-8583-AF37D21C6D5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EC16-33DE-4759-A571-C9E0FD8B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6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07D-3343-4E3D-8583-AF37D21C6D5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EC16-33DE-4759-A571-C9E0FD8B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07D-3343-4E3D-8583-AF37D21C6D5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EC16-33DE-4759-A571-C9E0FD8B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07D-3343-4E3D-8583-AF37D21C6D5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EC16-33DE-4759-A571-C9E0FD8B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07D-3343-4E3D-8583-AF37D21C6D5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EC16-33DE-4759-A571-C9E0FD8B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07D-3343-4E3D-8583-AF37D21C6D5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EC16-33DE-4759-A571-C9E0FD8B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07D-3343-4E3D-8583-AF37D21C6D5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EC16-33DE-4759-A571-C9E0FD8B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07D-3343-4E3D-8583-AF37D21C6D5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EC16-33DE-4759-A571-C9E0FD8B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07D-3343-4E3D-8583-AF37D21C6D5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EC16-33DE-4759-A571-C9E0FD8B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5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07D-3343-4E3D-8583-AF37D21C6D5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EC16-33DE-4759-A571-C9E0FD8B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07D-3343-4E3D-8583-AF37D21C6D5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EC16-33DE-4759-A571-C9E0FD8B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5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507D-3343-4E3D-8583-AF37D21C6D5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EC16-33DE-4759-A571-C9E0FD8B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1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579507D-3343-4E3D-8583-AF37D21C6D5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995EC16-33DE-4759-A571-C9E0FD8B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0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579507D-3343-4E3D-8583-AF37D21C6D5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995EC16-33DE-4759-A571-C9E0FD8B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38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Soller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9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Example</a:t>
            </a:r>
            <a:endParaRPr lang="en-US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8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9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Machine Learning (ML)?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“Machine Learning is the study of computer algorithms that improve automatically through experience</a:t>
            </a:r>
            <a:r>
              <a:rPr lang="en-US" sz="3600" dirty="0" smtClean="0"/>
              <a:t>.”</a:t>
            </a:r>
          </a:p>
          <a:p>
            <a:pPr marL="0" indent="0" algn="r">
              <a:buNone/>
            </a:pPr>
            <a:r>
              <a:rPr lang="en-US" sz="2800" dirty="0" smtClean="0"/>
              <a:t>– Tome Mitchell (1997)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347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4400" dirty="0"/>
              <a:t>“Machine Learning is the study of computer algorithms that improve automatically through experience</a:t>
            </a:r>
            <a:r>
              <a:rPr lang="en-US" sz="4400" dirty="0" smtClean="0"/>
              <a:t>.”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– Tome Mitchell (1997)</a:t>
            </a:r>
          </a:p>
        </p:txBody>
      </p:sp>
    </p:spTree>
    <p:extLst>
      <p:ext uri="{BB962C8B-B14F-4D97-AF65-F5344CB8AC3E}">
        <p14:creationId xmlns:p14="http://schemas.microsoft.com/office/powerpoint/2010/main" val="42483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smtClean="0"/>
              <a:t>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70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Supervised learning</a:t>
            </a:r>
          </a:p>
          <a:p>
            <a:pPr lvl="1"/>
            <a:r>
              <a:rPr lang="en-US" dirty="0" smtClean="0"/>
              <a:t>Learning a map from input to output</a:t>
            </a:r>
          </a:p>
          <a:p>
            <a:pPr lvl="1"/>
            <a:r>
              <a:rPr lang="en-US" dirty="0" smtClean="0"/>
              <a:t>Ex: regression, classification</a:t>
            </a:r>
            <a:endParaRPr lang="en-US" dirty="0" smtClean="0"/>
          </a:p>
          <a:p>
            <a:r>
              <a:rPr lang="en-US" sz="2400" dirty="0" smtClean="0"/>
              <a:t>Unsupervised learning</a:t>
            </a:r>
          </a:p>
          <a:p>
            <a:pPr lvl="1"/>
            <a:r>
              <a:rPr lang="en-US" dirty="0" smtClean="0"/>
              <a:t>Ex: clustering, dimensionality reduction</a:t>
            </a:r>
          </a:p>
          <a:p>
            <a:r>
              <a:rPr lang="en-US" sz="2400" dirty="0" smtClean="0"/>
              <a:t>Reinforcement learning</a:t>
            </a:r>
          </a:p>
          <a:p>
            <a:pPr lvl="1"/>
            <a:r>
              <a:rPr lang="en-US" dirty="0" smtClean="0"/>
              <a:t>Learn from series of rewards or punishments</a:t>
            </a:r>
            <a:endParaRPr lang="en-US" dirty="0" smtClean="0"/>
          </a:p>
          <a:p>
            <a:pPr lvl="1"/>
            <a:r>
              <a:rPr lang="en-US" dirty="0" smtClean="0"/>
              <a:t>Ex: autonomous robots, maze-finding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1200" dirty="0" smtClean="0"/>
              <a:t>* Slide contents from Dr. </a:t>
            </a:r>
            <a:r>
              <a:rPr lang="en-US" sz="1200" dirty="0" err="1" smtClean="0"/>
              <a:t>Jihun</a:t>
            </a:r>
            <a:r>
              <a:rPr lang="en-US" sz="1200" dirty="0" smtClean="0"/>
              <a:t> Hamm</a:t>
            </a:r>
          </a:p>
        </p:txBody>
      </p:sp>
    </p:spTree>
    <p:extLst>
      <p:ext uri="{BB962C8B-B14F-4D97-AF65-F5344CB8AC3E}">
        <p14:creationId xmlns:p14="http://schemas.microsoft.com/office/powerpoint/2010/main" val="423401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Modeling hig</a:t>
            </a:r>
            <a:r>
              <a:rPr lang="en-US" sz="2400" dirty="0" smtClean="0"/>
              <a:t>h dimensionality data using multiple layers of processing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Deep Learning is simply a type of machine learning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57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2222288"/>
            <a:ext cx="6371126" cy="2851394"/>
          </a:xfrm>
        </p:spPr>
        <p:txBody>
          <a:bodyPr/>
          <a:lstStyle/>
          <a:p>
            <a:r>
              <a:rPr lang="en-US" dirty="0" smtClean="0"/>
              <a:t>When a model </a:t>
            </a:r>
            <a:r>
              <a:rPr lang="en-US" dirty="0"/>
              <a:t>has poor predictive performance although possibly high testing performance</a:t>
            </a:r>
          </a:p>
          <a:p>
            <a:endParaRPr lang="en-US" dirty="0" smtClean="0"/>
          </a:p>
          <a:p>
            <a:r>
              <a:rPr lang="en-US" dirty="0" smtClean="0"/>
              <a:t>“Overfitting is the enemy of both utility and privacy” – Dr. Reza </a:t>
            </a:r>
            <a:r>
              <a:rPr lang="en-US" dirty="0" err="1" smtClean="0"/>
              <a:t>Shokri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72" y="1897417"/>
            <a:ext cx="3633228" cy="3633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8772" y="5530645"/>
            <a:ext cx="357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Overfitting Wikipedia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31" y="5073682"/>
            <a:ext cx="2935851" cy="16525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4564" y="5073681"/>
            <a:ext cx="3664974" cy="16459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Contrived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Classify Reddit Users Money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Bill Gates is in the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8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8760365" cy="41047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Regression – predict a value (age, etc.)</a:t>
            </a:r>
          </a:p>
          <a:p>
            <a:r>
              <a:rPr lang="en-US" dirty="0" smtClean="0"/>
              <a:t>Classification – predict a category (It’s </a:t>
            </a:r>
            <a:r>
              <a:rPr lang="en-US" dirty="0"/>
              <a:t>a </a:t>
            </a:r>
            <a:r>
              <a:rPr lang="en-US" dirty="0" smtClean="0"/>
              <a:t>bird, </a:t>
            </a:r>
            <a:r>
              <a:rPr lang="en-US" dirty="0"/>
              <a:t>It’s a </a:t>
            </a:r>
            <a:r>
              <a:rPr lang="en-US" dirty="0" smtClean="0"/>
              <a:t>plane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It’s super cat</a:t>
            </a:r>
            <a:r>
              <a:rPr lang="en-US" dirty="0" smtClean="0"/>
              <a:t>!)</a:t>
            </a:r>
          </a:p>
          <a:p>
            <a:endParaRPr lang="en-US" dirty="0" smtClean="0"/>
          </a:p>
          <a:p>
            <a:r>
              <a:rPr lang="en-US" dirty="0" smtClean="0"/>
              <a:t>What? - Using historic data to predict future events</a:t>
            </a:r>
          </a:p>
          <a:p>
            <a:r>
              <a:rPr lang="en-US" dirty="0" smtClean="0"/>
              <a:t>Learn - weights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Models:</a:t>
            </a:r>
          </a:p>
          <a:p>
            <a:pPr lvl="1"/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Support Vector Machine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446" y="1948061"/>
            <a:ext cx="2485102" cy="239534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445" y="4417141"/>
            <a:ext cx="2485102" cy="23470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77" y="4417141"/>
            <a:ext cx="3246500" cy="232287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3856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 - Relating unlabeled data together</a:t>
            </a:r>
          </a:p>
          <a:p>
            <a:endParaRPr lang="en-US" dirty="0"/>
          </a:p>
          <a:p>
            <a:r>
              <a:rPr lang="en-US" dirty="0" smtClean="0"/>
              <a:t>Models:</a:t>
            </a:r>
          </a:p>
          <a:p>
            <a:pPr lvl="1"/>
            <a:r>
              <a:rPr lang="en-US" dirty="0" smtClean="0"/>
              <a:t>K-means clustering</a:t>
            </a:r>
          </a:p>
          <a:p>
            <a:pPr lvl="1"/>
            <a:r>
              <a:rPr lang="en-US" dirty="0" smtClean="0"/>
              <a:t>K-nearest neighbors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696" y="1953085"/>
            <a:ext cx="3628257" cy="2230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712" y="4248683"/>
            <a:ext cx="2780224" cy="251062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928" y="1951480"/>
            <a:ext cx="3629025" cy="22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3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from series of rewards or punishments</a:t>
            </a:r>
          </a:p>
          <a:p>
            <a:endParaRPr lang="en-US" dirty="0" smtClean="0"/>
          </a:p>
          <a:p>
            <a:r>
              <a:rPr lang="en-US" dirty="0" smtClean="0"/>
              <a:t>Models:</a:t>
            </a:r>
          </a:p>
          <a:p>
            <a:pPr lvl="1"/>
            <a:r>
              <a:rPr lang="en-US" dirty="0" smtClean="0"/>
              <a:t>Markov decision processes</a:t>
            </a:r>
          </a:p>
          <a:p>
            <a:pPr lvl="1"/>
            <a:r>
              <a:rPr lang="en-US" dirty="0" smtClean="0"/>
              <a:t>Swarm Intelligence</a:t>
            </a:r>
          </a:p>
          <a:p>
            <a:pPr lvl="1"/>
            <a:r>
              <a:rPr lang="en-US" dirty="0" smtClean="0"/>
              <a:t>Game Agents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4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129</TotalTime>
  <Words>262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Quotable</vt:lpstr>
      <vt:lpstr>Machine Learning</vt:lpstr>
      <vt:lpstr>What is Machine Learning (ML)?</vt:lpstr>
      <vt:lpstr>“Machine Learning is the study of computer algorithms that improve automatically through experience.”</vt:lpstr>
      <vt:lpstr>Types of ML</vt:lpstr>
      <vt:lpstr>What is Deep Learning?</vt:lpstr>
      <vt:lpstr>Overfitting</vt:lpstr>
      <vt:lpstr>Supervised learning</vt:lpstr>
      <vt:lpstr>Unsupervised learning</vt:lpstr>
      <vt:lpstr>Reinforcement learning</vt:lpstr>
      <vt:lpstr>Example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David Soller</dc:creator>
  <cp:lastModifiedBy>David Soller</cp:lastModifiedBy>
  <cp:revision>11</cp:revision>
  <dcterms:created xsi:type="dcterms:W3CDTF">2017-01-30T11:27:43Z</dcterms:created>
  <dcterms:modified xsi:type="dcterms:W3CDTF">2017-01-30T13:55:46Z</dcterms:modified>
</cp:coreProperties>
</file>