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439" r:id="rId3"/>
    <p:sldId id="566" r:id="rId4"/>
    <p:sldId id="564" r:id="rId5"/>
    <p:sldId id="568" r:id="rId6"/>
    <p:sldId id="569" r:id="rId7"/>
    <p:sldId id="574" r:id="rId8"/>
    <p:sldId id="575" r:id="rId9"/>
    <p:sldId id="576" r:id="rId10"/>
    <p:sldId id="570" r:id="rId11"/>
    <p:sldId id="572" r:id="rId12"/>
    <p:sldId id="573" r:id="rId13"/>
    <p:sldId id="571" r:id="rId14"/>
  </p:sldIdLst>
  <p:sldSz cx="10691813" cy="7559675"/>
  <p:notesSz cx="6735763" cy="9866313"/>
  <p:defaultTextStyle>
    <a:defPPr>
      <a:defRPr lang="ja-JP"/>
    </a:defPPr>
    <a:lvl1pPr marL="0" algn="l" defTabSz="521373" rtl="0" eaLnBrk="1" latinLnBrk="0" hangingPunct="1">
      <a:defRPr kumimoji="1" sz="2053" kern="1200">
        <a:solidFill>
          <a:schemeClr val="tx1"/>
        </a:solidFill>
        <a:latin typeface="+mn-lt"/>
        <a:ea typeface="+mn-ea"/>
        <a:cs typeface="+mn-cs"/>
      </a:defRPr>
    </a:lvl1pPr>
    <a:lvl2pPr marL="521373" algn="l" defTabSz="521373" rtl="0" eaLnBrk="1" latinLnBrk="0" hangingPunct="1">
      <a:defRPr kumimoji="1" sz="2053" kern="1200">
        <a:solidFill>
          <a:schemeClr val="tx1"/>
        </a:solidFill>
        <a:latin typeface="+mn-lt"/>
        <a:ea typeface="+mn-ea"/>
        <a:cs typeface="+mn-cs"/>
      </a:defRPr>
    </a:lvl2pPr>
    <a:lvl3pPr marL="1042744" algn="l" defTabSz="521373" rtl="0" eaLnBrk="1" latinLnBrk="0" hangingPunct="1">
      <a:defRPr kumimoji="1" sz="2053" kern="1200">
        <a:solidFill>
          <a:schemeClr val="tx1"/>
        </a:solidFill>
        <a:latin typeface="+mn-lt"/>
        <a:ea typeface="+mn-ea"/>
        <a:cs typeface="+mn-cs"/>
      </a:defRPr>
    </a:lvl3pPr>
    <a:lvl4pPr marL="1564117" algn="l" defTabSz="521373" rtl="0" eaLnBrk="1" latinLnBrk="0" hangingPunct="1">
      <a:defRPr kumimoji="1" sz="2053" kern="1200">
        <a:solidFill>
          <a:schemeClr val="tx1"/>
        </a:solidFill>
        <a:latin typeface="+mn-lt"/>
        <a:ea typeface="+mn-ea"/>
        <a:cs typeface="+mn-cs"/>
      </a:defRPr>
    </a:lvl4pPr>
    <a:lvl5pPr marL="2085489" algn="l" defTabSz="521373" rtl="0" eaLnBrk="1" latinLnBrk="0" hangingPunct="1">
      <a:defRPr kumimoji="1" sz="2053" kern="1200">
        <a:solidFill>
          <a:schemeClr val="tx1"/>
        </a:solidFill>
        <a:latin typeface="+mn-lt"/>
        <a:ea typeface="+mn-ea"/>
        <a:cs typeface="+mn-cs"/>
      </a:defRPr>
    </a:lvl5pPr>
    <a:lvl6pPr marL="2606860" algn="l" defTabSz="521373" rtl="0" eaLnBrk="1" latinLnBrk="0" hangingPunct="1">
      <a:defRPr kumimoji="1" sz="2053" kern="1200">
        <a:solidFill>
          <a:schemeClr val="tx1"/>
        </a:solidFill>
        <a:latin typeface="+mn-lt"/>
        <a:ea typeface="+mn-ea"/>
        <a:cs typeface="+mn-cs"/>
      </a:defRPr>
    </a:lvl6pPr>
    <a:lvl7pPr marL="3128233" algn="l" defTabSz="521373" rtl="0" eaLnBrk="1" latinLnBrk="0" hangingPunct="1">
      <a:defRPr kumimoji="1" sz="2053" kern="1200">
        <a:solidFill>
          <a:schemeClr val="tx1"/>
        </a:solidFill>
        <a:latin typeface="+mn-lt"/>
        <a:ea typeface="+mn-ea"/>
        <a:cs typeface="+mn-cs"/>
      </a:defRPr>
    </a:lvl7pPr>
    <a:lvl8pPr marL="3649605" algn="l" defTabSz="521373" rtl="0" eaLnBrk="1" latinLnBrk="0" hangingPunct="1">
      <a:defRPr kumimoji="1" sz="2053" kern="1200">
        <a:solidFill>
          <a:schemeClr val="tx1"/>
        </a:solidFill>
        <a:latin typeface="+mn-lt"/>
        <a:ea typeface="+mn-ea"/>
        <a:cs typeface="+mn-cs"/>
      </a:defRPr>
    </a:lvl8pPr>
    <a:lvl9pPr marL="4170977" algn="l" defTabSz="521373" rtl="0" eaLnBrk="1" latinLnBrk="0" hangingPunct="1">
      <a:defRPr kumimoji="1"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FFFFFF"/>
    <a:srgbClr val="FFFFCC"/>
    <a:srgbClr val="191919"/>
    <a:srgbClr val="2CA6E0"/>
    <a:srgbClr val="CCCCCC"/>
    <a:srgbClr val="D2ECFA"/>
    <a:srgbClr val="4D4D4D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2" autoAdjust="0"/>
    <p:restoredTop sz="95652" autoAdjust="0"/>
  </p:normalViewPr>
  <p:slideViewPr>
    <p:cSldViewPr snapToGrid="0">
      <p:cViewPr varScale="1">
        <p:scale>
          <a:sx n="99" d="100"/>
          <a:sy n="99" d="100"/>
        </p:scale>
        <p:origin x="1590" y="84"/>
      </p:cViewPr>
      <p:guideLst>
        <p:guide orient="horz" pos="2381"/>
        <p:guide pos="3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9413" cy="493713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648E0733-CDA7-446E-A37B-A3199CE30D2F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013"/>
            <a:ext cx="2919413" cy="49371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234D37A4-75A6-41E9-9978-70BB80A1C3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011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9413" cy="493713"/>
          </a:xfrm>
          <a:prstGeom prst="rect">
            <a:avLst/>
          </a:prstGeom>
        </p:spPr>
        <p:txBody>
          <a:bodyPr vert="horz" lIns="91400" tIns="45699" rIns="91400" bIns="4569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00" tIns="45699" rIns="91400" bIns="45699" rtlCol="0"/>
          <a:lstStyle>
            <a:lvl1pPr algn="r">
              <a:defRPr sz="1200"/>
            </a:lvl1pPr>
          </a:lstStyle>
          <a:p>
            <a:fld id="{633AE45E-16CB-44E0-A18B-ABDE5927EF2B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52475" y="739775"/>
            <a:ext cx="52308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0" tIns="45699" rIns="91400" bIns="4569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1" y="4686302"/>
            <a:ext cx="5389563" cy="4440238"/>
          </a:xfrm>
          <a:prstGeom prst="rect">
            <a:avLst/>
          </a:prstGeom>
        </p:spPr>
        <p:txBody>
          <a:bodyPr vert="horz" lIns="91400" tIns="45699" rIns="91400" bIns="4569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3" y="9371015"/>
            <a:ext cx="2919413" cy="493712"/>
          </a:xfrm>
          <a:prstGeom prst="rect">
            <a:avLst/>
          </a:prstGeom>
        </p:spPr>
        <p:txBody>
          <a:bodyPr vert="horz" lIns="91400" tIns="45699" rIns="91400" bIns="4569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5"/>
            <a:ext cx="2919412" cy="493712"/>
          </a:xfrm>
          <a:prstGeom prst="rect">
            <a:avLst/>
          </a:prstGeom>
        </p:spPr>
        <p:txBody>
          <a:bodyPr vert="horz" lIns="91400" tIns="45699" rIns="91400" bIns="45699" rtlCol="0" anchor="b"/>
          <a:lstStyle>
            <a:lvl1pPr algn="r">
              <a:defRPr sz="1200"/>
            </a:lvl1pPr>
          </a:lstStyle>
          <a:p>
            <a:fld id="{BD8769EC-6691-4628-8049-89EED02F05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07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769EC-6691-4628-8049-89EED02F05D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08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769EC-6691-4628-8049-89EED02F05D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408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769EC-6691-4628-8049-89EED02F05D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50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769EC-6691-4628-8049-89EED02F05D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1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B60A7-0707-4D49-86A3-61AA3464C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502" y="3067341"/>
            <a:ext cx="6858000" cy="6876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9" name="字幕 2">
            <a:extLst>
              <a:ext uri="{FF2B5EF4-FFF2-40B4-BE49-F238E27FC236}">
                <a16:creationId xmlns:a16="http://schemas.microsoft.com/office/drawing/2014/main" id="{E0C83087-7E16-4BB3-9C76-0EB673415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016" y="4799759"/>
            <a:ext cx="5221289" cy="529482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9690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F89F1B0-E550-4B1A-9D63-0E6A978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99" y="159657"/>
            <a:ext cx="9221787" cy="580572"/>
          </a:xfrm>
          <a:prstGeom prst="rect">
            <a:avLst/>
          </a:prstGeom>
        </p:spPr>
        <p:txBody>
          <a:bodyPr anchor="ctr"/>
          <a:lstStyle>
            <a:lvl1pPr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0515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B72DD7F-F33C-4914-91CB-2EBDD77DBA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1976" y="-1"/>
            <a:ext cx="3779838" cy="75596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EF0C38E-000C-42E2-9A02-B4652A12B6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302" y="557562"/>
            <a:ext cx="4364121" cy="615069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ABA3F-7684-4C47-9FE1-FCB955E6D88F}"/>
              </a:ext>
            </a:extLst>
          </p:cNvPr>
          <p:cNvSpPr txBox="1">
            <a:spLocks/>
          </p:cNvSpPr>
          <p:nvPr userDrawn="1"/>
        </p:nvSpPr>
        <p:spPr>
          <a:xfrm>
            <a:off x="9764565" y="155924"/>
            <a:ext cx="607048" cy="401638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ctr" defTabSz="521373" rtl="0" eaLnBrk="1" latinLnBrk="0" hangingPunct="1">
              <a:defRPr kumimoji="1" sz="12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521373" algn="l" defTabSz="521373" rtl="0" eaLnBrk="1" latinLnBrk="0" hangingPunct="1">
              <a:defRPr kumimoji="1"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744" algn="l" defTabSz="521373" rtl="0" eaLnBrk="1" latinLnBrk="0" hangingPunct="1">
              <a:defRPr kumimoji="1"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117" algn="l" defTabSz="521373" rtl="0" eaLnBrk="1" latinLnBrk="0" hangingPunct="1">
              <a:defRPr kumimoji="1"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489" algn="l" defTabSz="521373" rtl="0" eaLnBrk="1" latinLnBrk="0" hangingPunct="1">
              <a:defRPr kumimoji="1"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6860" algn="l" defTabSz="521373" rtl="0" eaLnBrk="1" latinLnBrk="0" hangingPunct="1">
              <a:defRPr kumimoji="1"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233" algn="l" defTabSz="521373" rtl="0" eaLnBrk="1" latinLnBrk="0" hangingPunct="1">
              <a:defRPr kumimoji="1"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9605" algn="l" defTabSz="521373" rtl="0" eaLnBrk="1" latinLnBrk="0" hangingPunct="1">
              <a:defRPr kumimoji="1"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0977" algn="l" defTabSz="521373" rtl="0" eaLnBrk="1" latinLnBrk="0" hangingPunct="1">
              <a:defRPr kumimoji="1"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4F0F9D-2CC3-4673-B84F-13B7D70A8E1C}" type="slidenum"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‹#›</a:t>
            </a:fld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EDEC6FD-86B2-4628-BC14-E53BD964A2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81" y="6872377"/>
            <a:ext cx="3601432" cy="22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3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A0F34528-C0AE-4CEE-9D26-262D31A6DB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0339" y="0"/>
            <a:ext cx="720000" cy="144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B5D429D-7F5E-43D3-9ED2-054D97F807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5398"/>
          <a:stretch/>
        </p:blipFill>
        <p:spPr>
          <a:xfrm>
            <a:off x="-1" y="7021541"/>
            <a:ext cx="10691813" cy="180000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138A0635-2DC5-4CE2-BC12-00A9A57BE721}"/>
              </a:ext>
            </a:extLst>
          </p:cNvPr>
          <p:cNvSpPr txBox="1">
            <a:spLocks/>
          </p:cNvSpPr>
          <p:nvPr userDrawn="1"/>
        </p:nvSpPr>
        <p:spPr>
          <a:xfrm>
            <a:off x="9764565" y="155924"/>
            <a:ext cx="607048" cy="401638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ctr" defTabSz="521373" rtl="0" eaLnBrk="1" latinLnBrk="0" hangingPunct="1">
              <a:defRPr kumimoji="1" sz="12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1pPr>
            <a:lvl2pPr marL="521373" algn="l" defTabSz="521373" rtl="0" eaLnBrk="1" latinLnBrk="0" hangingPunct="1">
              <a:defRPr kumimoji="1"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2744" algn="l" defTabSz="521373" rtl="0" eaLnBrk="1" latinLnBrk="0" hangingPunct="1">
              <a:defRPr kumimoji="1"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117" algn="l" defTabSz="521373" rtl="0" eaLnBrk="1" latinLnBrk="0" hangingPunct="1">
              <a:defRPr kumimoji="1"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5489" algn="l" defTabSz="521373" rtl="0" eaLnBrk="1" latinLnBrk="0" hangingPunct="1">
              <a:defRPr kumimoji="1"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6860" algn="l" defTabSz="521373" rtl="0" eaLnBrk="1" latinLnBrk="0" hangingPunct="1">
              <a:defRPr kumimoji="1"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8233" algn="l" defTabSz="521373" rtl="0" eaLnBrk="1" latinLnBrk="0" hangingPunct="1">
              <a:defRPr kumimoji="1"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9605" algn="l" defTabSz="521373" rtl="0" eaLnBrk="1" latinLnBrk="0" hangingPunct="1">
              <a:defRPr kumimoji="1"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0977" algn="l" defTabSz="521373" rtl="0" eaLnBrk="1" latinLnBrk="0" hangingPunct="1">
              <a:defRPr kumimoji="1"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4F0F9D-2CC3-4673-B84F-13B7D70A8E1C}" type="slidenum"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‹#›</a:t>
            </a:fld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49A8B13-D229-4904-8554-72453F33788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7200000"/>
            <a:ext cx="4626000" cy="226477"/>
          </a:xfrm>
          <a:prstGeom prst="rect">
            <a:avLst/>
          </a:prstGeom>
        </p:spPr>
      </p:pic>
      <p:sp>
        <p:nvSpPr>
          <p:cNvPr id="13" name="Text Box 10">
            <a:extLst>
              <a:ext uri="{FF2B5EF4-FFF2-40B4-BE49-F238E27FC236}">
                <a16:creationId xmlns:a16="http://schemas.microsoft.com/office/drawing/2014/main" id="{A78ABCA0-3311-4F1C-AD34-BD16C9AB0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56922" y="7318801"/>
            <a:ext cx="374441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ja-JP" sz="800" b="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 panose="02020603050405020304" pitchFamily="18" charset="0"/>
              </a:rPr>
              <a:t>© 2022 NIPPON STEEL Chemical</a:t>
            </a:r>
            <a:r>
              <a:rPr lang="en-US" altLang="ja-JP" sz="800" b="0" baseline="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altLang="ja-JP" sz="800" b="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 panose="02020603050405020304" pitchFamily="18" charset="0"/>
              </a:rPr>
              <a:t>&amp; Material </a:t>
            </a:r>
            <a:r>
              <a:rPr lang="en-US" altLang="ja-JP" sz="800" b="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 panose="02020603050405020304" pitchFamily="18" charset="0"/>
              </a:rPr>
              <a:t>Co.,Ltd</a:t>
            </a:r>
            <a:r>
              <a:rPr lang="en-US" altLang="ja-JP" sz="800" b="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 panose="02020603050405020304" pitchFamily="18" charset="0"/>
              </a:rPr>
              <a:t>. All rights reserved.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E41543E9-E937-4C80-9253-A89665DB293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81750" y="7177191"/>
            <a:ext cx="429418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ja-JP" altLang="en-US" sz="800" b="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 panose="02020603050405020304" pitchFamily="18" charset="0"/>
              </a:rPr>
              <a:t>○○㈱様限り（生産技術</a:t>
            </a:r>
            <a:r>
              <a:rPr lang="en-US" altLang="ja-JP" sz="800" b="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 panose="02020603050405020304" pitchFamily="18" charset="0"/>
              </a:rPr>
              <a:t>Gr</a:t>
            </a:r>
            <a:r>
              <a:rPr lang="ja-JP" altLang="en-US" sz="800" b="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 panose="02020603050405020304" pitchFamily="18" charset="0"/>
              </a:rPr>
              <a:t>作成）</a:t>
            </a:r>
            <a:r>
              <a:rPr lang="en-US" altLang="ja-JP" sz="800" b="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 panose="02020603050405020304" pitchFamily="18" charset="0"/>
              </a:rPr>
              <a:t>2022</a:t>
            </a:r>
            <a:r>
              <a:rPr lang="ja-JP" altLang="en-US" sz="800" b="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 panose="02020603050405020304" pitchFamily="18" charset="0"/>
              </a:rPr>
              <a:t>年</a:t>
            </a:r>
            <a:r>
              <a:rPr lang="en-US" altLang="ja-JP" sz="800" b="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 panose="02020603050405020304" pitchFamily="18" charset="0"/>
              </a:rPr>
              <a:t>4</a:t>
            </a:r>
            <a:r>
              <a:rPr lang="ja-JP" altLang="en-US" sz="800" b="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 panose="02020603050405020304" pitchFamily="18" charset="0"/>
              </a:rPr>
              <a:t>月</a:t>
            </a:r>
            <a:r>
              <a:rPr lang="en-US" altLang="ja-JP" sz="800" b="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 panose="02020603050405020304" pitchFamily="18" charset="0"/>
              </a:rPr>
              <a:t>1</a:t>
            </a:r>
            <a:r>
              <a:rPr lang="ja-JP" altLang="en-US" sz="800" b="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Times New Roman" panose="02020603050405020304" pitchFamily="18" charset="0"/>
              </a:rPr>
              <a:t>日</a:t>
            </a:r>
            <a:endParaRPr lang="en-US" altLang="ja-JP" sz="800" b="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5299633-AAC3-43AD-9CB3-495037824BE1}"/>
              </a:ext>
            </a:extLst>
          </p:cNvPr>
          <p:cNvSpPr txBox="1"/>
          <p:nvPr userDrawn="1"/>
        </p:nvSpPr>
        <p:spPr>
          <a:xfrm>
            <a:off x="5511614" y="7198458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000" b="1" dirty="0">
                <a:solidFill>
                  <a:srgbClr val="FF0000"/>
                </a:solidFill>
              </a:rPr>
              <a:t>Confidential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21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7079" y="3401272"/>
            <a:ext cx="4076757" cy="757130"/>
          </a:xfrm>
        </p:spPr>
        <p:txBody>
          <a:bodyPr wrap="none">
            <a:spAutoFit/>
          </a:bodyPr>
          <a:lstStyle/>
          <a:p>
            <a:r>
              <a:rPr lang="en-US" altLang="ja-JP" sz="4800" dirty="0"/>
              <a:t>TA</a:t>
            </a:r>
            <a:r>
              <a:rPr lang="ja-JP" altLang="en-US" sz="4800" dirty="0"/>
              <a:t>後形状予測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49502" y="5666039"/>
            <a:ext cx="6684418" cy="854532"/>
          </a:xfrm>
        </p:spPr>
        <p:txBody>
          <a:bodyPr/>
          <a:lstStyle/>
          <a:p>
            <a:r>
              <a:rPr lang="en-US" altLang="ja-JP" dirty="0"/>
              <a:t>2024</a:t>
            </a:r>
            <a:r>
              <a:rPr lang="ja-JP" altLang="en-US" dirty="0"/>
              <a:t>年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10</a:t>
            </a:r>
            <a:r>
              <a:rPr lang="ja-JP" altLang="en-US" dirty="0"/>
              <a:t>日</a:t>
            </a:r>
            <a:endParaRPr lang="en-US" altLang="ja-JP" dirty="0"/>
          </a:p>
          <a:p>
            <a:r>
              <a:rPr lang="ja-JP" altLang="en-US" dirty="0"/>
              <a:t>金属箔応用商品事業部 金属箔製造部 生産技術</a:t>
            </a:r>
            <a:r>
              <a:rPr lang="en-US" altLang="ja-JP" dirty="0"/>
              <a:t>Gr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75D3ED-47EE-477B-B9F9-066601AD8438}"/>
              </a:ext>
            </a:extLst>
          </p:cNvPr>
          <p:cNvSpPr txBox="1"/>
          <p:nvPr/>
        </p:nvSpPr>
        <p:spPr>
          <a:xfrm>
            <a:off x="5770791" y="737105"/>
            <a:ext cx="267217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  <a:r>
              <a:rPr kumimoji="1" lang="ja-JP" altLang="en-US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社内限り</a:t>
            </a:r>
            <a:endParaRPr kumimoji="1" lang="en-US" altLang="ja-JP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438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1FBAD-2666-475E-980F-0BBBAF83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補足</a:t>
            </a:r>
            <a:r>
              <a:rPr lang="en-US" altLang="ja-JP" dirty="0"/>
              <a:t>】</a:t>
            </a:r>
            <a:r>
              <a:rPr lang="ja-JP" altLang="en-US" dirty="0"/>
              <a:t>　解析フロー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D80D4D-10F4-95DC-ED90-A5C489DDBBCA}"/>
              </a:ext>
            </a:extLst>
          </p:cNvPr>
          <p:cNvSpPr/>
          <p:nvPr/>
        </p:nvSpPr>
        <p:spPr>
          <a:xfrm>
            <a:off x="502278" y="1352282"/>
            <a:ext cx="2627290" cy="727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データ取得</a:t>
            </a:r>
            <a:endParaRPr kumimoji="1" lang="ja-JP" altLang="en-US" sz="28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06A261-E001-8B17-EE21-EE0E04DB2F78}"/>
              </a:ext>
            </a:extLst>
          </p:cNvPr>
          <p:cNvSpPr/>
          <p:nvPr/>
        </p:nvSpPr>
        <p:spPr>
          <a:xfrm>
            <a:off x="502278" y="2638026"/>
            <a:ext cx="2627290" cy="727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前処理</a:t>
            </a:r>
            <a:endParaRPr kumimoji="1" lang="ja-JP" altLang="en-US" sz="2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1EA4D2-F24C-6905-5BB6-6AFE45D271E1}"/>
              </a:ext>
            </a:extLst>
          </p:cNvPr>
          <p:cNvSpPr/>
          <p:nvPr/>
        </p:nvSpPr>
        <p:spPr>
          <a:xfrm>
            <a:off x="502278" y="3975285"/>
            <a:ext cx="2627290" cy="727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機械学習</a:t>
            </a:r>
            <a:endParaRPr kumimoji="1" lang="ja-JP" altLang="en-US" sz="2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190F26F-DE9F-BA74-297B-5B5F287E6F8D}"/>
              </a:ext>
            </a:extLst>
          </p:cNvPr>
          <p:cNvSpPr/>
          <p:nvPr/>
        </p:nvSpPr>
        <p:spPr>
          <a:xfrm>
            <a:off x="502278" y="5351177"/>
            <a:ext cx="2627290" cy="7276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予測</a:t>
            </a:r>
            <a:endParaRPr kumimoji="1"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123774E-79FA-1D54-BCC6-204641DE4BE8}"/>
              </a:ext>
            </a:extLst>
          </p:cNvPr>
          <p:cNvSpPr txBox="1"/>
          <p:nvPr/>
        </p:nvSpPr>
        <p:spPr>
          <a:xfrm>
            <a:off x="3459525" y="1454499"/>
            <a:ext cx="5724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800" dirty="0"/>
              <a:t>データベースに接続し、データを取り込む</a:t>
            </a:r>
            <a:endParaRPr kumimoji="1" lang="ja-JP" altLang="en-US" sz="2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B88896-BF6D-0574-D46D-3AEAE855B8E7}"/>
              </a:ext>
            </a:extLst>
          </p:cNvPr>
          <p:cNvSpPr txBox="1"/>
          <p:nvPr/>
        </p:nvSpPr>
        <p:spPr>
          <a:xfrm>
            <a:off x="3562556" y="2524799"/>
            <a:ext cx="61382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800" dirty="0"/>
              <a:t>誤字の変換、不要データの除去、</a:t>
            </a:r>
            <a:endParaRPr lang="en-US" altLang="ja-JP" sz="2800" dirty="0"/>
          </a:p>
          <a:p>
            <a:pPr algn="l"/>
            <a:r>
              <a:rPr kumimoji="1" lang="ja-JP" altLang="en-US" sz="2800" dirty="0"/>
              <a:t>コイル番号をキーに工程毎にデータを結合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256EE2-0B02-5C0A-0918-0680A08EAE93}"/>
              </a:ext>
            </a:extLst>
          </p:cNvPr>
          <p:cNvSpPr txBox="1"/>
          <p:nvPr/>
        </p:nvSpPr>
        <p:spPr>
          <a:xfrm>
            <a:off x="3459525" y="3882869"/>
            <a:ext cx="65485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/>
              <a:t>訓練データと検証データに分けて、モデル構築</a:t>
            </a:r>
            <a:endParaRPr kumimoji="1" lang="en-US" altLang="ja-JP" sz="2800" dirty="0"/>
          </a:p>
          <a:p>
            <a:pPr algn="l"/>
            <a:r>
              <a:rPr lang="ja-JP" altLang="en-US" sz="2800" dirty="0"/>
              <a:t>＆モデル評価　⇒精度</a:t>
            </a:r>
            <a:r>
              <a:rPr lang="en-US" altLang="ja-JP" sz="2800" dirty="0"/>
              <a:t>Up</a:t>
            </a:r>
            <a:r>
              <a:rPr lang="ja-JP" altLang="en-US" sz="2800" dirty="0"/>
              <a:t>調整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31139E6-3C47-6632-ECD6-FBDA31388E07}"/>
              </a:ext>
            </a:extLst>
          </p:cNvPr>
          <p:cNvSpPr txBox="1"/>
          <p:nvPr/>
        </p:nvSpPr>
        <p:spPr>
          <a:xfrm>
            <a:off x="3459525" y="5453394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/>
              <a:t>予測したいデータを読み込み、モデルに投入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3C8C69F6-C892-5FE1-B420-662888B5C71E}"/>
              </a:ext>
            </a:extLst>
          </p:cNvPr>
          <p:cNvSpPr/>
          <p:nvPr/>
        </p:nvSpPr>
        <p:spPr>
          <a:xfrm>
            <a:off x="1262129" y="2215167"/>
            <a:ext cx="1120462" cy="2838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0F4052B6-582A-C241-6D15-5EB4B357BE5F}"/>
              </a:ext>
            </a:extLst>
          </p:cNvPr>
          <p:cNvSpPr/>
          <p:nvPr/>
        </p:nvSpPr>
        <p:spPr>
          <a:xfrm>
            <a:off x="1255692" y="3535522"/>
            <a:ext cx="1120462" cy="2838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56087F08-DBE5-585D-EE99-83BD141AD917}"/>
              </a:ext>
            </a:extLst>
          </p:cNvPr>
          <p:cNvSpPr/>
          <p:nvPr/>
        </p:nvSpPr>
        <p:spPr>
          <a:xfrm>
            <a:off x="1262129" y="4910879"/>
            <a:ext cx="1120462" cy="2838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80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1FBAD-2666-475E-980F-0BBBAF83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補足</a:t>
            </a:r>
            <a:r>
              <a:rPr lang="en-US" altLang="ja-JP" dirty="0"/>
              <a:t>】</a:t>
            </a:r>
            <a:r>
              <a:rPr lang="ja-JP" altLang="en-US" dirty="0"/>
              <a:t>　本検討の位置づけ</a:t>
            </a:r>
            <a:endParaRPr kumimoji="1" lang="ja-JP" altLang="en-US" dirty="0"/>
          </a:p>
        </p:txBody>
      </p:sp>
      <p:pic>
        <p:nvPicPr>
          <p:cNvPr id="19" name="図 18" descr="ダイアグラム&#10;&#10;自動的に生成された説明">
            <a:extLst>
              <a:ext uri="{FF2B5EF4-FFF2-40B4-BE49-F238E27FC236}">
                <a16:creationId xmlns:a16="http://schemas.microsoft.com/office/drawing/2014/main" id="{7F3AE691-902A-C2D7-09A6-43CF87F2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98" y="740228"/>
            <a:ext cx="10063615" cy="6289759"/>
          </a:xfrm>
          <a:prstGeom prst="rect">
            <a:avLst/>
          </a:prstGeom>
        </p:spPr>
      </p:pic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DE9C2E25-C4D2-F20F-6530-FDE854A3F200}"/>
              </a:ext>
            </a:extLst>
          </p:cNvPr>
          <p:cNvSpPr/>
          <p:nvPr/>
        </p:nvSpPr>
        <p:spPr>
          <a:xfrm>
            <a:off x="6098269" y="2143970"/>
            <a:ext cx="1261884" cy="523220"/>
          </a:xfrm>
          <a:prstGeom prst="wedgeRectCallout">
            <a:avLst>
              <a:gd name="adj1" fmla="val -69822"/>
              <a:gd name="adj2" fmla="val 4527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rgbClr val="FF0000"/>
                </a:solidFill>
              </a:rPr>
              <a:t>本検討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448264E-E133-439A-DE95-10FAD0100D18}"/>
              </a:ext>
            </a:extLst>
          </p:cNvPr>
          <p:cNvSpPr txBox="1"/>
          <p:nvPr/>
        </p:nvSpPr>
        <p:spPr>
          <a:xfrm>
            <a:off x="6830808" y="6708490"/>
            <a:ext cx="37497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100" dirty="0"/>
              <a:t>引用元　</a:t>
            </a:r>
            <a:r>
              <a:rPr kumimoji="1" lang="en-US" altLang="ja-JP" sz="1100" dirty="0"/>
              <a:t>https://www.matrixflow.net/case-study/86/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8472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1FBAD-2666-475E-980F-0BBBAF83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550" y="3235072"/>
            <a:ext cx="2130711" cy="1089529"/>
          </a:xfrm>
        </p:spPr>
        <p:txBody>
          <a:bodyPr wrap="none">
            <a:spAutoFit/>
          </a:bodyPr>
          <a:lstStyle/>
          <a:p>
            <a:r>
              <a:rPr kumimoji="1" lang="en-US" altLang="ja-JP" sz="7200" dirty="0"/>
              <a:t>END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65651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1FBAD-2666-475E-980F-0BBBAF83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42C9F82-8B42-A161-92C7-76E5D3F61FA2}"/>
              </a:ext>
            </a:extLst>
          </p:cNvPr>
          <p:cNvSpPr/>
          <p:nvPr/>
        </p:nvSpPr>
        <p:spPr>
          <a:xfrm>
            <a:off x="4990562" y="4075663"/>
            <a:ext cx="561408" cy="164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84506B-78F0-BB89-0A8F-A91FA50F5886}"/>
              </a:ext>
            </a:extLst>
          </p:cNvPr>
          <p:cNvSpPr txBox="1"/>
          <p:nvPr/>
        </p:nvSpPr>
        <p:spPr>
          <a:xfrm>
            <a:off x="385911" y="967275"/>
            <a:ext cx="9813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/>
              <a:t>D</a:t>
            </a:r>
            <a:r>
              <a:rPr kumimoji="1" lang="ja-JP" altLang="en-US" sz="2400" dirty="0"/>
              <a:t>社</a:t>
            </a:r>
            <a:r>
              <a:rPr kumimoji="1" lang="en-US" altLang="ja-JP" sz="2400" dirty="0"/>
              <a:t>30um</a:t>
            </a:r>
            <a:r>
              <a:rPr kumimoji="1" lang="ja-JP" altLang="en-US" sz="2400" dirty="0"/>
              <a:t>材の</a:t>
            </a:r>
            <a:r>
              <a:rPr kumimoji="1" lang="en-US" altLang="ja-JP" sz="2400" dirty="0"/>
              <a:t>TA</a:t>
            </a:r>
            <a:r>
              <a:rPr kumimoji="1" lang="ja-JP" altLang="en-US" sz="2400" dirty="0"/>
              <a:t>後の形状パターンを</a:t>
            </a:r>
            <a:r>
              <a:rPr kumimoji="1" lang="en-US" altLang="ja-JP" sz="2400" u="sng" dirty="0"/>
              <a:t>FCR</a:t>
            </a:r>
            <a:r>
              <a:rPr kumimoji="1" lang="ja-JP" altLang="en-US" sz="2400" u="sng" dirty="0"/>
              <a:t>形状パターンから予測</a:t>
            </a:r>
            <a:r>
              <a:rPr kumimoji="1" lang="ja-JP" altLang="en-US" sz="2400" dirty="0"/>
              <a:t>できるか検討する。</a:t>
            </a:r>
            <a:endParaRPr kumimoji="1" lang="en-US" altLang="ja-JP" sz="24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048FC1E-D9A3-8C51-4CA2-A13759722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16" y="3360393"/>
            <a:ext cx="3800970" cy="2781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355F399-3D9B-14C5-233C-7B3B74DE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858" y="3360393"/>
            <a:ext cx="3762756" cy="27538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4D93FF-E17A-DE89-E4E8-A67F0AB19BD6}"/>
              </a:ext>
            </a:extLst>
          </p:cNvPr>
          <p:cNvSpPr txBox="1"/>
          <p:nvPr/>
        </p:nvSpPr>
        <p:spPr>
          <a:xfrm>
            <a:off x="385911" y="2025318"/>
            <a:ext cx="10024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/>
              <a:t>“</a:t>
            </a:r>
            <a:r>
              <a:rPr kumimoji="1" lang="ja-JP" altLang="en-US" sz="2000" dirty="0"/>
              <a:t>形状パターン</a:t>
            </a:r>
            <a:r>
              <a:rPr kumimoji="1" lang="en-US" altLang="ja-JP" sz="2000" dirty="0"/>
              <a:t>”</a:t>
            </a:r>
            <a:r>
              <a:rPr kumimoji="1" lang="ja-JP" altLang="en-US" sz="2000" dirty="0"/>
              <a:t>のような単一の数値で表現できないものは、従来の統計的手法</a:t>
            </a:r>
            <a:r>
              <a:rPr lang="ja-JP" altLang="en-US" sz="2000" dirty="0"/>
              <a:t>（</a:t>
            </a:r>
            <a:r>
              <a:rPr kumimoji="1" lang="ja-JP" altLang="en-US" sz="2000" dirty="0"/>
              <a:t>パラメータ</a:t>
            </a:r>
            <a:r>
              <a:rPr lang="ja-JP" altLang="en-US" sz="2000" dirty="0"/>
              <a:t>との相関分析）では</a:t>
            </a:r>
            <a:r>
              <a:rPr kumimoji="1" lang="ja-JP" altLang="en-US" sz="2000" dirty="0"/>
              <a:t>分析が難しい。</a:t>
            </a:r>
            <a:r>
              <a:rPr lang="ja-JP" altLang="en-US" sz="2000" dirty="0"/>
              <a:t>そこで、機械学習によるパターン予測を検討した。</a:t>
            </a:r>
            <a:endParaRPr kumimoji="1" lang="en-US" altLang="ja-JP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6DA65C-D916-EB47-842F-729ECF00B33F}"/>
              </a:ext>
            </a:extLst>
          </p:cNvPr>
          <p:cNvSpPr txBox="1"/>
          <p:nvPr/>
        </p:nvSpPr>
        <p:spPr>
          <a:xfrm>
            <a:off x="1785175" y="3426764"/>
            <a:ext cx="13933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/>
              <a:t>FCR</a:t>
            </a:r>
            <a:r>
              <a:rPr kumimoji="1" lang="ja-JP" altLang="en-US" sz="2400" dirty="0"/>
              <a:t>形状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593D69-967A-CB1E-4C9D-3A46D8AB1BDC}"/>
              </a:ext>
            </a:extLst>
          </p:cNvPr>
          <p:cNvSpPr txBox="1"/>
          <p:nvPr/>
        </p:nvSpPr>
        <p:spPr>
          <a:xfrm>
            <a:off x="7515092" y="3426763"/>
            <a:ext cx="118628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/>
              <a:t>TA</a:t>
            </a:r>
            <a:r>
              <a:rPr kumimoji="1" lang="ja-JP" altLang="en-US" sz="2400" dirty="0"/>
              <a:t>形状</a:t>
            </a:r>
          </a:p>
        </p:txBody>
      </p:sp>
    </p:spTree>
    <p:extLst>
      <p:ext uri="{BB962C8B-B14F-4D97-AF65-F5344CB8AC3E}">
        <p14:creationId xmlns:p14="http://schemas.microsoft.com/office/powerpoint/2010/main" val="399386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1FBAD-2666-475E-980F-0BBBAF83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99" y="159657"/>
            <a:ext cx="9586646" cy="580572"/>
          </a:xfrm>
        </p:spPr>
        <p:txBody>
          <a:bodyPr/>
          <a:lstStyle/>
          <a:p>
            <a:r>
              <a:rPr lang="en-US" altLang="ja-JP" dirty="0"/>
              <a:t>FCR</a:t>
            </a:r>
            <a:r>
              <a:rPr lang="ja-JP" altLang="en-US" dirty="0"/>
              <a:t>形状から</a:t>
            </a:r>
            <a:r>
              <a:rPr lang="en-US" altLang="ja-JP" dirty="0"/>
              <a:t>TA</a:t>
            </a:r>
            <a:r>
              <a:rPr lang="ja-JP" altLang="en-US" dirty="0"/>
              <a:t>形状の予測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E6AE99F-8ED0-2A6B-565B-F2DFE30304A8}"/>
              </a:ext>
            </a:extLst>
          </p:cNvPr>
          <p:cNvSpPr/>
          <p:nvPr/>
        </p:nvSpPr>
        <p:spPr>
          <a:xfrm>
            <a:off x="1959713" y="3087000"/>
            <a:ext cx="1318571" cy="2154621"/>
          </a:xfrm>
          <a:prstGeom prst="rect">
            <a:avLst/>
          </a:prstGeom>
          <a:ln>
            <a:solidFill>
              <a:srgbClr val="19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訓練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データ</a:t>
            </a:r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98C79C-A86E-2DF5-3B2B-190984EFAF68}"/>
              </a:ext>
            </a:extLst>
          </p:cNvPr>
          <p:cNvSpPr/>
          <p:nvPr/>
        </p:nvSpPr>
        <p:spPr>
          <a:xfrm>
            <a:off x="1959713" y="5318896"/>
            <a:ext cx="1318571" cy="798786"/>
          </a:xfrm>
          <a:prstGeom prst="rect">
            <a:avLst/>
          </a:prstGeom>
          <a:solidFill>
            <a:schemeClr val="accent2"/>
          </a:solidFill>
          <a:ln>
            <a:solidFill>
              <a:srgbClr val="19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検証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データ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A3DEDF0-1A16-3ED1-BA89-F3F8B039F112}"/>
              </a:ext>
            </a:extLst>
          </p:cNvPr>
          <p:cNvSpPr txBox="1"/>
          <p:nvPr/>
        </p:nvSpPr>
        <p:spPr>
          <a:xfrm>
            <a:off x="5906512" y="3702928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/>
              <a:t>機械学習</a:t>
            </a:r>
            <a:r>
              <a:rPr lang="ja-JP" altLang="en-US" sz="2800" dirty="0"/>
              <a:t>→</a:t>
            </a:r>
            <a:r>
              <a:rPr kumimoji="1" lang="ja-JP" altLang="en-US" sz="2800" dirty="0"/>
              <a:t>モデル構築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60BF7-F733-1235-95D5-347FE3BA5148}"/>
              </a:ext>
            </a:extLst>
          </p:cNvPr>
          <p:cNvSpPr txBox="1"/>
          <p:nvPr/>
        </p:nvSpPr>
        <p:spPr>
          <a:xfrm>
            <a:off x="5906512" y="5366526"/>
            <a:ext cx="4208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800" dirty="0"/>
              <a:t>モデルの評価（誤差分析）</a:t>
            </a:r>
            <a:endParaRPr kumimoji="1" lang="ja-JP" altLang="en-US" sz="28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C4A2690-BC71-E7E1-38C6-853A398B0DA7}"/>
              </a:ext>
            </a:extLst>
          </p:cNvPr>
          <p:cNvSpPr/>
          <p:nvPr/>
        </p:nvSpPr>
        <p:spPr>
          <a:xfrm>
            <a:off x="5128746" y="3702928"/>
            <a:ext cx="409904" cy="5232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BA5088C-627B-D027-49EB-D36AD5FD7C7A}"/>
              </a:ext>
            </a:extLst>
          </p:cNvPr>
          <p:cNvSpPr/>
          <p:nvPr/>
        </p:nvSpPr>
        <p:spPr>
          <a:xfrm>
            <a:off x="5128746" y="5366526"/>
            <a:ext cx="409904" cy="5232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D8C76F1-D485-FA9D-9D01-3EFDA4D789F1}"/>
              </a:ext>
            </a:extLst>
          </p:cNvPr>
          <p:cNvSpPr txBox="1"/>
          <p:nvPr/>
        </p:nvSpPr>
        <p:spPr>
          <a:xfrm>
            <a:off x="470212" y="1181182"/>
            <a:ext cx="9751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800" dirty="0"/>
              <a:t>FCR</a:t>
            </a:r>
            <a:r>
              <a:rPr lang="ja-JP" altLang="en-US" sz="2800" dirty="0"/>
              <a:t>形状（全列</a:t>
            </a:r>
            <a:r>
              <a:rPr lang="en-US" altLang="ja-JP" sz="2800" dirty="0"/>
              <a:t>I-unit</a:t>
            </a:r>
            <a:r>
              <a:rPr lang="ja-JP" altLang="en-US" sz="2800" dirty="0"/>
              <a:t>）と</a:t>
            </a:r>
            <a:r>
              <a:rPr lang="en-US" altLang="ja-JP" sz="2800" dirty="0"/>
              <a:t>TA</a:t>
            </a:r>
            <a:r>
              <a:rPr lang="ja-JP" altLang="en-US" sz="2800" dirty="0"/>
              <a:t>形状（全列</a:t>
            </a:r>
            <a:r>
              <a:rPr lang="en-US" altLang="ja-JP" sz="2800" dirty="0"/>
              <a:t>I-unit </a:t>
            </a:r>
            <a:r>
              <a:rPr lang="ja-JP" altLang="en-US" sz="2800" dirty="0"/>
              <a:t>）を対応させて</a:t>
            </a:r>
            <a:endParaRPr lang="en-US" altLang="ja-JP" sz="2800" dirty="0"/>
          </a:p>
          <a:p>
            <a:pPr algn="l"/>
            <a:r>
              <a:rPr lang="ja-JP" altLang="en-US" sz="2800" dirty="0"/>
              <a:t>機械学習し、モデルの評価、予測を行った。</a:t>
            </a:r>
            <a:endParaRPr lang="en-US" altLang="ja-JP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1B03954-1339-AFC8-42E9-4F2CBC0D6C9C}"/>
              </a:ext>
            </a:extLst>
          </p:cNvPr>
          <p:cNvSpPr txBox="1"/>
          <p:nvPr/>
        </p:nvSpPr>
        <p:spPr>
          <a:xfrm>
            <a:off x="711440" y="3902700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+mn-ea"/>
              </a:rPr>
              <a:t>108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E8FF07-DAC2-A96D-033F-B0C9B0EB05DF}"/>
              </a:ext>
            </a:extLst>
          </p:cNvPr>
          <p:cNvSpPr txBox="1"/>
          <p:nvPr/>
        </p:nvSpPr>
        <p:spPr>
          <a:xfrm>
            <a:off x="822848" y="5456679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+mn-ea"/>
              </a:rPr>
              <a:t>46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7C2AC88-F086-00AE-95B2-8C8A6A416542}"/>
              </a:ext>
            </a:extLst>
          </p:cNvPr>
          <p:cNvSpPr txBox="1"/>
          <p:nvPr/>
        </p:nvSpPr>
        <p:spPr>
          <a:xfrm>
            <a:off x="403250" y="2882880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+mn-ea"/>
              </a:rPr>
              <a:t>コイル数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A045A1E-2886-43E5-CA2C-390118E51730}"/>
              </a:ext>
            </a:extLst>
          </p:cNvPr>
          <p:cNvSpPr/>
          <p:nvPr/>
        </p:nvSpPr>
        <p:spPr>
          <a:xfrm>
            <a:off x="1959713" y="6198187"/>
            <a:ext cx="1318571" cy="151098"/>
          </a:xfrm>
          <a:prstGeom prst="rect">
            <a:avLst/>
          </a:prstGeom>
          <a:solidFill>
            <a:srgbClr val="00B050"/>
          </a:solidFill>
          <a:ln>
            <a:solidFill>
              <a:srgbClr val="19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51F9D7D-8F6D-60EC-BDEA-23C1D62A292D}"/>
              </a:ext>
            </a:extLst>
          </p:cNvPr>
          <p:cNvSpPr txBox="1"/>
          <p:nvPr/>
        </p:nvSpPr>
        <p:spPr>
          <a:xfrm>
            <a:off x="934256" y="6018536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+mn-ea"/>
              </a:rPr>
              <a:t>2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AF2BF8E6-6EA1-CE0E-215F-BE309B0A34CA}"/>
              </a:ext>
            </a:extLst>
          </p:cNvPr>
          <p:cNvSpPr/>
          <p:nvPr/>
        </p:nvSpPr>
        <p:spPr>
          <a:xfrm>
            <a:off x="5128746" y="6012126"/>
            <a:ext cx="409904" cy="5232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EA6EC6B-1598-A42F-0771-CE3823DDC367}"/>
              </a:ext>
            </a:extLst>
          </p:cNvPr>
          <p:cNvSpPr txBox="1"/>
          <p:nvPr/>
        </p:nvSpPr>
        <p:spPr>
          <a:xfrm>
            <a:off x="5906512" y="6012126"/>
            <a:ext cx="2978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800" dirty="0"/>
              <a:t>モデル適用し、予測</a:t>
            </a:r>
            <a:endParaRPr kumimoji="1" lang="ja-JP" altLang="en-US" sz="28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FB31714-C86C-6682-F568-6FD221A19940}"/>
              </a:ext>
            </a:extLst>
          </p:cNvPr>
          <p:cNvSpPr/>
          <p:nvPr/>
        </p:nvSpPr>
        <p:spPr>
          <a:xfrm>
            <a:off x="3482309" y="3076580"/>
            <a:ext cx="1318571" cy="2154621"/>
          </a:xfrm>
          <a:prstGeom prst="rect">
            <a:avLst/>
          </a:prstGeom>
          <a:ln>
            <a:solidFill>
              <a:srgbClr val="19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訓練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データ</a:t>
            </a:r>
            <a:endParaRPr kumimoji="1" lang="ja-JP" altLang="en-US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21E731-972A-41BE-66CB-173A71CFF15C}"/>
              </a:ext>
            </a:extLst>
          </p:cNvPr>
          <p:cNvSpPr/>
          <p:nvPr/>
        </p:nvSpPr>
        <p:spPr>
          <a:xfrm>
            <a:off x="3482309" y="5308476"/>
            <a:ext cx="1318571" cy="798786"/>
          </a:xfrm>
          <a:prstGeom prst="rect">
            <a:avLst/>
          </a:prstGeom>
          <a:solidFill>
            <a:schemeClr val="accent2"/>
          </a:solidFill>
          <a:ln>
            <a:solidFill>
              <a:srgbClr val="19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検証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データ</a:t>
            </a:r>
            <a:endParaRPr kumimoji="1" lang="ja-JP" altLang="en-US" sz="2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D415EA8-85F3-F5C6-F4F1-A7E6D61332DF}"/>
              </a:ext>
            </a:extLst>
          </p:cNvPr>
          <p:cNvSpPr/>
          <p:nvPr/>
        </p:nvSpPr>
        <p:spPr>
          <a:xfrm>
            <a:off x="3482309" y="6187767"/>
            <a:ext cx="1318571" cy="151098"/>
          </a:xfrm>
          <a:prstGeom prst="rect">
            <a:avLst/>
          </a:prstGeom>
          <a:solidFill>
            <a:srgbClr val="00B050"/>
          </a:solidFill>
          <a:ln>
            <a:solidFill>
              <a:srgbClr val="19191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2471159-36C8-5E64-8F6C-1DFE833A919E}"/>
              </a:ext>
            </a:extLst>
          </p:cNvPr>
          <p:cNvSpPr txBox="1"/>
          <p:nvPr/>
        </p:nvSpPr>
        <p:spPr>
          <a:xfrm>
            <a:off x="2180416" y="2508654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/>
              <a:t>FCR</a:t>
            </a:r>
            <a:endParaRPr kumimoji="1" lang="ja-JP" altLang="en-US" sz="28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31EA36A-698A-C2B5-D36C-8160F1378113}"/>
              </a:ext>
            </a:extLst>
          </p:cNvPr>
          <p:cNvSpPr txBox="1"/>
          <p:nvPr/>
        </p:nvSpPr>
        <p:spPr>
          <a:xfrm>
            <a:off x="3703012" y="2508654"/>
            <a:ext cx="635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/>
              <a:t>TA</a:t>
            </a:r>
            <a:endParaRPr kumimoji="1" lang="ja-JP" altLang="en-US" sz="28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1847783-63D6-4FD4-EEF7-CDDFE6A22659}"/>
              </a:ext>
            </a:extLst>
          </p:cNvPr>
          <p:cNvSpPr txBox="1"/>
          <p:nvPr/>
        </p:nvSpPr>
        <p:spPr>
          <a:xfrm>
            <a:off x="6035302" y="4245496"/>
            <a:ext cx="454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/>
              <a:t>教師有り学習（</a:t>
            </a:r>
            <a:r>
              <a:rPr lang="ja-JP" altLang="en-US" sz="2400" dirty="0"/>
              <a:t>ランダムフォレスト</a:t>
            </a:r>
            <a:r>
              <a:rPr kumimoji="1" lang="ja-JP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9954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1FBAD-2666-475E-980F-0BBBAF83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99" y="159657"/>
            <a:ext cx="9586646" cy="580572"/>
          </a:xfrm>
        </p:spPr>
        <p:txBody>
          <a:bodyPr/>
          <a:lstStyle/>
          <a:p>
            <a:r>
              <a:rPr lang="en-US" altLang="ja-JP" dirty="0"/>
              <a:t>TA</a:t>
            </a:r>
            <a:r>
              <a:rPr lang="ja-JP" altLang="en-US" dirty="0"/>
              <a:t>後形状の予測結果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B7DB5C1-3759-E959-F524-D11B7B8B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67" y="1746844"/>
            <a:ext cx="4183344" cy="30616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D35A6D2-1551-9135-FCDF-C8DB7A9B6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424" y="1748538"/>
            <a:ext cx="5381248" cy="305999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13CED2-D575-C9AB-01C0-8A0F667C342A}"/>
              </a:ext>
            </a:extLst>
          </p:cNvPr>
          <p:cNvSpPr txBox="1"/>
          <p:nvPr/>
        </p:nvSpPr>
        <p:spPr>
          <a:xfrm>
            <a:off x="697749" y="5527087"/>
            <a:ext cx="63241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+mn-ea"/>
              </a:rPr>
              <a:t>DS</a:t>
            </a:r>
            <a:r>
              <a:rPr kumimoji="1" lang="ja-JP" altLang="en-US" sz="2800" dirty="0">
                <a:latin typeface="+mn-ea"/>
              </a:rPr>
              <a:t>の耳波の変化量の予測精度が高い。</a:t>
            </a:r>
            <a:endParaRPr kumimoji="1" lang="en-US" altLang="ja-JP" sz="2800" dirty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+mn-ea"/>
              </a:rPr>
              <a:t>中伸びの変化量の予測精度が低い。</a:t>
            </a:r>
            <a:endParaRPr kumimoji="1" lang="en-US" altLang="ja-JP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916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1FBAD-2666-475E-980F-0BBBAF83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99" y="159657"/>
            <a:ext cx="9586646" cy="580572"/>
          </a:xfrm>
        </p:spPr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13CED2-D575-C9AB-01C0-8A0F667C342A}"/>
              </a:ext>
            </a:extLst>
          </p:cNvPr>
          <p:cNvSpPr txBox="1"/>
          <p:nvPr/>
        </p:nvSpPr>
        <p:spPr>
          <a:xfrm>
            <a:off x="262751" y="967963"/>
            <a:ext cx="100918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TA</a:t>
            </a:r>
            <a:r>
              <a:rPr kumimoji="1" lang="ja-JP" altLang="en-US" sz="2800" dirty="0"/>
              <a:t>後の耳波は、</a:t>
            </a:r>
            <a:r>
              <a:rPr kumimoji="1" lang="en-US" altLang="ja-JP" sz="2800" dirty="0"/>
              <a:t>FCR</a:t>
            </a:r>
            <a:r>
              <a:rPr kumimoji="1" lang="ja-JP" altLang="en-US" sz="2800" dirty="0"/>
              <a:t>形状パターンの依存度が高い可能性がある。</a:t>
            </a:r>
            <a:endParaRPr kumimoji="1" lang="en-US" altLang="ja-JP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800" dirty="0"/>
              <a:t>TA</a:t>
            </a:r>
            <a:r>
              <a:rPr lang="ja-JP" altLang="en-US" sz="2800" dirty="0"/>
              <a:t>後の中伸びは、</a:t>
            </a:r>
            <a:r>
              <a:rPr lang="en-US" altLang="ja-JP" sz="2800" dirty="0"/>
              <a:t>FCR</a:t>
            </a:r>
            <a:r>
              <a:rPr lang="ja-JP" altLang="en-US" sz="2800" dirty="0"/>
              <a:t>形状パターン以外の要素の影響が強い可能性がある。</a:t>
            </a:r>
            <a:r>
              <a:rPr kumimoji="1" lang="ja-JP" altLang="en-US" sz="2800" u="sng" dirty="0"/>
              <a:t>（説明変数が不足）</a:t>
            </a:r>
            <a:endParaRPr kumimoji="1" lang="en-US" altLang="ja-JP" sz="2800" u="sn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800" u="sng" dirty="0"/>
              <a:t>データ数が少ない</a:t>
            </a:r>
            <a:r>
              <a:rPr lang="ja-JP" altLang="en-US" sz="2800" dirty="0"/>
              <a:t>ため、モデルの精度が不十分な可能性がある。</a:t>
            </a:r>
            <a:endParaRPr kumimoji="1" lang="en-US" altLang="ja-JP" sz="28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EDFB759-31A2-CA95-B75B-1705BF8FD474}"/>
              </a:ext>
            </a:extLst>
          </p:cNvPr>
          <p:cNvSpPr/>
          <p:nvPr/>
        </p:nvSpPr>
        <p:spPr>
          <a:xfrm>
            <a:off x="4614682" y="3333899"/>
            <a:ext cx="2001015" cy="27022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TA</a:t>
            </a:r>
            <a:endParaRPr kumimoji="1" lang="ja-JP" altLang="en-US" sz="4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D67D295-6677-0BFC-4CB7-1A1B7764E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02" y="3134288"/>
            <a:ext cx="2498786" cy="1828800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BFD7F2B-CB3A-98A9-26FF-6F65FF541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02" y="3857114"/>
            <a:ext cx="2473665" cy="1810414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FDF1B8D-D0DA-1CBB-F551-6DC29F4D7728}"/>
              </a:ext>
            </a:extLst>
          </p:cNvPr>
          <p:cNvSpPr/>
          <p:nvPr/>
        </p:nvSpPr>
        <p:spPr>
          <a:xfrm>
            <a:off x="3858758" y="3944522"/>
            <a:ext cx="547353" cy="637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8713A08F-49D4-E599-CAE7-8BDD72E936B3}"/>
              </a:ext>
            </a:extLst>
          </p:cNvPr>
          <p:cNvSpPr/>
          <p:nvPr/>
        </p:nvSpPr>
        <p:spPr>
          <a:xfrm>
            <a:off x="6857529" y="4481318"/>
            <a:ext cx="547353" cy="637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BD327B3-B0E5-17CB-B874-DF715300D015}"/>
              </a:ext>
            </a:extLst>
          </p:cNvPr>
          <p:cNvSpPr txBox="1"/>
          <p:nvPr/>
        </p:nvSpPr>
        <p:spPr>
          <a:xfrm>
            <a:off x="8035087" y="63727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/>
              <a:t>目的変数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BB6799-334F-957D-68AC-837026FDBDF4}"/>
              </a:ext>
            </a:extLst>
          </p:cNvPr>
          <p:cNvSpPr txBox="1"/>
          <p:nvPr/>
        </p:nvSpPr>
        <p:spPr>
          <a:xfrm>
            <a:off x="1657901" y="63727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/>
              <a:t>説明変数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922CC03-7D79-6057-3441-27D189A7C090}"/>
              </a:ext>
            </a:extLst>
          </p:cNvPr>
          <p:cNvSpPr/>
          <p:nvPr/>
        </p:nvSpPr>
        <p:spPr>
          <a:xfrm>
            <a:off x="1184401" y="5195106"/>
            <a:ext cx="2498785" cy="104009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熱処理温度、速度、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雰囲気、</a:t>
            </a:r>
            <a:r>
              <a:rPr kumimoji="1" lang="ja-JP" altLang="en-US" dirty="0">
                <a:solidFill>
                  <a:schemeClr val="tx1"/>
                </a:solidFill>
              </a:rPr>
              <a:t>加工ひずみ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素材成分　</a:t>
            </a:r>
            <a:r>
              <a:rPr lang="en-US" altLang="ja-JP" dirty="0">
                <a:solidFill>
                  <a:schemeClr val="tx1"/>
                </a:solidFill>
              </a:rPr>
              <a:t>…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76F7893-20CB-B40C-31B8-600676B9F4D6}"/>
              </a:ext>
            </a:extLst>
          </p:cNvPr>
          <p:cNvSpPr/>
          <p:nvPr/>
        </p:nvSpPr>
        <p:spPr>
          <a:xfrm>
            <a:off x="7658812" y="3891372"/>
            <a:ext cx="1302664" cy="408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TA</a:t>
            </a:r>
            <a:r>
              <a:rPr lang="ja-JP" altLang="en-US" dirty="0">
                <a:solidFill>
                  <a:schemeClr val="tx1"/>
                </a:solidFill>
              </a:rPr>
              <a:t>後形状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D8FB9E4-5D56-FD0E-10AF-EBFECFC6B0D8}"/>
              </a:ext>
            </a:extLst>
          </p:cNvPr>
          <p:cNvSpPr/>
          <p:nvPr/>
        </p:nvSpPr>
        <p:spPr>
          <a:xfrm>
            <a:off x="1268747" y="3158245"/>
            <a:ext cx="1217000" cy="408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FCR</a:t>
            </a:r>
            <a:r>
              <a:rPr lang="ja-JP" altLang="en-US" dirty="0">
                <a:solidFill>
                  <a:schemeClr val="tx1"/>
                </a:solidFill>
              </a:rPr>
              <a:t>形状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8DC1BBE-BBB9-F82C-7BAD-4A73213B3F57}"/>
              </a:ext>
            </a:extLst>
          </p:cNvPr>
          <p:cNvSpPr/>
          <p:nvPr/>
        </p:nvSpPr>
        <p:spPr>
          <a:xfrm>
            <a:off x="3870101" y="5254037"/>
            <a:ext cx="547353" cy="637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92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1FBAD-2666-475E-980F-0BBBAF83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モデル再検討</a:t>
            </a:r>
            <a:r>
              <a:rPr lang="en-US" altLang="ja-JP" dirty="0"/>
              <a:t>】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2F90A24-DA39-6630-26E7-E0F6EA8F91FA}"/>
              </a:ext>
            </a:extLst>
          </p:cNvPr>
          <p:cNvSpPr txBox="1"/>
          <p:nvPr/>
        </p:nvSpPr>
        <p:spPr>
          <a:xfrm>
            <a:off x="314099" y="1085149"/>
            <a:ext cx="99368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+mn-ea"/>
              </a:rPr>
              <a:t>説明変数を追加（熱処理速度、炉温</a:t>
            </a:r>
            <a:r>
              <a:rPr lang="en-US" altLang="ja-JP" sz="2800" dirty="0">
                <a:latin typeface="+mn-ea"/>
              </a:rPr>
              <a:t>1</a:t>
            </a:r>
            <a:r>
              <a:rPr lang="ja-JP" altLang="en-US" sz="2800" dirty="0">
                <a:latin typeface="+mn-ea"/>
              </a:rPr>
              <a:t>～</a:t>
            </a:r>
            <a:r>
              <a:rPr lang="en-US" altLang="ja-JP" sz="2800" dirty="0">
                <a:latin typeface="+mn-ea"/>
              </a:rPr>
              <a:t>16</a:t>
            </a:r>
            <a:r>
              <a:rPr lang="ja-JP" altLang="en-US" sz="2800" dirty="0">
                <a:latin typeface="+mn-ea"/>
              </a:rPr>
              <a:t>）</a:t>
            </a:r>
            <a:endParaRPr lang="en-US" altLang="ja-JP" sz="2800" dirty="0">
              <a:latin typeface="+mn-ea"/>
            </a:endParaRPr>
          </a:p>
          <a:p>
            <a:pPr algn="l"/>
            <a:endParaRPr lang="en-US" altLang="ja-JP" sz="2800" dirty="0">
              <a:latin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+mn-ea"/>
              </a:rPr>
              <a:t>分析パラメータの最適化（誤差が</a:t>
            </a:r>
            <a:r>
              <a:rPr lang="en-US" altLang="ja-JP" sz="2800" dirty="0">
                <a:latin typeface="+mn-ea"/>
              </a:rPr>
              <a:t>Min</a:t>
            </a:r>
            <a:r>
              <a:rPr lang="ja-JP" altLang="en-US" sz="2800" dirty="0">
                <a:latin typeface="+mn-ea"/>
              </a:rPr>
              <a:t>化する様、パラメータを最適化するプログラムを追加）</a:t>
            </a:r>
            <a:endParaRPr kumimoji="1" lang="en-US" altLang="ja-JP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31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1FBAD-2666-475E-980F-0BBBAF83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再検討結果</a:t>
            </a:r>
            <a:r>
              <a:rPr lang="en-US" altLang="ja-JP" dirty="0"/>
              <a:t>】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E1FBE38-E67F-6D8A-4AA9-1BFCD2F565A5}"/>
              </a:ext>
            </a:extLst>
          </p:cNvPr>
          <p:cNvSpPr txBox="1"/>
          <p:nvPr/>
        </p:nvSpPr>
        <p:spPr>
          <a:xfrm>
            <a:off x="465572" y="6340316"/>
            <a:ext cx="9345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+mn-ea"/>
              </a:rPr>
              <a:t>予測と実際が近いケースもあるが、すべてのケースで一致しているとは言えない</a:t>
            </a:r>
            <a:endParaRPr kumimoji="1" lang="en-US" altLang="ja-JP" sz="2400" dirty="0">
              <a:latin typeface="+mn-ea"/>
            </a:endParaRPr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DC035100-BECA-C6B3-CA64-B769F2181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6" y="797979"/>
            <a:ext cx="3526528" cy="26448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図 6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2C9D9C8B-4DA8-0AA0-B5D0-7EAD50883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634" y="797979"/>
            <a:ext cx="3526528" cy="26448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図 4" descr="グラフ, ヒストグラム&#10;&#10;自動的に生成された説明">
            <a:extLst>
              <a:ext uri="{FF2B5EF4-FFF2-40B4-BE49-F238E27FC236}">
                <a16:creationId xmlns:a16="http://schemas.microsoft.com/office/drawing/2014/main" id="{65241E19-8C61-916C-ED14-8378A6781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161" y="797978"/>
            <a:ext cx="3526527" cy="26448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05E03FE5-0895-C346-AEA5-807610F87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1176" y="3535151"/>
            <a:ext cx="3526530" cy="26448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図 8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71FD8422-A8CA-2422-DB6C-57283CA8DE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0634" y="3535153"/>
            <a:ext cx="3526530" cy="26448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図 10" descr="グラフ, ヒストグラム&#10;&#10;自動的に生成された説明">
            <a:extLst>
              <a:ext uri="{FF2B5EF4-FFF2-40B4-BE49-F238E27FC236}">
                <a16:creationId xmlns:a16="http://schemas.microsoft.com/office/drawing/2014/main" id="{61F9F9A9-64B2-BB60-8FC3-9B679AC444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07" y="3535155"/>
            <a:ext cx="3526530" cy="26448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2FFE40F-0951-29B2-7140-8AB665409C15}"/>
              </a:ext>
            </a:extLst>
          </p:cNvPr>
          <p:cNvSpPr/>
          <p:nvPr/>
        </p:nvSpPr>
        <p:spPr>
          <a:xfrm>
            <a:off x="3416450" y="331128"/>
            <a:ext cx="1290304" cy="37457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/>
              <a:t>FCR</a:t>
            </a:r>
            <a:endParaRPr kumimoji="1" lang="ja-JP" altLang="en-US" sz="16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92343E5-0B4E-183E-0FD5-E5884EE058B1}"/>
              </a:ext>
            </a:extLst>
          </p:cNvPr>
          <p:cNvSpPr/>
          <p:nvPr/>
        </p:nvSpPr>
        <p:spPr>
          <a:xfrm>
            <a:off x="4777756" y="331128"/>
            <a:ext cx="1290304" cy="374571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/>
              <a:t>TA(</a:t>
            </a:r>
            <a:r>
              <a:rPr kumimoji="1" lang="ja-JP" altLang="en-US" sz="1600" dirty="0"/>
              <a:t>実際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E290BE1-C66A-7628-288B-9FC83ADD3500}"/>
              </a:ext>
            </a:extLst>
          </p:cNvPr>
          <p:cNvSpPr/>
          <p:nvPr/>
        </p:nvSpPr>
        <p:spPr>
          <a:xfrm>
            <a:off x="6139062" y="331127"/>
            <a:ext cx="1290304" cy="37457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/>
              <a:t>TA(</a:t>
            </a:r>
            <a:r>
              <a:rPr kumimoji="1" lang="ja-JP" altLang="en-US" sz="1600" dirty="0"/>
              <a:t>予測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3CC7587E-094C-3232-67F5-4496D8C688C7}"/>
              </a:ext>
            </a:extLst>
          </p:cNvPr>
          <p:cNvSpPr/>
          <p:nvPr/>
        </p:nvSpPr>
        <p:spPr>
          <a:xfrm>
            <a:off x="8691613" y="2627697"/>
            <a:ext cx="211755" cy="10587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AEE79668-C72D-5CE1-DA55-67B50E1CBDD9}"/>
              </a:ext>
            </a:extLst>
          </p:cNvPr>
          <p:cNvSpPr/>
          <p:nvPr/>
        </p:nvSpPr>
        <p:spPr>
          <a:xfrm>
            <a:off x="1721492" y="5436670"/>
            <a:ext cx="211755" cy="10587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98F5CDA0-0B51-95F3-967D-069FF298001B}"/>
              </a:ext>
            </a:extLst>
          </p:cNvPr>
          <p:cNvSpPr/>
          <p:nvPr/>
        </p:nvSpPr>
        <p:spPr>
          <a:xfrm>
            <a:off x="6513277" y="4539916"/>
            <a:ext cx="211755" cy="10587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50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1FBAD-2666-475E-980F-0BBBAF83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参考</a:t>
            </a:r>
            <a:r>
              <a:rPr lang="en-US" altLang="ja-JP" dirty="0"/>
              <a:t>】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E1FBE38-E67F-6D8A-4AA9-1BFCD2F565A5}"/>
              </a:ext>
            </a:extLst>
          </p:cNvPr>
          <p:cNvSpPr txBox="1"/>
          <p:nvPr/>
        </p:nvSpPr>
        <p:spPr>
          <a:xfrm>
            <a:off x="555661" y="5358538"/>
            <a:ext cx="9012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+mn-ea"/>
              </a:rPr>
              <a:t>データ数を増やし、あらゆるパターンを学習すれば、高精度に予測できる</a:t>
            </a:r>
            <a:r>
              <a:rPr lang="ja-JP" altLang="en-US" sz="2400" dirty="0">
                <a:latin typeface="+mn-ea"/>
              </a:rPr>
              <a:t>？</a:t>
            </a:r>
            <a:endParaRPr kumimoji="1" lang="en-US" altLang="ja-JP" sz="2400" dirty="0">
              <a:latin typeface="+mn-ea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2FFE40F-0951-29B2-7140-8AB665409C15}"/>
              </a:ext>
            </a:extLst>
          </p:cNvPr>
          <p:cNvSpPr/>
          <p:nvPr/>
        </p:nvSpPr>
        <p:spPr>
          <a:xfrm>
            <a:off x="3416450" y="331128"/>
            <a:ext cx="1290304" cy="37457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/>
              <a:t>FCR</a:t>
            </a:r>
            <a:endParaRPr kumimoji="1" lang="ja-JP" altLang="en-US" sz="16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92343E5-0B4E-183E-0FD5-E5884EE058B1}"/>
              </a:ext>
            </a:extLst>
          </p:cNvPr>
          <p:cNvSpPr/>
          <p:nvPr/>
        </p:nvSpPr>
        <p:spPr>
          <a:xfrm>
            <a:off x="4777756" y="331128"/>
            <a:ext cx="1290304" cy="374571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/>
              <a:t>TA(</a:t>
            </a:r>
            <a:r>
              <a:rPr kumimoji="1" lang="ja-JP" altLang="en-US" sz="1600" dirty="0"/>
              <a:t>実際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E290BE1-C66A-7628-288B-9FC83ADD3500}"/>
              </a:ext>
            </a:extLst>
          </p:cNvPr>
          <p:cNvSpPr/>
          <p:nvPr/>
        </p:nvSpPr>
        <p:spPr>
          <a:xfrm>
            <a:off x="6139062" y="331127"/>
            <a:ext cx="1290304" cy="37457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/>
              <a:t>TA(</a:t>
            </a:r>
            <a:r>
              <a:rPr kumimoji="1" lang="ja-JP" altLang="en-US" sz="1600" dirty="0"/>
              <a:t>予測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9BAEA54-FF5E-A245-65D9-DB3C375225D2}"/>
              </a:ext>
            </a:extLst>
          </p:cNvPr>
          <p:cNvSpPr txBox="1"/>
          <p:nvPr/>
        </p:nvSpPr>
        <p:spPr>
          <a:xfrm>
            <a:off x="314099" y="1046453"/>
            <a:ext cx="9916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+mn-ea"/>
              </a:rPr>
              <a:t>不一致のデータを含めて再学習させ、そのモデルで同じデータを予測させた場合、</a:t>
            </a:r>
            <a:endParaRPr lang="en-US" altLang="ja-JP" sz="2400" dirty="0">
              <a:latin typeface="+mn-ea"/>
            </a:endParaRPr>
          </a:p>
          <a:p>
            <a:pPr algn="l"/>
            <a:r>
              <a:rPr kumimoji="1" lang="ja-JP" altLang="en-US" sz="2400" dirty="0">
                <a:latin typeface="+mn-ea"/>
              </a:rPr>
              <a:t>高精度に一致する。</a:t>
            </a:r>
            <a:endParaRPr kumimoji="1" lang="en-US" altLang="ja-JP" sz="2400" dirty="0">
              <a:latin typeface="+mn-ea"/>
            </a:endParaRPr>
          </a:p>
        </p:txBody>
      </p:sp>
      <p:pic>
        <p:nvPicPr>
          <p:cNvPr id="10" name="図 9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368E070D-77EA-C40B-DE34-79950BAA8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346" y="2078478"/>
            <a:ext cx="3898118" cy="29235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9" name="図 18" descr="グラフ&#10;&#10;自動的に生成された説明">
            <a:extLst>
              <a:ext uri="{FF2B5EF4-FFF2-40B4-BE49-F238E27FC236}">
                <a16:creationId xmlns:a16="http://schemas.microsoft.com/office/drawing/2014/main" id="{087EA182-74E9-B57A-BDDD-07391977C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25" y="2078478"/>
            <a:ext cx="3898118" cy="29235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680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1FBAD-2666-475E-980F-0BBBAF83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今回の成果と今度の進め方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10373E-F637-4D78-1FF0-783D31AB698C}"/>
              </a:ext>
            </a:extLst>
          </p:cNvPr>
          <p:cNvSpPr txBox="1"/>
          <p:nvPr/>
        </p:nvSpPr>
        <p:spPr>
          <a:xfrm>
            <a:off x="531502" y="1622887"/>
            <a:ext cx="99966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『</a:t>
            </a:r>
            <a:r>
              <a:rPr kumimoji="1" lang="ja-JP" altLang="en-US" sz="2800" dirty="0"/>
              <a:t>形状パターン</a:t>
            </a:r>
            <a:r>
              <a:rPr kumimoji="1" lang="en-US" altLang="ja-JP" sz="2800" dirty="0"/>
              <a:t>』</a:t>
            </a:r>
            <a:r>
              <a:rPr kumimoji="1" lang="ja-JP" altLang="en-US" sz="2800" dirty="0"/>
              <a:t>という多次元データを予測する方法を見出すことができた。</a:t>
            </a:r>
            <a:endParaRPr kumimoji="1" lang="en-US" altLang="ja-JP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ja-JP" altLang="en-US" sz="2800" dirty="0"/>
              <a:t>機械学習により、統計的手法で解析が難しい現象を予測できることから、形状だけでなく、材質や歩留の予測、ばらつき抑制などに活用できる可能性が考えられる。</a:t>
            </a:r>
            <a:endParaRPr kumimoji="1"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B2F223-359B-78FA-0E4D-8771927A26CB}"/>
              </a:ext>
            </a:extLst>
          </p:cNvPr>
          <p:cNvSpPr txBox="1"/>
          <p:nvPr/>
        </p:nvSpPr>
        <p:spPr>
          <a:xfrm>
            <a:off x="314099" y="104163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/>
              <a:t>■成果</a:t>
            </a:r>
            <a:endParaRPr kumimoji="1" lang="en-US" altLang="ja-JP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FE063-CDEB-1169-9029-7630FB378035}"/>
              </a:ext>
            </a:extLst>
          </p:cNvPr>
          <p:cNvSpPr txBox="1"/>
          <p:nvPr/>
        </p:nvSpPr>
        <p:spPr>
          <a:xfrm>
            <a:off x="531503" y="4946034"/>
            <a:ext cx="9804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さらに</a:t>
            </a:r>
            <a:r>
              <a:rPr kumimoji="1" lang="ja-JP" altLang="en-US" sz="2800" u="sng" dirty="0"/>
              <a:t>データ数および製造パラメータの増加</a:t>
            </a:r>
            <a:r>
              <a:rPr kumimoji="1" lang="ja-JP" altLang="en-US" sz="2800" dirty="0"/>
              <a:t>、</a:t>
            </a:r>
            <a:r>
              <a:rPr lang="ja-JP" altLang="en-US" sz="2800" u="sng" dirty="0"/>
              <a:t> “分析パラメータの最適化”</a:t>
            </a:r>
            <a:r>
              <a:rPr lang="ja-JP" altLang="en-US" sz="2800" dirty="0"/>
              <a:t>により、</a:t>
            </a:r>
            <a:r>
              <a:rPr kumimoji="1" lang="ja-JP" altLang="en-US" sz="2800" dirty="0"/>
              <a:t>モデルの精度</a:t>
            </a:r>
            <a:r>
              <a:rPr kumimoji="1" lang="en-US" altLang="ja-JP" sz="2800" dirty="0"/>
              <a:t>Up</a:t>
            </a:r>
            <a:r>
              <a:rPr kumimoji="1" lang="ja-JP" altLang="en-US" sz="2800" dirty="0"/>
              <a:t>を行う</a:t>
            </a:r>
            <a:r>
              <a:rPr lang="ja-JP" altLang="en-US" sz="2800" dirty="0"/>
              <a:t>。</a:t>
            </a:r>
            <a:endParaRPr lang="en-US" altLang="ja-JP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ja-JP" altLang="en-US" sz="2800" dirty="0"/>
              <a:t>より簡易に機械学習が行えるよう</a:t>
            </a:r>
            <a:r>
              <a:rPr lang="ja-JP" altLang="en-US" sz="2800" u="sng" dirty="0"/>
              <a:t>システム構築</a:t>
            </a:r>
            <a:r>
              <a:rPr lang="ja-JP" altLang="en-US" sz="2800" dirty="0"/>
              <a:t>する。</a:t>
            </a:r>
            <a:endParaRPr lang="en-US" altLang="ja-JP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ja-JP" altLang="en-US" sz="2800" dirty="0"/>
              <a:t>プロセス条件へのフィードバック。</a:t>
            </a:r>
            <a:r>
              <a:rPr lang="ja-JP" altLang="en-US" sz="2000" dirty="0"/>
              <a:t>（現状は因果関係を説明できない）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05CCE3-7EEA-E1F3-41F2-1DEBF3F81111}"/>
              </a:ext>
            </a:extLst>
          </p:cNvPr>
          <p:cNvSpPr txBox="1"/>
          <p:nvPr/>
        </p:nvSpPr>
        <p:spPr>
          <a:xfrm>
            <a:off x="314099" y="43069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/>
              <a:t>■今後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124473013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ユーザー設定</PresentationFormat>
  <Paragraphs>88</Paragraphs>
  <Slides>12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Meiryo UI</vt:lpstr>
      <vt:lpstr>ＭＳ ゴシック</vt:lpstr>
      <vt:lpstr>メイリオ</vt:lpstr>
      <vt:lpstr>Arial</vt:lpstr>
      <vt:lpstr>Calibri</vt:lpstr>
      <vt:lpstr>デザインの設定</vt:lpstr>
      <vt:lpstr>1_デザインの設定</vt:lpstr>
      <vt:lpstr>TA後形状予測</vt:lpstr>
      <vt:lpstr>目的</vt:lpstr>
      <vt:lpstr>FCR形状からTA形状の予測</vt:lpstr>
      <vt:lpstr>TA後形状の予測結果</vt:lpstr>
      <vt:lpstr>考察</vt:lpstr>
      <vt:lpstr>【モデル再検討】　</vt:lpstr>
      <vt:lpstr>【再検討結果】　</vt:lpstr>
      <vt:lpstr>【参考】　</vt:lpstr>
      <vt:lpstr>今回の成果と今度の進め方</vt:lpstr>
      <vt:lpstr>【補足】　解析フロー</vt:lpstr>
      <vt:lpstr>【補足】　本検討の位置づけ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2022-03-13T04:03:01Z</dcterms:created>
  <dcterms:modified xsi:type="dcterms:W3CDTF">2024-12-19T00:44:04Z</dcterms:modified>
</cp:coreProperties>
</file>