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6337308-53B0-49A8-9995-164F97CF73FB}">
  <a:tblStyle styleId="{26337308-53B0-49A8-9995-164F97CF73F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24918ce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24918ce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22b9c71f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22b9c71f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22b9c71fd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22b9c71fd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22b9c71f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22b9c71f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22b9c71f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22b9c71f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22b9c71fd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22b9c71fd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22b9c71f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22b9c71f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22b9c71f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22b9c71f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22b9c71f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22b9c71f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22b9c71fd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22b9c71fd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22b9c71f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22b9c71f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22b9c71fd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22b9c71fd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2428cbb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2428cbb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22b9c71fd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22b9c71fd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22b9c71fd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22b9c71fd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22b9c71f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22b9c71f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22b9c71f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22b9c71f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22b9c71f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22b9c71f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22b9c71f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22b9c71f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22b9c71f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22b9c71f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22b9c71f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22b9c71f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22b9c71f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22b9c71f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kaggle.com/shivam2503/diamonds" TargetMode="External"/><Relationship Id="rId4" Type="http://schemas.openxmlformats.org/officeDocument/2006/relationships/hyperlink" Target="https://enchanteddiamonds.com/education/understanding-diamond-color" TargetMode="External"/><Relationship Id="rId10" Type="http://schemas.openxmlformats.org/officeDocument/2006/relationships/hyperlink" Target="https://www.bluenile.com/education/diamonds/clarity" TargetMode="External"/><Relationship Id="rId9" Type="http://schemas.openxmlformats.org/officeDocument/2006/relationships/hyperlink" Target="https://www.bluenile.com/education/diamonds/clarity" TargetMode="External"/><Relationship Id="rId5" Type="http://schemas.openxmlformats.org/officeDocument/2006/relationships/hyperlink" Target="https://www.lumeradiamonds.com/diamond-education/diamond-cut" TargetMode="External"/><Relationship Id="rId6" Type="http://schemas.openxmlformats.org/officeDocument/2006/relationships/hyperlink" Target="https://www.rockmydiamond.com/education/diamond-cut/" TargetMode="External"/><Relationship Id="rId7" Type="http://schemas.openxmlformats.org/officeDocument/2006/relationships/hyperlink" Target="https://www.diamondmansion.com/blog/understanding-how-diamond-clarity-affects-value/" TargetMode="External"/><Relationship Id="rId8" Type="http://schemas.openxmlformats.org/officeDocument/2006/relationships/hyperlink" Target="https://www.diamondmansion.com/blog/understanding-how-diamond-clarity-affects-valu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mailto:Abdulaziz.Aloshin@gmail.com" TargetMode="External"/><Relationship Id="rId4" Type="http://schemas.openxmlformats.org/officeDocument/2006/relationships/hyperlink" Target="http://www.3zcs.me/blo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gif"/><Relationship Id="rId4" Type="http://schemas.openxmlformats.org/officeDocument/2006/relationships/image" Target="../media/image1.jpg"/><Relationship Id="rId5"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blip>
          <a:stretch>
            <a:fillRect/>
          </a:stretch>
        </p:blipFill>
        <p:spPr>
          <a:xfrm>
            <a:off x="-70200" y="450650"/>
            <a:ext cx="9319975" cy="5577851"/>
          </a:xfrm>
          <a:prstGeom prst="rect">
            <a:avLst/>
          </a:prstGeom>
          <a:noFill/>
          <a:ln>
            <a:noFill/>
          </a:ln>
        </p:spPr>
      </p:pic>
      <p:sp>
        <p:nvSpPr>
          <p:cNvPr id="87" name="Google Shape;87;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D</a:t>
            </a:r>
            <a:r>
              <a:rPr lang="en-GB">
                <a:solidFill>
                  <a:srgbClr val="FFFFFF"/>
                </a:solidFill>
              </a:rPr>
              <a:t>iamonds Price</a:t>
            </a:r>
            <a:endParaRPr>
              <a:solidFill>
                <a:srgbClr val="FFFFFF"/>
              </a:solidFill>
            </a:endParaRPr>
          </a:p>
        </p:txBody>
      </p:sp>
      <p:sp>
        <p:nvSpPr>
          <p:cNvPr id="88" name="Google Shape;88;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F3F3F3"/>
                </a:solidFill>
              </a:rPr>
              <a:t>Based on  ~54K </a:t>
            </a:r>
            <a:r>
              <a:rPr lang="en-GB" sz="2000">
                <a:solidFill>
                  <a:srgbClr val="F3F3F3"/>
                </a:solidFill>
              </a:rPr>
              <a:t>diamonds</a:t>
            </a:r>
            <a:r>
              <a:rPr lang="en-GB" sz="2000">
                <a:solidFill>
                  <a:srgbClr val="F3F3F3"/>
                </a:solidFill>
              </a:rPr>
              <a:t> features and price</a:t>
            </a:r>
            <a:r>
              <a:rPr lang="en-GB" sz="2000">
                <a:solidFill>
                  <a:srgbClr val="F3F3F3"/>
                </a:solidFill>
              </a:rPr>
              <a:t> </a:t>
            </a:r>
            <a:r>
              <a:rPr lang="en-GB" sz="2000">
                <a:solidFill>
                  <a:srgbClr val="F3F3F3"/>
                </a:solidFill>
              </a:rPr>
              <a:t>we’ll build our </a:t>
            </a:r>
            <a:r>
              <a:rPr lang="en-GB" sz="2000">
                <a:solidFill>
                  <a:srgbClr val="F3F3F3"/>
                </a:solidFill>
              </a:rPr>
              <a:t>prediction</a:t>
            </a:r>
            <a:r>
              <a:rPr lang="en-GB" sz="2000">
                <a:solidFill>
                  <a:srgbClr val="F3F3F3"/>
                </a:solidFill>
              </a:rPr>
              <a:t> models </a:t>
            </a:r>
            <a:endParaRPr sz="2000">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a:t>
            </a:r>
            <a:endParaRPr/>
          </a:p>
        </p:txBody>
      </p:sp>
      <p:pic>
        <p:nvPicPr>
          <p:cNvPr id="153" name="Google Shape;153;p22"/>
          <p:cNvPicPr preferRelativeResize="0"/>
          <p:nvPr/>
        </p:nvPicPr>
        <p:blipFill>
          <a:blip r:embed="rId3">
            <a:alphaModFix/>
          </a:blip>
          <a:stretch>
            <a:fillRect/>
          </a:stretch>
        </p:blipFill>
        <p:spPr>
          <a:xfrm>
            <a:off x="4564800" y="1853850"/>
            <a:ext cx="4083650" cy="2948650"/>
          </a:xfrm>
          <a:prstGeom prst="rect">
            <a:avLst/>
          </a:prstGeom>
          <a:noFill/>
          <a:ln>
            <a:noFill/>
          </a:ln>
        </p:spPr>
      </p:pic>
      <p:sp>
        <p:nvSpPr>
          <p:cNvPr id="154" name="Google Shape;154;p22"/>
          <p:cNvSpPr txBox="1"/>
          <p:nvPr/>
        </p:nvSpPr>
        <p:spPr>
          <a:xfrm>
            <a:off x="355225" y="2145500"/>
            <a:ext cx="3935700" cy="2827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All of them are </a:t>
            </a:r>
            <a:r>
              <a:rPr lang="en-GB"/>
              <a:t>negatively correlated to price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Cut has a </a:t>
            </a:r>
            <a:r>
              <a:rPr lang="en-GB"/>
              <a:t>negative</a:t>
            </a:r>
            <a:r>
              <a:rPr lang="en-GB"/>
              <a:t> </a:t>
            </a:r>
            <a:r>
              <a:rPr lang="en-GB"/>
              <a:t>correlation coefficient of </a:t>
            </a:r>
            <a:r>
              <a:rPr lang="en-GB"/>
              <a:t> 0.53</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Color and clarity under 0.2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 </a:t>
            </a:r>
            <a:r>
              <a:rPr lang="en-GB"/>
              <a:t>Engineering</a:t>
            </a:r>
            <a:r>
              <a:rPr lang="en-GB"/>
              <a:t>  </a:t>
            </a:r>
            <a:endParaRPr/>
          </a:p>
        </p:txBody>
      </p:sp>
      <p:sp>
        <p:nvSpPr>
          <p:cNvPr id="160" name="Google Shape;160;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Shape = x * y * z </a:t>
            </a:r>
            <a:endParaRPr/>
          </a:p>
          <a:p>
            <a:pPr indent="-311150" lvl="0" marL="457200" rtl="0" algn="l">
              <a:spcBef>
                <a:spcPts val="0"/>
              </a:spcBef>
              <a:spcAft>
                <a:spcPts val="0"/>
              </a:spcAft>
              <a:buSzPts val="1300"/>
              <a:buChar char="-"/>
            </a:pPr>
            <a:r>
              <a:rPr lang="en-GB"/>
              <a:t>Quality = cut + color + clarity </a:t>
            </a:r>
            <a:endParaRPr/>
          </a:p>
        </p:txBody>
      </p:sp>
      <p:pic>
        <p:nvPicPr>
          <p:cNvPr id="161" name="Google Shape;161;p23"/>
          <p:cNvPicPr preferRelativeResize="0"/>
          <p:nvPr/>
        </p:nvPicPr>
        <p:blipFill>
          <a:blip r:embed="rId3">
            <a:alphaModFix/>
          </a:blip>
          <a:stretch>
            <a:fillRect/>
          </a:stretch>
        </p:blipFill>
        <p:spPr>
          <a:xfrm>
            <a:off x="4404897" y="1037275"/>
            <a:ext cx="4432928" cy="3068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Regression </a:t>
            </a:r>
            <a:r>
              <a:rPr lang="en-GB"/>
              <a:t>Modeling</a:t>
            </a:r>
            <a:r>
              <a:rPr lang="en-GB"/>
              <a:t> </a:t>
            </a:r>
            <a:endParaRPr/>
          </a:p>
        </p:txBody>
      </p:sp>
      <p:sp>
        <p:nvSpPr>
          <p:cNvPr id="167" name="Google Shape;167;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666666"/>
                </a:solidFill>
              </a:rPr>
              <a:t>Regression</a:t>
            </a:r>
            <a:r>
              <a:rPr lang="en-GB" sz="1400">
                <a:solidFill>
                  <a:srgbClr val="666666"/>
                </a:solidFill>
              </a:rPr>
              <a:t> is </a:t>
            </a:r>
            <a:r>
              <a:rPr lang="en-GB" sz="1400">
                <a:solidFill>
                  <a:srgbClr val="666666"/>
                </a:solidFill>
                <a:highlight>
                  <a:srgbClr val="FFFFFF"/>
                </a:highlight>
              </a:rPr>
              <a:t>is a supervised learning. Given a training set of data containing observations and their associated continuous outputs, the goal of regression is to explore the relationships between the observations (also called features) and the targets, and to output a continuous value based on the input features of an unknown sample. </a:t>
            </a:r>
            <a:r>
              <a:rPr i="1" lang="en-GB" sz="1400">
                <a:solidFill>
                  <a:srgbClr val="666666"/>
                </a:solidFill>
                <a:highlight>
                  <a:srgbClr val="FFFFFF"/>
                </a:highlight>
              </a:rPr>
              <a:t>from Python Machine Learning By Example by By Yuxi Liu</a:t>
            </a:r>
            <a:endParaRPr sz="1400">
              <a:solidFill>
                <a:srgbClr val="666666"/>
              </a:solidFill>
            </a:endParaRPr>
          </a:p>
          <a:p>
            <a:pPr indent="-311150" lvl="0" marL="457200" rtl="0" algn="l">
              <a:spcBef>
                <a:spcPts val="1600"/>
              </a:spcBef>
              <a:spcAft>
                <a:spcPts val="0"/>
              </a:spcAft>
              <a:buSzPts val="1300"/>
              <a:buChar char="-"/>
            </a:pPr>
            <a:r>
              <a:rPr lang="en-GB"/>
              <a:t>Linear Regression </a:t>
            </a:r>
            <a:endParaRPr/>
          </a:p>
          <a:p>
            <a:pPr indent="-311150" lvl="0" marL="457200" rtl="0" algn="l">
              <a:spcBef>
                <a:spcPts val="0"/>
              </a:spcBef>
              <a:spcAft>
                <a:spcPts val="0"/>
              </a:spcAft>
              <a:buSzPts val="1300"/>
              <a:buChar char="-"/>
            </a:pPr>
            <a:r>
              <a:rPr lang="en-GB"/>
              <a:t>Decision</a:t>
            </a:r>
            <a:r>
              <a:rPr lang="en-GB"/>
              <a:t> Tree R</a:t>
            </a:r>
            <a:r>
              <a:rPr lang="en-GB"/>
              <a:t>egression</a:t>
            </a:r>
            <a:r>
              <a:rPr lang="en-GB"/>
              <a:t> </a:t>
            </a:r>
            <a:endParaRPr/>
          </a:p>
          <a:p>
            <a:pPr indent="-311150" lvl="0" marL="457200" rtl="0" algn="l">
              <a:spcBef>
                <a:spcPts val="0"/>
              </a:spcBef>
              <a:spcAft>
                <a:spcPts val="0"/>
              </a:spcAft>
              <a:buSzPts val="1300"/>
              <a:buChar char="-"/>
            </a:pPr>
            <a:r>
              <a:rPr lang="en-GB"/>
              <a:t>Random Forest </a:t>
            </a:r>
            <a:r>
              <a:rPr lang="en-GB"/>
              <a:t>Regression</a:t>
            </a:r>
            <a:r>
              <a:rPr lang="en-GB"/>
              <a:t> </a:t>
            </a:r>
            <a:endParaRPr/>
          </a:p>
          <a:p>
            <a:pPr indent="-311150" lvl="0" marL="457200" rtl="0" algn="l">
              <a:spcBef>
                <a:spcPts val="0"/>
              </a:spcBef>
              <a:spcAft>
                <a:spcPts val="0"/>
              </a:spcAft>
              <a:buSzPts val="1300"/>
              <a:buChar char="-"/>
            </a:pPr>
            <a:r>
              <a:rPr lang="en-GB"/>
              <a:t>Adaboost Regression </a:t>
            </a:r>
            <a:endParaRPr/>
          </a:p>
          <a:p>
            <a:pPr indent="-311150" lvl="0" marL="457200" rtl="0" algn="l">
              <a:spcBef>
                <a:spcPts val="0"/>
              </a:spcBef>
              <a:spcAft>
                <a:spcPts val="0"/>
              </a:spcAft>
              <a:buSzPts val="1300"/>
              <a:buChar char="-"/>
            </a:pPr>
            <a:r>
              <a:rPr lang="en-GB"/>
              <a:t>Random Sample consensus </a:t>
            </a:r>
            <a:endParaRPr/>
          </a:p>
        </p:txBody>
      </p:sp>
      <p:sp>
        <p:nvSpPr>
          <p:cNvPr id="168" name="Google Shape;168;p24"/>
          <p:cNvSpPr txBox="1"/>
          <p:nvPr/>
        </p:nvSpPr>
        <p:spPr>
          <a:xfrm>
            <a:off x="4991475" y="3514000"/>
            <a:ext cx="3488100" cy="16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1"/>
                </a:solidFill>
                <a:latin typeface="Lato"/>
                <a:ea typeface="Lato"/>
                <a:cs typeface="Lato"/>
                <a:sym typeface="Lato"/>
              </a:rPr>
              <a:t>We have three lists of features </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GB">
                <a:solidFill>
                  <a:schemeClr val="accent1"/>
                </a:solidFill>
                <a:latin typeface="Lato"/>
                <a:ea typeface="Lato"/>
                <a:cs typeface="Lato"/>
                <a:sym typeface="Lato"/>
              </a:rPr>
              <a:t>All features </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GB">
                <a:solidFill>
                  <a:schemeClr val="accent1"/>
                </a:solidFill>
                <a:latin typeface="Lato"/>
                <a:ea typeface="Lato"/>
                <a:cs typeface="Lato"/>
                <a:sym typeface="Lato"/>
              </a:rPr>
              <a:t>Above .50 </a:t>
            </a:r>
            <a:r>
              <a:rPr lang="en-GB">
                <a:solidFill>
                  <a:schemeClr val="accent1"/>
                </a:solidFill>
                <a:latin typeface="Lato"/>
                <a:ea typeface="Lato"/>
                <a:cs typeface="Lato"/>
                <a:sym typeface="Lato"/>
              </a:rPr>
              <a:t>correlation coefficient </a:t>
            </a:r>
            <a:r>
              <a:rPr lang="en-GB">
                <a:solidFill>
                  <a:schemeClr val="accent1"/>
                </a:solidFill>
                <a:latin typeface="Lato"/>
                <a:ea typeface="Lato"/>
                <a:cs typeface="Lato"/>
                <a:sym typeface="Lato"/>
              </a:rPr>
              <a:t> cut, shape, carat </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Char char="-"/>
            </a:pPr>
            <a:r>
              <a:rPr lang="en-GB">
                <a:solidFill>
                  <a:schemeClr val="accent1"/>
                </a:solidFill>
                <a:latin typeface="Lato"/>
                <a:ea typeface="Lato"/>
                <a:cs typeface="Lato"/>
                <a:sym typeface="Lato"/>
              </a:rPr>
              <a:t>Best 4 features </a:t>
            </a:r>
            <a:r>
              <a:rPr lang="en-GB">
                <a:solidFill>
                  <a:schemeClr val="accent1"/>
                </a:solidFill>
                <a:highlight>
                  <a:schemeClr val="lt1"/>
                </a:highlight>
                <a:latin typeface="Lato"/>
                <a:ea typeface="Lato"/>
                <a:cs typeface="Lato"/>
                <a:sym typeface="Lato"/>
              </a:rPr>
              <a:t>Carat, Shape, Clarity, Color </a:t>
            </a:r>
            <a:endParaRPr>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Linear Regression I </a:t>
            </a:r>
            <a:endParaRPr/>
          </a:p>
        </p:txBody>
      </p:sp>
      <p:pic>
        <p:nvPicPr>
          <p:cNvPr id="174" name="Google Shape;174;p25"/>
          <p:cNvPicPr preferRelativeResize="0"/>
          <p:nvPr/>
        </p:nvPicPr>
        <p:blipFill>
          <a:blip r:embed="rId3">
            <a:alphaModFix/>
          </a:blip>
          <a:stretch>
            <a:fillRect/>
          </a:stretch>
        </p:blipFill>
        <p:spPr>
          <a:xfrm>
            <a:off x="380988" y="1771650"/>
            <a:ext cx="3724275" cy="2514600"/>
          </a:xfrm>
          <a:prstGeom prst="rect">
            <a:avLst/>
          </a:prstGeom>
          <a:noFill/>
          <a:ln>
            <a:noFill/>
          </a:ln>
        </p:spPr>
      </p:pic>
      <p:pic>
        <p:nvPicPr>
          <p:cNvPr id="175" name="Google Shape;175;p25"/>
          <p:cNvPicPr preferRelativeResize="0"/>
          <p:nvPr/>
        </p:nvPicPr>
        <p:blipFill>
          <a:blip r:embed="rId4">
            <a:alphaModFix/>
          </a:blip>
          <a:stretch>
            <a:fillRect/>
          </a:stretch>
        </p:blipFill>
        <p:spPr>
          <a:xfrm>
            <a:off x="5084163" y="1771650"/>
            <a:ext cx="3724275" cy="2514600"/>
          </a:xfrm>
          <a:prstGeom prst="rect">
            <a:avLst/>
          </a:prstGeom>
          <a:noFill/>
          <a:ln>
            <a:noFill/>
          </a:ln>
        </p:spPr>
      </p:pic>
      <p:sp>
        <p:nvSpPr>
          <p:cNvPr id="176" name="Google Shape;176;p25"/>
          <p:cNvSpPr txBox="1"/>
          <p:nvPr/>
        </p:nvSpPr>
        <p:spPr>
          <a:xfrm>
            <a:off x="5562600" y="3886200"/>
            <a:ext cx="1761900" cy="1698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050">
                <a:highlight>
                  <a:srgbClr val="FFFFFF"/>
                </a:highlight>
              </a:rPr>
              <a:t>MAE  : 836.79 </a:t>
            </a:r>
            <a:br>
              <a:rPr lang="en-GB" sz="1050">
                <a:highlight>
                  <a:srgbClr val="FFFFFF"/>
                </a:highlight>
              </a:rPr>
            </a:br>
            <a:r>
              <a:rPr lang="en-GB" sz="1050">
                <a:highlight>
                  <a:srgbClr val="FFFFFF"/>
                </a:highlight>
              </a:rPr>
              <a:t>MSE  : 1416443.10 </a:t>
            </a:r>
            <a:br>
              <a:rPr lang="en-GB" sz="1050">
                <a:highlight>
                  <a:srgbClr val="FFFFFF"/>
                </a:highlight>
              </a:rPr>
            </a:br>
            <a:r>
              <a:rPr lang="en-GB" sz="1050">
                <a:highlight>
                  <a:srgbClr val="FFFFFF"/>
                </a:highlight>
              </a:rPr>
              <a:t>RMSE : 1190.14 </a:t>
            </a:r>
            <a:br>
              <a:rPr lang="en-GB" sz="1050">
                <a:highlight>
                  <a:srgbClr val="FFFFFF"/>
                </a:highlight>
              </a:rPr>
            </a:br>
            <a:r>
              <a:rPr lang="en-GB" sz="1050">
                <a:highlight>
                  <a:srgbClr val="FFFFFF"/>
                </a:highlight>
              </a:rPr>
              <a:t>R2   : 0.91</a:t>
            </a:r>
            <a:endParaRPr sz="1050">
              <a:highlight>
                <a:srgbClr val="FFFFFF"/>
              </a:highlight>
            </a:endParaRPr>
          </a:p>
        </p:txBody>
      </p:sp>
      <p:sp>
        <p:nvSpPr>
          <p:cNvPr id="177" name="Google Shape;177;p25"/>
          <p:cNvSpPr txBox="1"/>
          <p:nvPr/>
        </p:nvSpPr>
        <p:spPr>
          <a:xfrm>
            <a:off x="838200" y="3810000"/>
            <a:ext cx="1476600" cy="1853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050">
                <a:highlight>
                  <a:srgbClr val="FFFFFF"/>
                </a:highlight>
              </a:rPr>
              <a:t>MAE  : 973.39 </a:t>
            </a:r>
            <a:br>
              <a:rPr lang="en-GB" sz="1050">
                <a:highlight>
                  <a:srgbClr val="FFFFFF"/>
                </a:highlight>
              </a:rPr>
            </a:br>
            <a:r>
              <a:rPr lang="en-GB" sz="1050">
                <a:highlight>
                  <a:srgbClr val="FFFFFF"/>
                </a:highlight>
              </a:rPr>
              <a:t>MSE  : 2201541.10 </a:t>
            </a:r>
            <a:br>
              <a:rPr lang="en-GB" sz="1050">
                <a:highlight>
                  <a:srgbClr val="FFFFFF"/>
                </a:highlight>
              </a:rPr>
            </a:br>
            <a:r>
              <a:rPr lang="en-GB" sz="1050">
                <a:highlight>
                  <a:srgbClr val="FFFFFF"/>
                </a:highlight>
              </a:rPr>
              <a:t>RMSE : 1483.76 </a:t>
            </a:r>
            <a:br>
              <a:rPr lang="en-GB" sz="1050">
                <a:highlight>
                  <a:srgbClr val="FFFFFF"/>
                </a:highlight>
              </a:rPr>
            </a:br>
            <a:r>
              <a:rPr lang="en-GB" sz="1050">
                <a:highlight>
                  <a:srgbClr val="FFFFFF"/>
                </a:highlight>
              </a:rPr>
              <a:t>R2   : 0.86</a:t>
            </a:r>
            <a:endParaRPr sz="1050">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Linear Regression II </a:t>
            </a:r>
            <a:endParaRPr/>
          </a:p>
        </p:txBody>
      </p:sp>
      <p:pic>
        <p:nvPicPr>
          <p:cNvPr id="183" name="Google Shape;183;p26"/>
          <p:cNvPicPr preferRelativeResize="0"/>
          <p:nvPr/>
        </p:nvPicPr>
        <p:blipFill>
          <a:blip r:embed="rId3">
            <a:alphaModFix/>
          </a:blip>
          <a:stretch>
            <a:fillRect/>
          </a:stretch>
        </p:blipFill>
        <p:spPr>
          <a:xfrm>
            <a:off x="228600" y="1771650"/>
            <a:ext cx="3724275" cy="2514600"/>
          </a:xfrm>
          <a:prstGeom prst="rect">
            <a:avLst/>
          </a:prstGeom>
          <a:noFill/>
          <a:ln>
            <a:noFill/>
          </a:ln>
        </p:spPr>
      </p:pic>
      <p:pic>
        <p:nvPicPr>
          <p:cNvPr id="184" name="Google Shape;184;p26"/>
          <p:cNvPicPr preferRelativeResize="0"/>
          <p:nvPr/>
        </p:nvPicPr>
        <p:blipFill>
          <a:blip r:embed="rId4">
            <a:alphaModFix/>
          </a:blip>
          <a:stretch>
            <a:fillRect/>
          </a:stretch>
        </p:blipFill>
        <p:spPr>
          <a:xfrm>
            <a:off x="5124300" y="1771650"/>
            <a:ext cx="3543300" cy="2514600"/>
          </a:xfrm>
          <a:prstGeom prst="rect">
            <a:avLst/>
          </a:prstGeom>
          <a:noFill/>
          <a:ln>
            <a:noFill/>
          </a:ln>
        </p:spPr>
      </p:pic>
      <p:sp>
        <p:nvSpPr>
          <p:cNvPr id="185" name="Google Shape;185;p26"/>
          <p:cNvSpPr txBox="1"/>
          <p:nvPr/>
        </p:nvSpPr>
        <p:spPr>
          <a:xfrm>
            <a:off x="653250" y="3645175"/>
            <a:ext cx="2003400" cy="2131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050">
                <a:highlight>
                  <a:srgbClr val="FFFFFF"/>
                </a:highlight>
              </a:rPr>
              <a:t>MAE  : 845.20 </a:t>
            </a:r>
            <a:br>
              <a:rPr lang="en-GB" sz="1050">
                <a:highlight>
                  <a:srgbClr val="FFFFFF"/>
                </a:highlight>
              </a:rPr>
            </a:br>
            <a:r>
              <a:rPr lang="en-GB" sz="1050">
                <a:highlight>
                  <a:srgbClr val="FFFFFF"/>
                </a:highlight>
              </a:rPr>
              <a:t>MSE  : 1445483.57 </a:t>
            </a:r>
            <a:br>
              <a:rPr lang="en-GB" sz="1050">
                <a:highlight>
                  <a:srgbClr val="FFFFFF"/>
                </a:highlight>
              </a:rPr>
            </a:br>
            <a:r>
              <a:rPr lang="en-GB" sz="1050">
                <a:highlight>
                  <a:srgbClr val="FFFFFF"/>
                </a:highlight>
              </a:rPr>
              <a:t>RMSE : 1202.28 </a:t>
            </a:r>
            <a:br>
              <a:rPr lang="en-GB" sz="1050">
                <a:highlight>
                  <a:srgbClr val="FFFFFF"/>
                </a:highlight>
              </a:rPr>
            </a:br>
            <a:r>
              <a:rPr lang="en-GB" sz="1050">
                <a:highlight>
                  <a:srgbClr val="FFFFFF"/>
                </a:highlight>
              </a:rPr>
              <a:t>R2   : 0.91</a:t>
            </a:r>
            <a:endParaRPr sz="1050">
              <a:highlight>
                <a:srgbClr val="FFFFFF"/>
              </a:highlight>
            </a:endParaRPr>
          </a:p>
        </p:txBody>
      </p:sp>
      <p:sp>
        <p:nvSpPr>
          <p:cNvPr id="186" name="Google Shape;186;p26"/>
          <p:cNvSpPr txBox="1"/>
          <p:nvPr/>
        </p:nvSpPr>
        <p:spPr>
          <a:xfrm>
            <a:off x="5376000" y="3691600"/>
            <a:ext cx="1776000" cy="203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050">
                <a:highlight>
                  <a:srgbClr val="FFFFFF"/>
                </a:highlight>
              </a:rPr>
              <a:t>MAE  : 0.20 </a:t>
            </a:r>
            <a:br>
              <a:rPr lang="en-GB" sz="1050">
                <a:highlight>
                  <a:srgbClr val="FFFFFF"/>
                </a:highlight>
              </a:rPr>
            </a:br>
            <a:r>
              <a:rPr lang="en-GB" sz="1050">
                <a:highlight>
                  <a:srgbClr val="FFFFFF"/>
                </a:highlight>
              </a:rPr>
              <a:t>MSE  : 0.06 </a:t>
            </a:r>
            <a:br>
              <a:rPr lang="en-GB" sz="1050">
                <a:highlight>
                  <a:srgbClr val="FFFFFF"/>
                </a:highlight>
              </a:rPr>
            </a:br>
            <a:r>
              <a:rPr lang="en-GB" sz="1050">
                <a:highlight>
                  <a:srgbClr val="FFFFFF"/>
                </a:highlight>
              </a:rPr>
              <a:t>RMSE : 0.25 </a:t>
            </a:r>
            <a:br>
              <a:rPr lang="en-GB" sz="1050">
                <a:highlight>
                  <a:srgbClr val="FFFFFF"/>
                </a:highlight>
              </a:rPr>
            </a:br>
            <a:r>
              <a:rPr lang="en-GB" sz="1050">
                <a:highlight>
                  <a:srgbClr val="FFFFFF"/>
                </a:highlight>
              </a:rPr>
              <a:t>R2   : 0.94</a:t>
            </a:r>
            <a:endParaRPr sz="1050">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Decision</a:t>
            </a:r>
            <a:r>
              <a:rPr lang="en-GB"/>
              <a:t> Tree </a:t>
            </a:r>
            <a:endParaRPr/>
          </a:p>
        </p:txBody>
      </p:sp>
      <p:pic>
        <p:nvPicPr>
          <p:cNvPr id="192" name="Google Shape;192;p27"/>
          <p:cNvPicPr preferRelativeResize="0"/>
          <p:nvPr/>
        </p:nvPicPr>
        <p:blipFill>
          <a:blip r:embed="rId3">
            <a:alphaModFix/>
          </a:blip>
          <a:stretch>
            <a:fillRect/>
          </a:stretch>
        </p:blipFill>
        <p:spPr>
          <a:xfrm>
            <a:off x="380988" y="1771650"/>
            <a:ext cx="3724275" cy="2514600"/>
          </a:xfrm>
          <a:prstGeom prst="rect">
            <a:avLst/>
          </a:prstGeom>
          <a:noFill/>
          <a:ln>
            <a:noFill/>
          </a:ln>
        </p:spPr>
      </p:pic>
      <p:pic>
        <p:nvPicPr>
          <p:cNvPr id="193" name="Google Shape;193;p27"/>
          <p:cNvPicPr preferRelativeResize="0"/>
          <p:nvPr/>
        </p:nvPicPr>
        <p:blipFill>
          <a:blip r:embed="rId4">
            <a:alphaModFix/>
          </a:blip>
          <a:stretch>
            <a:fillRect/>
          </a:stretch>
        </p:blipFill>
        <p:spPr>
          <a:xfrm>
            <a:off x="5038713" y="1771650"/>
            <a:ext cx="3724275" cy="2514600"/>
          </a:xfrm>
          <a:prstGeom prst="rect">
            <a:avLst/>
          </a:prstGeom>
          <a:noFill/>
          <a:ln>
            <a:noFill/>
          </a:ln>
        </p:spPr>
      </p:pic>
      <p:sp>
        <p:nvSpPr>
          <p:cNvPr id="194" name="Google Shape;194;p27"/>
          <p:cNvSpPr txBox="1"/>
          <p:nvPr/>
        </p:nvSpPr>
        <p:spPr>
          <a:xfrm>
            <a:off x="5456100" y="3885300"/>
            <a:ext cx="1875600" cy="1563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050">
                <a:highlight>
                  <a:srgbClr val="FFFFFF"/>
                </a:highlight>
              </a:rPr>
              <a:t>MAE  : 346.91 </a:t>
            </a:r>
            <a:br>
              <a:rPr lang="en-GB" sz="1050">
                <a:highlight>
                  <a:srgbClr val="FFFFFF"/>
                </a:highlight>
              </a:rPr>
            </a:br>
            <a:r>
              <a:rPr lang="en-GB" sz="1050">
                <a:highlight>
                  <a:srgbClr val="FFFFFF"/>
                </a:highlight>
              </a:rPr>
              <a:t>MSE  : 424211.56 </a:t>
            </a:r>
            <a:br>
              <a:rPr lang="en-GB" sz="1050">
                <a:highlight>
                  <a:srgbClr val="FFFFFF"/>
                </a:highlight>
              </a:rPr>
            </a:br>
            <a:r>
              <a:rPr lang="en-GB" sz="1050">
                <a:highlight>
                  <a:srgbClr val="FFFFFF"/>
                </a:highlight>
              </a:rPr>
              <a:t>RMSE : 651.32 </a:t>
            </a:r>
            <a:br>
              <a:rPr lang="en-GB" sz="1050">
                <a:highlight>
                  <a:srgbClr val="FFFFFF"/>
                </a:highlight>
              </a:rPr>
            </a:br>
            <a:r>
              <a:rPr lang="en-GB" sz="1050">
                <a:highlight>
                  <a:srgbClr val="FFFFFF"/>
                </a:highlight>
              </a:rPr>
              <a:t>R2   : 0.97</a:t>
            </a:r>
            <a:endParaRPr sz="1050">
              <a:highlight>
                <a:srgbClr val="FFFFFF"/>
              </a:highlight>
            </a:endParaRPr>
          </a:p>
        </p:txBody>
      </p:sp>
      <p:sp>
        <p:nvSpPr>
          <p:cNvPr id="195" name="Google Shape;195;p27"/>
          <p:cNvSpPr txBox="1"/>
          <p:nvPr/>
        </p:nvSpPr>
        <p:spPr>
          <a:xfrm>
            <a:off x="805650" y="3664500"/>
            <a:ext cx="1563000" cy="208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050">
                <a:highlight>
                  <a:srgbClr val="FFFFFF"/>
                </a:highlight>
              </a:rPr>
              <a:t>MAE  : 781.66 </a:t>
            </a:r>
            <a:br>
              <a:rPr lang="en-GB" sz="1050">
                <a:highlight>
                  <a:srgbClr val="FFFFFF"/>
                </a:highlight>
              </a:rPr>
            </a:br>
            <a:r>
              <a:rPr lang="en-GB" sz="1050">
                <a:highlight>
                  <a:srgbClr val="FFFFFF"/>
                </a:highlight>
              </a:rPr>
              <a:t>MSE  : 1863837.60 </a:t>
            </a:r>
            <a:br>
              <a:rPr lang="en-GB" sz="1050">
                <a:highlight>
                  <a:srgbClr val="FFFFFF"/>
                </a:highlight>
              </a:rPr>
            </a:br>
            <a:r>
              <a:rPr lang="en-GB" sz="1050">
                <a:highlight>
                  <a:srgbClr val="FFFFFF"/>
                </a:highlight>
              </a:rPr>
              <a:t>RMSE : 1365.22 </a:t>
            </a:r>
            <a:br>
              <a:rPr lang="en-GB" sz="1050">
                <a:highlight>
                  <a:srgbClr val="FFFFFF"/>
                </a:highlight>
              </a:rPr>
            </a:br>
            <a:r>
              <a:rPr lang="en-GB" sz="1050">
                <a:highlight>
                  <a:srgbClr val="FFFFFF"/>
                </a:highlight>
              </a:rPr>
              <a:t>R2   : 0.88</a:t>
            </a:r>
            <a:endParaRPr sz="1050">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Random Forest </a:t>
            </a:r>
            <a:endParaRPr/>
          </a:p>
        </p:txBody>
      </p:sp>
      <p:pic>
        <p:nvPicPr>
          <p:cNvPr id="201" name="Google Shape;201;p28"/>
          <p:cNvPicPr preferRelativeResize="0"/>
          <p:nvPr/>
        </p:nvPicPr>
        <p:blipFill>
          <a:blip r:embed="rId3">
            <a:alphaModFix/>
          </a:blip>
          <a:stretch>
            <a:fillRect/>
          </a:stretch>
        </p:blipFill>
        <p:spPr>
          <a:xfrm>
            <a:off x="348438" y="1771650"/>
            <a:ext cx="3724275" cy="2514600"/>
          </a:xfrm>
          <a:prstGeom prst="rect">
            <a:avLst/>
          </a:prstGeom>
          <a:noFill/>
          <a:ln>
            <a:noFill/>
          </a:ln>
        </p:spPr>
      </p:pic>
      <p:sp>
        <p:nvSpPr>
          <p:cNvPr id="202" name="Google Shape;202;p28"/>
          <p:cNvSpPr txBox="1"/>
          <p:nvPr/>
        </p:nvSpPr>
        <p:spPr>
          <a:xfrm>
            <a:off x="777575" y="3885350"/>
            <a:ext cx="1634100" cy="177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050">
                <a:highlight>
                  <a:srgbClr val="FFFFFF"/>
                </a:highlight>
              </a:rPr>
              <a:t>MAE  : 778.60 </a:t>
            </a:r>
            <a:br>
              <a:rPr lang="en-GB" sz="1050">
                <a:highlight>
                  <a:srgbClr val="FFFFFF"/>
                </a:highlight>
              </a:rPr>
            </a:br>
            <a:r>
              <a:rPr lang="en-GB" sz="1050">
                <a:highlight>
                  <a:srgbClr val="FFFFFF"/>
                </a:highlight>
              </a:rPr>
              <a:t>MSE  : 1813330.95 </a:t>
            </a:r>
            <a:br>
              <a:rPr lang="en-GB" sz="1050">
                <a:highlight>
                  <a:srgbClr val="FFFFFF"/>
                </a:highlight>
              </a:rPr>
            </a:br>
            <a:r>
              <a:rPr lang="en-GB" sz="1050">
                <a:highlight>
                  <a:srgbClr val="FFFFFF"/>
                </a:highlight>
              </a:rPr>
              <a:t>RMSE : 1346.60 </a:t>
            </a:r>
            <a:br>
              <a:rPr lang="en-GB" sz="1050">
                <a:highlight>
                  <a:srgbClr val="FFFFFF"/>
                </a:highlight>
              </a:rPr>
            </a:br>
            <a:r>
              <a:rPr lang="en-GB" sz="1050">
                <a:highlight>
                  <a:srgbClr val="FFFFFF"/>
                </a:highlight>
              </a:rPr>
              <a:t>R2   : 0.88</a:t>
            </a:r>
            <a:endParaRPr sz="1050">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AdaBoost Regressor</a:t>
            </a:r>
            <a:r>
              <a:rPr lang="en-GB"/>
              <a:t> </a:t>
            </a:r>
            <a:endParaRPr/>
          </a:p>
        </p:txBody>
      </p:sp>
      <p:pic>
        <p:nvPicPr>
          <p:cNvPr id="208" name="Google Shape;208;p29"/>
          <p:cNvPicPr preferRelativeResize="0"/>
          <p:nvPr/>
        </p:nvPicPr>
        <p:blipFill>
          <a:blip r:embed="rId3">
            <a:alphaModFix/>
          </a:blip>
          <a:stretch>
            <a:fillRect/>
          </a:stretch>
        </p:blipFill>
        <p:spPr>
          <a:xfrm>
            <a:off x="381000" y="1771650"/>
            <a:ext cx="3724275" cy="2514600"/>
          </a:xfrm>
          <a:prstGeom prst="rect">
            <a:avLst/>
          </a:prstGeom>
          <a:noFill/>
          <a:ln>
            <a:noFill/>
          </a:ln>
        </p:spPr>
      </p:pic>
      <p:pic>
        <p:nvPicPr>
          <p:cNvPr id="209" name="Google Shape;209;p29"/>
          <p:cNvPicPr preferRelativeResize="0"/>
          <p:nvPr/>
        </p:nvPicPr>
        <p:blipFill>
          <a:blip r:embed="rId4">
            <a:alphaModFix/>
          </a:blip>
          <a:stretch>
            <a:fillRect/>
          </a:stretch>
        </p:blipFill>
        <p:spPr>
          <a:xfrm>
            <a:off x="5019675" y="1771650"/>
            <a:ext cx="3724275" cy="2514600"/>
          </a:xfrm>
          <a:prstGeom prst="rect">
            <a:avLst/>
          </a:prstGeom>
          <a:noFill/>
          <a:ln>
            <a:noFill/>
          </a:ln>
        </p:spPr>
      </p:pic>
      <p:sp>
        <p:nvSpPr>
          <p:cNvPr id="210" name="Google Shape;210;p29"/>
          <p:cNvSpPr txBox="1"/>
          <p:nvPr/>
        </p:nvSpPr>
        <p:spPr>
          <a:xfrm>
            <a:off x="5456100" y="3712325"/>
            <a:ext cx="1349700" cy="196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050">
                <a:highlight>
                  <a:srgbClr val="FFFFFF"/>
                </a:highlight>
              </a:rPr>
              <a:t>MAE  : 877.90 </a:t>
            </a:r>
            <a:br>
              <a:rPr lang="en-GB" sz="1050">
                <a:highlight>
                  <a:srgbClr val="FFFFFF"/>
                </a:highlight>
              </a:rPr>
            </a:br>
            <a:r>
              <a:rPr lang="en-GB" sz="1050">
                <a:highlight>
                  <a:srgbClr val="FFFFFF"/>
                </a:highlight>
              </a:rPr>
              <a:t>MSE  : 2112665.71 </a:t>
            </a:r>
            <a:br>
              <a:rPr lang="en-GB" sz="1050">
                <a:highlight>
                  <a:srgbClr val="FFFFFF"/>
                </a:highlight>
              </a:rPr>
            </a:br>
            <a:r>
              <a:rPr lang="en-GB" sz="1050">
                <a:highlight>
                  <a:srgbClr val="FFFFFF"/>
                </a:highlight>
              </a:rPr>
              <a:t>RMSE : 1453.50 </a:t>
            </a:r>
            <a:br>
              <a:rPr lang="en-GB" sz="1050">
                <a:highlight>
                  <a:srgbClr val="FFFFFF"/>
                </a:highlight>
              </a:rPr>
            </a:br>
            <a:r>
              <a:rPr lang="en-GB" sz="1050">
                <a:highlight>
                  <a:srgbClr val="FFFFFF"/>
                </a:highlight>
              </a:rPr>
              <a:t>R2   : 0.87</a:t>
            </a:r>
            <a:endParaRPr sz="1050">
              <a:highlight>
                <a:srgbClr val="FFFFFF"/>
              </a:highlight>
            </a:endParaRPr>
          </a:p>
        </p:txBody>
      </p:sp>
      <p:sp>
        <p:nvSpPr>
          <p:cNvPr id="211" name="Google Shape;211;p29"/>
          <p:cNvSpPr txBox="1"/>
          <p:nvPr/>
        </p:nvSpPr>
        <p:spPr>
          <a:xfrm>
            <a:off x="805650" y="3788525"/>
            <a:ext cx="1349700" cy="177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050">
                <a:highlight>
                  <a:srgbClr val="FFFFFF"/>
                </a:highlight>
              </a:rPr>
              <a:t>MAE  : 957.01 </a:t>
            </a:r>
            <a:br>
              <a:rPr lang="en-GB" sz="1050">
                <a:highlight>
                  <a:srgbClr val="FFFFFF"/>
                </a:highlight>
              </a:rPr>
            </a:br>
            <a:r>
              <a:rPr lang="en-GB" sz="1050">
                <a:highlight>
                  <a:srgbClr val="FFFFFF"/>
                </a:highlight>
              </a:rPr>
              <a:t>MSE  : 2427728.55 </a:t>
            </a:r>
            <a:br>
              <a:rPr lang="en-GB" sz="1050">
                <a:highlight>
                  <a:srgbClr val="FFFFFF"/>
                </a:highlight>
              </a:rPr>
            </a:br>
            <a:r>
              <a:rPr lang="en-GB" sz="1050">
                <a:highlight>
                  <a:srgbClr val="FFFFFF"/>
                </a:highlight>
              </a:rPr>
              <a:t>RMSE : 1558.12 </a:t>
            </a:r>
            <a:br>
              <a:rPr lang="en-GB" sz="1050">
                <a:highlight>
                  <a:srgbClr val="FFFFFF"/>
                </a:highlight>
              </a:rPr>
            </a:br>
            <a:r>
              <a:rPr lang="en-GB" sz="1050">
                <a:highlight>
                  <a:srgbClr val="FFFFFF"/>
                </a:highlight>
              </a:rPr>
              <a:t>R2   : 0.85</a:t>
            </a:r>
            <a:endParaRPr sz="1050">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Random Sample Consensus </a:t>
            </a:r>
            <a:endParaRPr/>
          </a:p>
        </p:txBody>
      </p:sp>
      <p:pic>
        <p:nvPicPr>
          <p:cNvPr id="217" name="Google Shape;217;p30"/>
          <p:cNvPicPr preferRelativeResize="0"/>
          <p:nvPr/>
        </p:nvPicPr>
        <p:blipFill>
          <a:blip r:embed="rId3">
            <a:alphaModFix/>
          </a:blip>
          <a:stretch>
            <a:fillRect/>
          </a:stretch>
        </p:blipFill>
        <p:spPr>
          <a:xfrm>
            <a:off x="356288" y="1771650"/>
            <a:ext cx="3724275" cy="2514600"/>
          </a:xfrm>
          <a:prstGeom prst="rect">
            <a:avLst/>
          </a:prstGeom>
          <a:noFill/>
          <a:ln>
            <a:noFill/>
          </a:ln>
        </p:spPr>
      </p:pic>
      <p:sp>
        <p:nvSpPr>
          <p:cNvPr id="218" name="Google Shape;218;p30"/>
          <p:cNvSpPr txBox="1"/>
          <p:nvPr/>
        </p:nvSpPr>
        <p:spPr>
          <a:xfrm>
            <a:off x="795675" y="3771700"/>
            <a:ext cx="1463400" cy="177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050">
                <a:highlight>
                  <a:srgbClr val="FFFFFF"/>
                </a:highlight>
              </a:rPr>
              <a:t>MAE  : 927.65 </a:t>
            </a:r>
            <a:br>
              <a:rPr lang="en-GB" sz="1050">
                <a:highlight>
                  <a:srgbClr val="FFFFFF"/>
                </a:highlight>
              </a:rPr>
            </a:br>
            <a:r>
              <a:rPr lang="en-GB" sz="1050">
                <a:highlight>
                  <a:srgbClr val="FFFFFF"/>
                </a:highlight>
              </a:rPr>
              <a:t>MSE  : 2510475.48 </a:t>
            </a:r>
            <a:br>
              <a:rPr lang="en-GB" sz="1050">
                <a:highlight>
                  <a:srgbClr val="FFFFFF"/>
                </a:highlight>
              </a:rPr>
            </a:br>
            <a:r>
              <a:rPr lang="en-GB" sz="1050">
                <a:highlight>
                  <a:srgbClr val="FFFFFF"/>
                </a:highlight>
              </a:rPr>
              <a:t>RMSE : 1584.45 </a:t>
            </a:r>
            <a:br>
              <a:rPr lang="en-GB" sz="1050">
                <a:highlight>
                  <a:srgbClr val="FFFFFF"/>
                </a:highlight>
              </a:rPr>
            </a:br>
            <a:r>
              <a:rPr lang="en-GB" sz="1050">
                <a:highlight>
                  <a:srgbClr val="FFFFFF"/>
                </a:highlight>
              </a:rPr>
              <a:t>R2   : 0.84</a:t>
            </a:r>
            <a:endParaRPr sz="1050">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R2 score</a:t>
            </a:r>
            <a:endParaRPr/>
          </a:p>
        </p:txBody>
      </p:sp>
      <p:pic>
        <p:nvPicPr>
          <p:cNvPr id="224" name="Google Shape;224;p31"/>
          <p:cNvPicPr preferRelativeResize="0"/>
          <p:nvPr/>
        </p:nvPicPr>
        <p:blipFill>
          <a:blip r:embed="rId3">
            <a:alphaModFix/>
          </a:blip>
          <a:stretch>
            <a:fillRect/>
          </a:stretch>
        </p:blipFill>
        <p:spPr>
          <a:xfrm>
            <a:off x="1270975" y="2006250"/>
            <a:ext cx="6602049" cy="3023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Objective </a:t>
            </a:r>
            <a:endParaRPr/>
          </a:p>
        </p:txBody>
      </p:sp>
      <p:sp>
        <p:nvSpPr>
          <p:cNvPr id="94" name="Google Shape;94;p14"/>
          <p:cNvSpPr txBox="1"/>
          <p:nvPr>
            <p:ph idx="1" type="body"/>
          </p:nvPr>
        </p:nvSpPr>
        <p:spPr>
          <a:xfrm>
            <a:off x="729450" y="1908275"/>
            <a:ext cx="7688700" cy="18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000000"/>
                </a:solidFill>
                <a:highlight>
                  <a:srgbClr val="FFFFFF"/>
                </a:highlight>
              </a:rPr>
              <a:t>This project aims to </a:t>
            </a:r>
            <a:r>
              <a:rPr lang="en-GB" sz="1800">
                <a:solidFill>
                  <a:srgbClr val="000000"/>
                </a:solidFill>
                <a:highlight>
                  <a:srgbClr val="FFFFFF"/>
                </a:highlight>
              </a:rPr>
              <a:t>answer</a:t>
            </a:r>
            <a:r>
              <a:rPr lang="en-GB" sz="1800">
                <a:solidFill>
                  <a:srgbClr val="000000"/>
                </a:solidFill>
                <a:highlight>
                  <a:srgbClr val="FFFFFF"/>
                </a:highlight>
              </a:rPr>
              <a:t> </a:t>
            </a:r>
            <a:r>
              <a:rPr lang="en-GB" sz="1800">
                <a:solidFill>
                  <a:srgbClr val="000000"/>
                </a:solidFill>
                <a:highlight>
                  <a:srgbClr val="FFFFFF"/>
                </a:highlight>
              </a:rPr>
              <a:t>these</a:t>
            </a:r>
            <a:r>
              <a:rPr lang="en-GB" sz="1800">
                <a:solidFill>
                  <a:srgbClr val="000000"/>
                </a:solidFill>
                <a:highlight>
                  <a:srgbClr val="FFFFFF"/>
                </a:highlight>
              </a:rPr>
              <a:t> </a:t>
            </a:r>
            <a:r>
              <a:rPr lang="en-GB" sz="1800">
                <a:solidFill>
                  <a:srgbClr val="000000"/>
                </a:solidFill>
                <a:highlight>
                  <a:srgbClr val="FFFFFF"/>
                </a:highlight>
              </a:rPr>
              <a:t>questions</a:t>
            </a:r>
            <a:r>
              <a:rPr lang="en-GB" sz="1800">
                <a:solidFill>
                  <a:srgbClr val="000000"/>
                </a:solidFill>
                <a:highlight>
                  <a:srgbClr val="FFFFFF"/>
                </a:highlight>
              </a:rPr>
              <a:t> </a:t>
            </a:r>
            <a:endParaRPr sz="1800">
              <a:solidFill>
                <a:srgbClr val="000000"/>
              </a:solidFill>
              <a:highlight>
                <a:srgbClr val="FFFFFF"/>
              </a:highlight>
            </a:endParaRPr>
          </a:p>
          <a:p>
            <a:pPr indent="-342900" lvl="0" marL="457200" rtl="0" algn="l">
              <a:spcBef>
                <a:spcPts val="1600"/>
              </a:spcBef>
              <a:spcAft>
                <a:spcPts val="0"/>
              </a:spcAft>
              <a:buSzPts val="1800"/>
              <a:buChar char="-"/>
            </a:pPr>
            <a:r>
              <a:rPr lang="en-GB" sz="1800">
                <a:solidFill>
                  <a:srgbClr val="000000"/>
                </a:solidFill>
                <a:highlight>
                  <a:srgbClr val="FFFFFF"/>
                </a:highlight>
              </a:rPr>
              <a:t>What is the most feature </a:t>
            </a:r>
            <a:r>
              <a:rPr lang="en-GB" sz="1800">
                <a:solidFill>
                  <a:srgbClr val="000000"/>
                </a:solidFill>
                <a:highlight>
                  <a:srgbClr val="FFFFFF"/>
                </a:highlight>
              </a:rPr>
              <a:t>affect</a:t>
            </a:r>
            <a:r>
              <a:rPr lang="en-GB" sz="1800">
                <a:solidFill>
                  <a:srgbClr val="000000"/>
                </a:solidFill>
                <a:highlight>
                  <a:srgbClr val="FFFFFF"/>
                </a:highlight>
              </a:rPr>
              <a:t> the price ?</a:t>
            </a:r>
            <a:endParaRPr sz="1800">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GB" sz="1800">
                <a:solidFill>
                  <a:srgbClr val="000000"/>
                </a:solidFill>
                <a:highlight>
                  <a:srgbClr val="FFFFFF"/>
                </a:highlight>
              </a:rPr>
              <a:t>What are the most four features you should look into it when you want to buy a diamond ?</a:t>
            </a:r>
            <a:endParaRPr sz="1800">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GB" sz="1800">
                <a:solidFill>
                  <a:srgbClr val="000000"/>
                </a:solidFill>
                <a:highlight>
                  <a:srgbClr val="FFFFFF"/>
                </a:highlight>
              </a:rPr>
              <a:t>What is the best model to predict the price of a diamond ?</a:t>
            </a:r>
            <a:endParaRPr sz="1800">
              <a:solidFill>
                <a:srgbClr val="000000"/>
              </a:solidFill>
              <a:highlight>
                <a:srgbClr val="FFFFFF"/>
              </a:highlight>
            </a:endParaRPr>
          </a:p>
        </p:txBody>
      </p:sp>
      <p:sp>
        <p:nvSpPr>
          <p:cNvPr id="95" name="Google Shape;95;p14"/>
          <p:cNvSpPr txBox="1"/>
          <p:nvPr/>
        </p:nvSpPr>
        <p:spPr>
          <a:xfrm>
            <a:off x="762000" y="260402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2600">
                <a:solidFill>
                  <a:schemeClr val="dk2"/>
                </a:solidFill>
                <a:latin typeface="Raleway"/>
                <a:ea typeface="Raleway"/>
                <a:cs typeface="Raleway"/>
                <a:sym typeface="Raleway"/>
              </a:rPr>
              <a:t>Context </a:t>
            </a:r>
            <a:endParaRPr/>
          </a:p>
        </p:txBody>
      </p:sp>
      <p:sp>
        <p:nvSpPr>
          <p:cNvPr id="96" name="Google Shape;96;p14"/>
          <p:cNvSpPr txBox="1"/>
          <p:nvPr>
            <p:ph idx="1" type="body"/>
          </p:nvPr>
        </p:nvSpPr>
        <p:spPr>
          <a:xfrm>
            <a:off x="881850" y="4293400"/>
            <a:ext cx="7688700" cy="85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solidFill>
                  <a:srgbClr val="000000"/>
                </a:solidFill>
                <a:highlight>
                  <a:srgbClr val="FFFFFF"/>
                </a:highlight>
              </a:rPr>
              <a:t>We have a dataset of 53920 rows </a:t>
            </a:r>
            <a:endParaRPr sz="1800">
              <a:solidFill>
                <a:srgbClr val="000000"/>
              </a:solidFill>
              <a:highlight>
                <a:srgbClr val="FFFFFF"/>
              </a:highlight>
            </a:endParaRPr>
          </a:p>
          <a:p>
            <a:pPr indent="-342900" lvl="0" marL="457200" rtl="0" algn="l">
              <a:spcBef>
                <a:spcPts val="0"/>
              </a:spcBef>
              <a:spcAft>
                <a:spcPts val="0"/>
              </a:spcAft>
              <a:buSzPts val="1800"/>
              <a:buChar char="-"/>
            </a:pPr>
            <a:r>
              <a:rPr lang="en-GB" sz="1800">
                <a:solidFill>
                  <a:srgbClr val="000000"/>
                </a:solidFill>
                <a:highlight>
                  <a:srgbClr val="FFFFFF"/>
                </a:highlight>
              </a:rPr>
              <a:t>Each row contain 9 features and the price</a:t>
            </a:r>
            <a:endParaRPr sz="1800">
              <a:solidFill>
                <a:srgbClr val="000000"/>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RMSE</a:t>
            </a:r>
            <a:endParaRPr/>
          </a:p>
        </p:txBody>
      </p:sp>
      <p:pic>
        <p:nvPicPr>
          <p:cNvPr id="230" name="Google Shape;230;p32"/>
          <p:cNvPicPr preferRelativeResize="0"/>
          <p:nvPr/>
        </p:nvPicPr>
        <p:blipFill>
          <a:blip r:embed="rId3">
            <a:alphaModFix/>
          </a:blip>
          <a:stretch>
            <a:fillRect/>
          </a:stretch>
        </p:blipFill>
        <p:spPr>
          <a:xfrm>
            <a:off x="1455400" y="2214275"/>
            <a:ext cx="6233200" cy="2843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r>
              <a:rPr lang="en-GB"/>
              <a:t> </a:t>
            </a:r>
            <a:endParaRPr/>
          </a:p>
        </p:txBody>
      </p:sp>
      <p:sp>
        <p:nvSpPr>
          <p:cNvPr id="236" name="Google Shape;236;p33"/>
          <p:cNvSpPr txBox="1"/>
          <p:nvPr>
            <p:ph idx="1" type="body"/>
          </p:nvPr>
        </p:nvSpPr>
        <p:spPr>
          <a:xfrm>
            <a:off x="729450" y="2078875"/>
            <a:ext cx="7688700" cy="278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solidFill>
                  <a:srgbClr val="000000"/>
                </a:solidFill>
                <a:highlight>
                  <a:srgbClr val="FFFFFF"/>
                </a:highlight>
              </a:rPr>
              <a:t>What is the most feature affect the price ?</a:t>
            </a:r>
            <a:endParaRPr sz="1800">
              <a:solidFill>
                <a:srgbClr val="000000"/>
              </a:solidFill>
              <a:highlight>
                <a:srgbClr val="FFFFFF"/>
              </a:highlight>
            </a:endParaRPr>
          </a:p>
          <a:p>
            <a:pPr indent="-342900" lvl="1" marL="914400" rtl="0" algn="l">
              <a:spcBef>
                <a:spcPts val="0"/>
              </a:spcBef>
              <a:spcAft>
                <a:spcPts val="0"/>
              </a:spcAft>
              <a:buSzPts val="1800"/>
              <a:buChar char="-"/>
            </a:pPr>
            <a:r>
              <a:rPr lang="en-GB" sz="1800">
                <a:solidFill>
                  <a:srgbClr val="000000"/>
                </a:solidFill>
                <a:highlight>
                  <a:srgbClr val="FFFFFF"/>
                </a:highlight>
              </a:rPr>
              <a:t>Carat with 0.92 </a:t>
            </a:r>
            <a:r>
              <a:rPr lang="en-GB" sz="1800">
                <a:solidFill>
                  <a:srgbClr val="000000"/>
                </a:solidFill>
                <a:highlight>
                  <a:srgbClr val="FFFFFF"/>
                </a:highlight>
              </a:rPr>
              <a:t>correlation coefficient </a:t>
            </a:r>
            <a:r>
              <a:rPr lang="en-GB" sz="1800">
                <a:solidFill>
                  <a:srgbClr val="000000"/>
                </a:solidFill>
                <a:highlight>
                  <a:srgbClr val="FFFFFF"/>
                </a:highlight>
              </a:rPr>
              <a:t>    </a:t>
            </a:r>
            <a:endParaRPr sz="1800">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GB" sz="1800">
                <a:solidFill>
                  <a:srgbClr val="000000"/>
                </a:solidFill>
                <a:highlight>
                  <a:srgbClr val="FFFFFF"/>
                </a:highlight>
              </a:rPr>
              <a:t>What are the most four features you should look into it when you want to buy a diamond ?</a:t>
            </a:r>
            <a:endParaRPr sz="1800">
              <a:solidFill>
                <a:srgbClr val="000000"/>
              </a:solidFill>
              <a:highlight>
                <a:srgbClr val="FFFFFF"/>
              </a:highlight>
            </a:endParaRPr>
          </a:p>
          <a:p>
            <a:pPr indent="-342900" lvl="1" marL="914400" rtl="0" algn="l">
              <a:spcBef>
                <a:spcPts val="0"/>
              </a:spcBef>
              <a:spcAft>
                <a:spcPts val="0"/>
              </a:spcAft>
              <a:buClr>
                <a:srgbClr val="000000"/>
              </a:buClr>
              <a:buSzPts val="1800"/>
              <a:buChar char="-"/>
            </a:pPr>
            <a:r>
              <a:rPr lang="en-GB" sz="1800">
                <a:solidFill>
                  <a:srgbClr val="000000"/>
                </a:solidFill>
                <a:highlight>
                  <a:srgbClr val="FFFFFF"/>
                </a:highlight>
              </a:rPr>
              <a:t>Carat, Shape, Clarity, Color </a:t>
            </a:r>
            <a:endParaRPr sz="1800">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GB" sz="1800">
                <a:solidFill>
                  <a:srgbClr val="000000"/>
                </a:solidFill>
                <a:highlight>
                  <a:srgbClr val="FFFFFF"/>
                </a:highlight>
              </a:rPr>
              <a:t>What is the best model to predict the price of a diamond ?</a:t>
            </a:r>
            <a:endParaRPr sz="1800">
              <a:solidFill>
                <a:srgbClr val="000000"/>
              </a:solidFill>
              <a:highlight>
                <a:srgbClr val="FFFFFF"/>
              </a:highlight>
            </a:endParaRPr>
          </a:p>
          <a:p>
            <a:pPr indent="-342900" lvl="1" marL="914400" rtl="0" algn="l">
              <a:spcBef>
                <a:spcPts val="0"/>
              </a:spcBef>
              <a:spcAft>
                <a:spcPts val="0"/>
              </a:spcAft>
              <a:buClr>
                <a:srgbClr val="000000"/>
              </a:buClr>
              <a:buSzPts val="1800"/>
              <a:buChar char="-"/>
            </a:pPr>
            <a:r>
              <a:rPr lang="en-GB" sz="1800">
                <a:solidFill>
                  <a:srgbClr val="000000"/>
                </a:solidFill>
                <a:highlight>
                  <a:srgbClr val="FFFFFF"/>
                </a:highlight>
              </a:rPr>
              <a:t>Decision</a:t>
            </a:r>
            <a:r>
              <a:rPr lang="en-GB" sz="1800">
                <a:solidFill>
                  <a:srgbClr val="000000"/>
                </a:solidFill>
                <a:highlight>
                  <a:srgbClr val="FFFFFF"/>
                </a:highlight>
              </a:rPr>
              <a:t> Tree with all </a:t>
            </a:r>
            <a:r>
              <a:rPr lang="en-GB" sz="1800">
                <a:solidFill>
                  <a:srgbClr val="000000"/>
                </a:solidFill>
                <a:highlight>
                  <a:srgbClr val="FFFFFF"/>
                </a:highlight>
              </a:rPr>
              <a:t>features</a:t>
            </a:r>
            <a:r>
              <a:rPr lang="en-GB" sz="1800">
                <a:solidFill>
                  <a:srgbClr val="000000"/>
                </a:solidFill>
                <a:highlight>
                  <a:srgbClr val="FFFFFF"/>
                </a:highlight>
              </a:rPr>
              <a:t> </a:t>
            </a:r>
            <a:endParaRPr sz="1800">
              <a:solidFill>
                <a:srgbClr val="000000"/>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Resources </a:t>
            </a:r>
            <a:endParaRPr/>
          </a:p>
        </p:txBody>
      </p:sp>
      <p:sp>
        <p:nvSpPr>
          <p:cNvPr id="242" name="Google Shape;242;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u="sng">
                <a:solidFill>
                  <a:schemeClr val="hlink"/>
                </a:solidFill>
                <a:hlinkClick r:id="rId3"/>
              </a:rPr>
              <a:t>The dataset </a:t>
            </a:r>
            <a:endParaRPr/>
          </a:p>
          <a:p>
            <a:pPr indent="-311150" lvl="0" marL="457200" rtl="0" algn="l">
              <a:spcBef>
                <a:spcPts val="0"/>
              </a:spcBef>
              <a:spcAft>
                <a:spcPts val="0"/>
              </a:spcAft>
              <a:buSzPts val="1300"/>
              <a:buChar char="-"/>
            </a:pPr>
            <a:r>
              <a:rPr lang="en-GB" u="sng">
                <a:solidFill>
                  <a:schemeClr val="hlink"/>
                </a:solidFill>
                <a:hlinkClick r:id="rId4"/>
              </a:rPr>
              <a:t>Diamond color </a:t>
            </a:r>
            <a:endParaRPr/>
          </a:p>
          <a:p>
            <a:pPr indent="-311150" lvl="0" marL="457200" rtl="0" algn="l">
              <a:spcBef>
                <a:spcPts val="0"/>
              </a:spcBef>
              <a:spcAft>
                <a:spcPts val="0"/>
              </a:spcAft>
              <a:buSzPts val="1300"/>
              <a:buChar char="-"/>
            </a:pPr>
            <a:r>
              <a:rPr lang="en-GB" u="sng">
                <a:solidFill>
                  <a:schemeClr val="hlink"/>
                </a:solidFill>
                <a:hlinkClick r:id="rId5"/>
              </a:rPr>
              <a:t>Diamond cut </a:t>
            </a:r>
            <a:endParaRPr/>
          </a:p>
          <a:p>
            <a:pPr indent="-311150" lvl="0" marL="457200" rtl="0" algn="l">
              <a:spcBef>
                <a:spcPts val="0"/>
              </a:spcBef>
              <a:spcAft>
                <a:spcPts val="0"/>
              </a:spcAft>
              <a:buSzPts val="1300"/>
              <a:buChar char="-"/>
            </a:pPr>
            <a:r>
              <a:rPr lang="en-GB" u="sng">
                <a:solidFill>
                  <a:schemeClr val="hlink"/>
                </a:solidFill>
                <a:hlinkClick r:id="rId6"/>
              </a:rPr>
              <a:t>More on cut</a:t>
            </a:r>
            <a:endParaRPr/>
          </a:p>
          <a:p>
            <a:pPr indent="-311150" lvl="0" marL="457200" rtl="0" algn="l">
              <a:spcBef>
                <a:spcPts val="0"/>
              </a:spcBef>
              <a:spcAft>
                <a:spcPts val="0"/>
              </a:spcAft>
              <a:buSzPts val="1300"/>
              <a:buChar char="-"/>
            </a:pPr>
            <a:r>
              <a:rPr lang="en-GB" u="sng">
                <a:solidFill>
                  <a:schemeClr val="hlink"/>
                </a:solidFill>
                <a:hlinkClick r:id="rId7"/>
              </a:rPr>
              <a:t>Diamond</a:t>
            </a:r>
            <a:r>
              <a:rPr lang="en-GB" u="sng">
                <a:solidFill>
                  <a:schemeClr val="hlink"/>
                </a:solidFill>
                <a:hlinkClick r:id="rId8"/>
              </a:rPr>
              <a:t> clarity</a:t>
            </a:r>
            <a:endParaRPr/>
          </a:p>
          <a:p>
            <a:pPr indent="-311150" lvl="0" marL="457200" rtl="0" algn="l">
              <a:spcBef>
                <a:spcPts val="0"/>
              </a:spcBef>
              <a:spcAft>
                <a:spcPts val="0"/>
              </a:spcAft>
              <a:buSzPts val="1300"/>
              <a:buChar char="-"/>
            </a:pPr>
            <a:r>
              <a:rPr lang="en-GB" u="sng">
                <a:solidFill>
                  <a:schemeClr val="hlink"/>
                </a:solidFill>
                <a:hlinkClick r:id="rId9"/>
              </a:rPr>
              <a:t>More on clarity </a:t>
            </a:r>
            <a:r>
              <a:rPr lang="en-GB" u="sng">
                <a:solidFill>
                  <a:schemeClr val="hlink"/>
                </a:solidFill>
                <a:hlinkClick r:id="rId10"/>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 </a:t>
            </a:r>
            <a:endParaRPr/>
          </a:p>
        </p:txBody>
      </p:sp>
      <p:sp>
        <p:nvSpPr>
          <p:cNvPr id="248" name="Google Shape;248;p35"/>
          <p:cNvSpPr txBox="1"/>
          <p:nvPr>
            <p:ph idx="1" type="body"/>
          </p:nvPr>
        </p:nvSpPr>
        <p:spPr>
          <a:xfrm>
            <a:off x="729450" y="2078875"/>
            <a:ext cx="2964900" cy="87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Abdulaziz Alawshan </a:t>
            </a:r>
            <a:br>
              <a:rPr lang="en-GB"/>
            </a:br>
            <a:r>
              <a:rPr lang="en-GB"/>
              <a:t>Email:  </a:t>
            </a:r>
            <a:r>
              <a:rPr lang="en-GB" u="sng">
                <a:solidFill>
                  <a:schemeClr val="hlink"/>
                </a:solidFill>
                <a:hlinkClick r:id="rId3"/>
              </a:rPr>
              <a:t>Abdulaziz.aloshin@gmail.com</a:t>
            </a:r>
            <a:br>
              <a:rPr lang="en-GB"/>
            </a:br>
            <a:r>
              <a:rPr lang="en-GB"/>
              <a:t>Blog:  </a:t>
            </a:r>
            <a:r>
              <a:rPr lang="en-GB" u="sng">
                <a:solidFill>
                  <a:schemeClr val="hlink"/>
                </a:solidFill>
                <a:hlinkClick r:id="rId4"/>
              </a:rPr>
              <a:t>www.3zcs.me/blog</a:t>
            </a:r>
            <a:br>
              <a:rPr lang="en-GB"/>
            </a:br>
            <a:r>
              <a:rPr lang="en-GB"/>
              <a:t>Twitter:  @3zcs</a:t>
            </a:r>
            <a:endParaRPr/>
          </a:p>
        </p:txBody>
      </p:sp>
      <p:sp>
        <p:nvSpPr>
          <p:cNvPr id="249" name="Google Shape;249;p35"/>
          <p:cNvSpPr txBox="1"/>
          <p:nvPr/>
        </p:nvSpPr>
        <p:spPr>
          <a:xfrm>
            <a:off x="4572000" y="1853850"/>
            <a:ext cx="4407900" cy="25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solidFill>
                  <a:srgbClr val="666666"/>
                </a:solidFill>
                <a:latin typeface="Lato"/>
                <a:ea typeface="Lato"/>
                <a:cs typeface="Lato"/>
                <a:sym typeface="Lato"/>
              </a:rPr>
              <a:t>If you are not having fun, you’re not learning, there’s a pleasure in finding things out.</a:t>
            </a:r>
            <a:endParaRPr sz="2800">
              <a:solidFill>
                <a:srgbClr val="666666"/>
              </a:solidFill>
              <a:latin typeface="Lato"/>
              <a:ea typeface="Lato"/>
              <a:cs typeface="Lato"/>
              <a:sym typeface="Lato"/>
            </a:endParaRPr>
          </a:p>
          <a:p>
            <a:pPr indent="0" lvl="0" marL="0" rtl="0" algn="l">
              <a:spcBef>
                <a:spcPts val="0"/>
              </a:spcBef>
              <a:spcAft>
                <a:spcPts val="0"/>
              </a:spcAft>
              <a:buNone/>
            </a:pPr>
            <a:r>
              <a:rPr lang="en-GB" sz="2800">
                <a:solidFill>
                  <a:srgbClr val="666666"/>
                </a:solidFill>
                <a:latin typeface="Lato"/>
                <a:ea typeface="Lato"/>
                <a:cs typeface="Lato"/>
                <a:sym typeface="Lato"/>
              </a:rPr>
              <a:t>Richard Feynman</a:t>
            </a:r>
            <a:endParaRPr sz="2800">
              <a:solidFill>
                <a:srgbClr val="666666"/>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15"/>
          <p:cNvPicPr preferRelativeResize="0"/>
          <p:nvPr/>
        </p:nvPicPr>
        <p:blipFill>
          <a:blip r:embed="rId3">
            <a:alphaModFix/>
          </a:blip>
          <a:stretch>
            <a:fillRect/>
          </a:stretch>
        </p:blipFill>
        <p:spPr>
          <a:xfrm>
            <a:off x="5011725" y="1159600"/>
            <a:ext cx="4236450" cy="2824300"/>
          </a:xfrm>
          <a:prstGeom prst="rect">
            <a:avLst/>
          </a:prstGeom>
          <a:noFill/>
          <a:ln>
            <a:noFill/>
          </a:ln>
        </p:spPr>
      </p:pic>
      <p:sp>
        <p:nvSpPr>
          <p:cNvPr id="102" name="Google Shape;102;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Diamonds features I  </a:t>
            </a:r>
            <a:endParaRPr/>
          </a:p>
        </p:txBody>
      </p:sp>
      <p:sp>
        <p:nvSpPr>
          <p:cNvPr id="103" name="Google Shape;103;p15"/>
          <p:cNvSpPr txBox="1"/>
          <p:nvPr>
            <p:ph idx="1" type="body"/>
          </p:nvPr>
        </p:nvSpPr>
        <p:spPr>
          <a:xfrm>
            <a:off x="729450" y="2078875"/>
            <a:ext cx="4485000" cy="2261100"/>
          </a:xfrm>
          <a:prstGeom prst="rect">
            <a:avLst/>
          </a:prstGeom>
        </p:spPr>
        <p:txBody>
          <a:bodyPr anchorCtr="0" anchor="t" bIns="91425" lIns="91425" spcFirstLastPara="1" rIns="91425" wrap="square" tIns="91425">
            <a:noAutofit/>
          </a:bodyPr>
          <a:lstStyle/>
          <a:p>
            <a:pPr indent="-317500" lvl="0" marL="457200" marR="266700" rtl="0" algn="l">
              <a:spcBef>
                <a:spcPts val="1100"/>
              </a:spcBef>
              <a:spcAft>
                <a:spcPts val="0"/>
              </a:spcAft>
              <a:buClr>
                <a:srgbClr val="000000"/>
              </a:buClr>
              <a:buSzPts val="1400"/>
              <a:buFont typeface="Arial"/>
              <a:buChar char="-"/>
            </a:pPr>
            <a:r>
              <a:rPr lang="en-GB" sz="1400">
                <a:solidFill>
                  <a:srgbClr val="000000"/>
                </a:solidFill>
                <a:latin typeface="Arial"/>
                <a:ea typeface="Arial"/>
                <a:cs typeface="Arial"/>
                <a:sym typeface="Arial"/>
              </a:rPr>
              <a:t>carat: weight of the diamond, (min:0.2 - max:5.01)</a:t>
            </a:r>
            <a:endParaRPr sz="1400">
              <a:solidFill>
                <a:srgbClr val="000000"/>
              </a:solidFill>
              <a:latin typeface="Arial"/>
              <a:ea typeface="Arial"/>
              <a:cs typeface="Arial"/>
              <a:sym typeface="Arial"/>
            </a:endParaRPr>
          </a:p>
          <a:p>
            <a:pPr indent="0" lvl="0" marL="457200" marR="266700" rtl="0" algn="l">
              <a:spcBef>
                <a:spcPts val="1100"/>
              </a:spcBef>
              <a:spcAft>
                <a:spcPts val="0"/>
              </a:spcAft>
              <a:buNone/>
            </a:pPr>
            <a:r>
              <a:rPr lang="en-GB" sz="1400">
                <a:solidFill>
                  <a:srgbClr val="000000"/>
                </a:solidFill>
                <a:latin typeface="Arial"/>
                <a:ea typeface="Arial"/>
                <a:cs typeface="Arial"/>
                <a:sym typeface="Arial"/>
              </a:rPr>
              <a:t>Carat it has the most impact on diamond price (correlation </a:t>
            </a:r>
            <a:r>
              <a:rPr lang="en-GB" sz="1400">
                <a:solidFill>
                  <a:srgbClr val="000000"/>
                </a:solidFill>
                <a:latin typeface="Arial"/>
                <a:ea typeface="Arial"/>
                <a:cs typeface="Arial"/>
                <a:sym typeface="Arial"/>
              </a:rPr>
              <a:t>coefficient</a:t>
            </a:r>
            <a:r>
              <a:rPr lang="en-GB" sz="1400">
                <a:solidFill>
                  <a:srgbClr val="000000"/>
                </a:solidFill>
                <a:latin typeface="Arial"/>
                <a:ea typeface="Arial"/>
                <a:cs typeface="Arial"/>
                <a:sym typeface="Arial"/>
              </a:rPr>
              <a:t> of .92) ,So if we have a diamond with 1 carat and </a:t>
            </a:r>
            <a:r>
              <a:rPr lang="en-GB" sz="1400">
                <a:solidFill>
                  <a:srgbClr val="000000"/>
                </a:solidFill>
                <a:latin typeface="Arial"/>
                <a:ea typeface="Arial"/>
                <a:cs typeface="Arial"/>
                <a:sym typeface="Arial"/>
              </a:rPr>
              <a:t>other </a:t>
            </a:r>
            <a:r>
              <a:rPr lang="en-GB" sz="1400">
                <a:solidFill>
                  <a:srgbClr val="000000"/>
                </a:solidFill>
                <a:latin typeface="Arial"/>
                <a:ea typeface="Arial"/>
                <a:cs typeface="Arial"/>
                <a:sym typeface="Arial"/>
              </a:rPr>
              <a:t> diamond with 2 carat, with same quality we’ll see a high difference on price. </a:t>
            </a:r>
            <a:endParaRPr sz="1400">
              <a:solidFill>
                <a:srgbClr val="000000"/>
              </a:solidFill>
              <a:latin typeface="Arial"/>
              <a:ea typeface="Arial"/>
              <a:cs typeface="Arial"/>
              <a:sym typeface="Arial"/>
            </a:endParaRPr>
          </a:p>
          <a:p>
            <a:pPr indent="-317500" lvl="0" marL="457200" marR="266700" rtl="0" algn="l">
              <a:spcBef>
                <a:spcPts val="1100"/>
              </a:spcBef>
              <a:spcAft>
                <a:spcPts val="0"/>
              </a:spcAft>
              <a:buClr>
                <a:srgbClr val="000000"/>
              </a:buClr>
              <a:buSzPts val="1400"/>
              <a:buFont typeface="Arial"/>
              <a:buChar char="-"/>
            </a:pPr>
            <a:r>
              <a:rPr lang="en-GB" sz="1400">
                <a:solidFill>
                  <a:srgbClr val="000000"/>
                </a:solidFill>
                <a:latin typeface="Arial"/>
                <a:ea typeface="Arial"/>
                <a:cs typeface="Arial"/>
                <a:sym typeface="Arial"/>
              </a:rPr>
              <a:t>price: price in US dollars ($326 - $18,823)</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Diamonds features II </a:t>
            </a:r>
            <a:endParaRPr/>
          </a:p>
        </p:txBody>
      </p:sp>
      <p:sp>
        <p:nvSpPr>
          <p:cNvPr id="109" name="Google Shape;109;p16"/>
          <p:cNvSpPr txBox="1"/>
          <p:nvPr>
            <p:ph idx="1" type="body"/>
          </p:nvPr>
        </p:nvSpPr>
        <p:spPr>
          <a:xfrm>
            <a:off x="729450" y="2078875"/>
            <a:ext cx="4769400" cy="1808700"/>
          </a:xfrm>
          <a:prstGeom prst="rect">
            <a:avLst/>
          </a:prstGeom>
        </p:spPr>
        <p:txBody>
          <a:bodyPr anchorCtr="0" anchor="t" bIns="91425" lIns="91425" spcFirstLastPara="1" rIns="91425" wrap="square" tIns="91425">
            <a:noAutofit/>
          </a:bodyPr>
          <a:lstStyle/>
          <a:p>
            <a:pPr indent="-317500" lvl="0" marL="457200" marR="266700" rtl="0" algn="l">
              <a:spcBef>
                <a:spcPts val="1100"/>
              </a:spcBef>
              <a:spcAft>
                <a:spcPts val="0"/>
              </a:spcAft>
              <a:buClr>
                <a:srgbClr val="CC0000"/>
              </a:buClr>
              <a:buSzPts val="1400"/>
              <a:buFont typeface="Arial"/>
              <a:buChar char="-"/>
            </a:pPr>
            <a:r>
              <a:rPr lang="en-GB" sz="1400">
                <a:solidFill>
                  <a:srgbClr val="CC0000"/>
                </a:solidFill>
                <a:latin typeface="Arial"/>
                <a:ea typeface="Arial"/>
                <a:cs typeface="Arial"/>
                <a:sym typeface="Arial"/>
              </a:rPr>
              <a:t>x length: in mm (0 - 10.74), </a:t>
            </a:r>
            <a:endParaRPr sz="1400">
              <a:solidFill>
                <a:srgbClr val="CC0000"/>
              </a:solidFill>
              <a:latin typeface="Arial"/>
              <a:ea typeface="Arial"/>
              <a:cs typeface="Arial"/>
              <a:sym typeface="Arial"/>
            </a:endParaRPr>
          </a:p>
          <a:p>
            <a:pPr indent="-317500" lvl="0" marL="457200" marR="266700" rtl="0" algn="l">
              <a:spcBef>
                <a:spcPts val="0"/>
              </a:spcBef>
              <a:spcAft>
                <a:spcPts val="0"/>
              </a:spcAft>
              <a:buClr>
                <a:srgbClr val="CC0000"/>
              </a:buClr>
              <a:buSzPts val="1400"/>
              <a:buFont typeface="Arial"/>
              <a:buChar char="-"/>
            </a:pPr>
            <a:r>
              <a:rPr lang="en-GB" sz="1400">
                <a:solidFill>
                  <a:srgbClr val="CC0000"/>
                </a:solidFill>
                <a:latin typeface="Arial"/>
                <a:ea typeface="Arial"/>
                <a:cs typeface="Arial"/>
                <a:sym typeface="Arial"/>
              </a:rPr>
              <a:t>y width: in mm (0 - 58.9), </a:t>
            </a:r>
            <a:endParaRPr sz="1400">
              <a:solidFill>
                <a:srgbClr val="CC0000"/>
              </a:solidFill>
              <a:latin typeface="Arial"/>
              <a:ea typeface="Arial"/>
              <a:cs typeface="Arial"/>
              <a:sym typeface="Arial"/>
            </a:endParaRPr>
          </a:p>
          <a:p>
            <a:pPr indent="-317500" lvl="0" marL="457200" marR="266700" rtl="0" algn="l">
              <a:spcBef>
                <a:spcPts val="0"/>
              </a:spcBef>
              <a:spcAft>
                <a:spcPts val="0"/>
              </a:spcAft>
              <a:buClr>
                <a:srgbClr val="CC0000"/>
              </a:buClr>
              <a:buSzPts val="1400"/>
              <a:buFont typeface="Arial"/>
              <a:buChar char="-"/>
            </a:pPr>
            <a:r>
              <a:rPr lang="en-GB" sz="1400">
                <a:solidFill>
                  <a:srgbClr val="CC0000"/>
                </a:solidFill>
                <a:latin typeface="Arial"/>
                <a:ea typeface="Arial"/>
                <a:cs typeface="Arial"/>
                <a:sym typeface="Arial"/>
              </a:rPr>
              <a:t>z depth: in mm (0 - 31.8)</a:t>
            </a:r>
            <a:endParaRPr sz="1400">
              <a:solidFill>
                <a:srgbClr val="CC0000"/>
              </a:solidFill>
              <a:latin typeface="Arial"/>
              <a:ea typeface="Arial"/>
              <a:cs typeface="Arial"/>
              <a:sym typeface="Arial"/>
            </a:endParaRPr>
          </a:p>
          <a:p>
            <a:pPr indent="-317500" lvl="0" marL="457200" marR="266700" rtl="0" algn="l">
              <a:spcBef>
                <a:spcPts val="0"/>
              </a:spcBef>
              <a:spcAft>
                <a:spcPts val="0"/>
              </a:spcAft>
              <a:buClr>
                <a:srgbClr val="6D9EEB"/>
              </a:buClr>
              <a:buSzPts val="1400"/>
              <a:buFont typeface="Arial"/>
              <a:buChar char="-"/>
            </a:pPr>
            <a:r>
              <a:rPr lang="en-GB" sz="1400">
                <a:solidFill>
                  <a:srgbClr val="6D9EEB"/>
                </a:solidFill>
                <a:latin typeface="Arial"/>
                <a:ea typeface="Arial"/>
                <a:cs typeface="Arial"/>
                <a:sym typeface="Arial"/>
              </a:rPr>
              <a:t>depth: in mm (43 - 79)</a:t>
            </a:r>
            <a:endParaRPr sz="1400">
              <a:solidFill>
                <a:srgbClr val="6D9EEB"/>
              </a:solidFill>
              <a:latin typeface="Arial"/>
              <a:ea typeface="Arial"/>
              <a:cs typeface="Arial"/>
              <a:sym typeface="Arial"/>
            </a:endParaRPr>
          </a:p>
          <a:p>
            <a:pPr indent="-317500" lvl="0" marL="457200" marR="266700" rtl="0" algn="l">
              <a:spcBef>
                <a:spcPts val="0"/>
              </a:spcBef>
              <a:spcAft>
                <a:spcPts val="0"/>
              </a:spcAft>
              <a:buClr>
                <a:srgbClr val="A4C2F4"/>
              </a:buClr>
              <a:buSzPts val="1400"/>
              <a:buFont typeface="Arial"/>
              <a:buChar char="-"/>
            </a:pPr>
            <a:r>
              <a:rPr lang="en-GB" sz="1400">
                <a:solidFill>
                  <a:srgbClr val="A4C2F4"/>
                </a:solidFill>
                <a:latin typeface="Arial"/>
                <a:ea typeface="Arial"/>
                <a:cs typeface="Arial"/>
                <a:sym typeface="Arial"/>
              </a:rPr>
              <a:t>table: in mm (43 - 95)</a:t>
            </a:r>
            <a:endParaRPr>
              <a:solidFill>
                <a:srgbClr val="A4C2F4"/>
              </a:solidFill>
            </a:endParaRPr>
          </a:p>
        </p:txBody>
      </p:sp>
      <p:pic>
        <p:nvPicPr>
          <p:cNvPr id="110" name="Google Shape;110;p16"/>
          <p:cNvPicPr preferRelativeResize="0"/>
          <p:nvPr/>
        </p:nvPicPr>
        <p:blipFill>
          <a:blip r:embed="rId3">
            <a:alphaModFix/>
          </a:blip>
          <a:stretch>
            <a:fillRect/>
          </a:stretch>
        </p:blipFill>
        <p:spPr>
          <a:xfrm>
            <a:off x="5342425" y="1255825"/>
            <a:ext cx="3801575" cy="2631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17"/>
          <p:cNvPicPr preferRelativeResize="0"/>
          <p:nvPr/>
        </p:nvPicPr>
        <p:blipFill>
          <a:blip r:embed="rId3">
            <a:alphaModFix/>
          </a:blip>
          <a:stretch>
            <a:fillRect/>
          </a:stretch>
        </p:blipFill>
        <p:spPr>
          <a:xfrm>
            <a:off x="5692175" y="1322812"/>
            <a:ext cx="3299425" cy="2497875"/>
          </a:xfrm>
          <a:prstGeom prst="rect">
            <a:avLst/>
          </a:prstGeom>
          <a:noFill/>
          <a:ln>
            <a:noFill/>
          </a:ln>
        </p:spPr>
      </p:pic>
      <p:sp>
        <p:nvSpPr>
          <p:cNvPr id="116" name="Google Shape;116;p17"/>
          <p:cNvSpPr txBox="1"/>
          <p:nvPr>
            <p:ph idx="1" type="body"/>
          </p:nvPr>
        </p:nvSpPr>
        <p:spPr>
          <a:xfrm>
            <a:off x="729450" y="1441200"/>
            <a:ext cx="4962600" cy="2261100"/>
          </a:xfrm>
          <a:prstGeom prst="rect">
            <a:avLst/>
          </a:prstGeom>
        </p:spPr>
        <p:txBody>
          <a:bodyPr anchorCtr="0" anchor="t" bIns="91425" lIns="91425" spcFirstLastPara="1" rIns="91425" wrap="square" tIns="91425">
            <a:noAutofit/>
          </a:bodyPr>
          <a:lstStyle/>
          <a:p>
            <a:pPr indent="-317500" lvl="0" marL="457200" marR="266700" rtl="0" algn="l">
              <a:spcBef>
                <a:spcPts val="1100"/>
              </a:spcBef>
              <a:spcAft>
                <a:spcPts val="0"/>
              </a:spcAft>
              <a:buClr>
                <a:srgbClr val="000000"/>
              </a:buClr>
              <a:buSzPts val="1400"/>
              <a:buFont typeface="Arial"/>
              <a:buChar char="-"/>
            </a:pPr>
            <a:r>
              <a:rPr lang="en-GB" sz="1400">
                <a:solidFill>
                  <a:srgbClr val="000000"/>
                </a:solidFill>
                <a:latin typeface="Arial"/>
                <a:ea typeface="Arial"/>
                <a:cs typeface="Arial"/>
                <a:sym typeface="Arial"/>
              </a:rPr>
              <a:t>Depth: </a:t>
            </a:r>
            <a:r>
              <a:rPr lang="en-GB" sz="1400">
                <a:solidFill>
                  <a:srgbClr val="000000"/>
                </a:solidFill>
                <a:latin typeface="Arial"/>
                <a:ea typeface="Arial"/>
                <a:cs typeface="Arial"/>
                <a:sym typeface="Arial"/>
              </a:rPr>
              <a:t>The Height of a Diamond,</a:t>
            </a:r>
            <a:r>
              <a:rPr lang="en-GB" sz="1400">
                <a:solidFill>
                  <a:srgbClr val="6D9EEB"/>
                </a:solidFill>
                <a:latin typeface="Arial"/>
                <a:ea typeface="Arial"/>
                <a:cs typeface="Arial"/>
                <a:sym typeface="Arial"/>
              </a:rPr>
              <a:t> </a:t>
            </a:r>
            <a:r>
              <a:rPr lang="en-GB" sz="1400">
                <a:solidFill>
                  <a:srgbClr val="000000"/>
                </a:solidFill>
                <a:latin typeface="Arial"/>
                <a:ea typeface="Arial"/>
                <a:cs typeface="Arial"/>
                <a:sym typeface="Arial"/>
              </a:rPr>
              <a:t>measured from the Culet to the table, divided by its average Girdle Diameter</a:t>
            </a:r>
            <a:br>
              <a:rPr lang="en-GB" sz="1400">
                <a:solidFill>
                  <a:srgbClr val="000000"/>
                </a:solidFill>
                <a:latin typeface="Arial"/>
                <a:ea typeface="Arial"/>
                <a:cs typeface="Arial"/>
                <a:sym typeface="Arial"/>
              </a:rPr>
            </a:br>
            <a:r>
              <a:rPr lang="en-GB" sz="1400">
                <a:solidFill>
                  <a:srgbClr val="000000"/>
                </a:solidFill>
                <a:latin typeface="Arial"/>
                <a:ea typeface="Arial"/>
                <a:cs typeface="Arial"/>
                <a:sym typeface="Arial"/>
              </a:rPr>
              <a:t>    -  depth = z / mean(x, y) = 2 * z / (x + y)</a:t>
            </a:r>
            <a:endParaRPr sz="1400">
              <a:solidFill>
                <a:srgbClr val="000000"/>
              </a:solidFill>
              <a:latin typeface="Arial"/>
              <a:ea typeface="Arial"/>
              <a:cs typeface="Arial"/>
              <a:sym typeface="Arial"/>
            </a:endParaRPr>
          </a:p>
          <a:p>
            <a:pPr indent="-317500" lvl="0" marL="457200" marR="2667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Table: width of top of diamond relative to widest point </a:t>
            </a:r>
            <a:endParaRPr sz="1400">
              <a:solidFill>
                <a:srgbClr val="000000"/>
              </a:solidFill>
              <a:latin typeface="Arial"/>
              <a:ea typeface="Arial"/>
              <a:cs typeface="Arial"/>
              <a:sym typeface="Arial"/>
            </a:endParaRPr>
          </a:p>
          <a:p>
            <a:pPr indent="0" lvl="0" marL="0" rtl="0" algn="l">
              <a:spcBef>
                <a:spcPts val="11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Diamonds features III</a:t>
            </a:r>
            <a:endParaRPr/>
          </a:p>
        </p:txBody>
      </p:sp>
      <p:sp>
        <p:nvSpPr>
          <p:cNvPr id="122" name="Google Shape;122;p18"/>
          <p:cNvSpPr txBox="1"/>
          <p:nvPr>
            <p:ph idx="1" type="body"/>
          </p:nvPr>
        </p:nvSpPr>
        <p:spPr>
          <a:xfrm>
            <a:off x="729450" y="1926475"/>
            <a:ext cx="4329300" cy="30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434343"/>
                </a:solidFill>
              </a:rPr>
              <a:t>Clarity: </a:t>
            </a:r>
            <a:r>
              <a:rPr lang="en-GB" sz="1400">
                <a:solidFill>
                  <a:srgbClr val="434343"/>
                </a:solidFill>
                <a:highlight>
                  <a:srgbClr val="FFFFFF"/>
                </a:highlight>
              </a:rPr>
              <a:t>a measurement of how clear the diamond is </a:t>
            </a:r>
            <a:br>
              <a:rPr lang="en-GB" sz="1400">
                <a:solidFill>
                  <a:srgbClr val="434343"/>
                </a:solidFill>
                <a:highlight>
                  <a:srgbClr val="FFFFFF"/>
                </a:highlight>
              </a:rPr>
            </a:br>
            <a:r>
              <a:rPr lang="en-GB"/>
              <a:t>IF</a:t>
            </a:r>
            <a:r>
              <a:rPr lang="en-GB" sz="1400">
                <a:solidFill>
                  <a:srgbClr val="434343"/>
                </a:solidFill>
                <a:highlight>
                  <a:srgbClr val="FFFFFF"/>
                </a:highlight>
              </a:rPr>
              <a:t>(best), VVS1, VVS2,VS1,VS2,SI1,SI2,I1(worst)</a:t>
            </a:r>
            <a:endParaRPr sz="1400">
              <a:solidFill>
                <a:srgbClr val="434343"/>
              </a:solidFill>
              <a:highlight>
                <a:srgbClr val="FFFFFF"/>
              </a:highlight>
            </a:endParaRPr>
          </a:p>
          <a:p>
            <a:pPr indent="0" lvl="0" marL="0" rtl="0" algn="l">
              <a:spcBef>
                <a:spcPts val="1600"/>
              </a:spcBef>
              <a:spcAft>
                <a:spcPts val="1600"/>
              </a:spcAft>
              <a:buNone/>
            </a:pPr>
            <a:r>
              <a:rPr lang="en-GB" sz="1200">
                <a:solidFill>
                  <a:srgbClr val="111111"/>
                </a:solidFill>
                <a:highlight>
                  <a:srgbClr val="FFFFFF"/>
                </a:highlight>
                <a:latin typeface="Arial"/>
                <a:ea typeface="Arial"/>
                <a:cs typeface="Arial"/>
                <a:sym typeface="Arial"/>
              </a:rPr>
              <a:t>A diamond’s birthmarks are known as ‘inclusions’ or ‘blemishes’, To grade a diamond’s clarity, a diamond grader uses a lens with 10X magnification, with industry standard</a:t>
            </a:r>
            <a:endParaRPr sz="1200">
              <a:solidFill>
                <a:srgbClr val="111111"/>
              </a:solidFill>
              <a:highlight>
                <a:srgbClr val="FFFFFF"/>
              </a:highlight>
              <a:latin typeface="Arial"/>
              <a:ea typeface="Arial"/>
              <a:cs typeface="Arial"/>
              <a:sym typeface="Arial"/>
            </a:endParaRPr>
          </a:p>
        </p:txBody>
      </p:sp>
      <p:graphicFrame>
        <p:nvGraphicFramePr>
          <p:cNvPr id="123" name="Google Shape;123;p18"/>
          <p:cNvGraphicFramePr/>
          <p:nvPr/>
        </p:nvGraphicFramePr>
        <p:xfrm>
          <a:off x="5834850" y="1012225"/>
          <a:ext cx="3000000" cy="3000000"/>
        </p:xfrm>
        <a:graphic>
          <a:graphicData uri="http://schemas.openxmlformats.org/drawingml/2006/table">
            <a:tbl>
              <a:tblPr>
                <a:noFill/>
                <a:tableStyleId>{26337308-53B0-49A8-9995-164F97CF73FB}</a:tableStyleId>
              </a:tblPr>
              <a:tblGrid>
                <a:gridCol w="1347200"/>
                <a:gridCol w="1488200"/>
              </a:tblGrid>
              <a:tr h="327875">
                <a:tc>
                  <a:txBody>
                    <a:bodyPr>
                      <a:noAutofit/>
                    </a:bodyPr>
                    <a:lstStyle/>
                    <a:p>
                      <a:pPr indent="0" lvl="0" marL="0" rtl="0" algn="l">
                        <a:lnSpc>
                          <a:spcPct val="115000"/>
                        </a:lnSpc>
                        <a:spcBef>
                          <a:spcPts val="0"/>
                        </a:spcBef>
                        <a:spcAft>
                          <a:spcPts val="0"/>
                        </a:spcAft>
                        <a:buNone/>
                      </a:pPr>
                      <a:r>
                        <a:rPr b="1" lang="en-GB" sz="1200">
                          <a:solidFill>
                            <a:srgbClr val="111111"/>
                          </a:solidFill>
                        </a:rPr>
                        <a:t>Clarity Increase</a:t>
                      </a:r>
                      <a:endParaRPr b="1" sz="1200">
                        <a:solidFill>
                          <a:srgbClr val="111111"/>
                        </a:solidFill>
                      </a:endParaRPr>
                    </a:p>
                  </a:txBody>
                  <a:tcPr marT="76200" marB="76200" marR="76200" marL="76200" anchor="ctr">
                    <a:lnB cap="flat" cmpd="sng" w="9525">
                      <a:solidFill>
                        <a:srgbClr val="DDDDDD"/>
                      </a:solidFill>
                      <a:prstDash val="solid"/>
                      <a:round/>
                      <a:headEnd len="sm" w="sm" type="none"/>
                      <a:tailEnd len="sm" w="sm" type="none"/>
                    </a:lnB>
                    <a:solidFill>
                      <a:srgbClr val="F9F9F9"/>
                    </a:solidFill>
                  </a:tcPr>
                </a:tc>
                <a:tc>
                  <a:txBody>
                    <a:bodyPr>
                      <a:noAutofit/>
                    </a:bodyPr>
                    <a:lstStyle/>
                    <a:p>
                      <a:pPr indent="0" lvl="0" marL="0" rtl="0" algn="l">
                        <a:lnSpc>
                          <a:spcPct val="115000"/>
                        </a:lnSpc>
                        <a:spcBef>
                          <a:spcPts val="0"/>
                        </a:spcBef>
                        <a:spcAft>
                          <a:spcPts val="0"/>
                        </a:spcAft>
                        <a:buNone/>
                      </a:pPr>
                      <a:r>
                        <a:rPr b="1" lang="en-GB" sz="1200">
                          <a:solidFill>
                            <a:srgbClr val="111111"/>
                          </a:solidFill>
                        </a:rPr>
                        <a:t>Price Increase (%)</a:t>
                      </a:r>
                      <a:endParaRPr b="1" sz="1200">
                        <a:solidFill>
                          <a:srgbClr val="111111"/>
                        </a:solidFill>
                      </a:endParaRPr>
                    </a:p>
                  </a:txBody>
                  <a:tcPr marT="76200" marB="76200" marR="76200" marL="76200" anchor="ctr">
                    <a:lnB cap="flat" cmpd="sng" w="9525">
                      <a:solidFill>
                        <a:srgbClr val="DDDDDD"/>
                      </a:solidFill>
                      <a:prstDash val="solid"/>
                      <a:round/>
                      <a:headEnd len="sm" w="sm" type="none"/>
                      <a:tailEnd len="sm" w="sm" type="none"/>
                    </a:lnB>
                    <a:solidFill>
                      <a:srgbClr val="F9F9F9"/>
                    </a:solidFill>
                  </a:tcPr>
                </a:tc>
              </a:tr>
              <a:tr h="276675">
                <a:tc>
                  <a:txBody>
                    <a:bodyPr>
                      <a:noAutofit/>
                    </a:bodyPr>
                    <a:lstStyle/>
                    <a:p>
                      <a:pPr indent="0" lvl="0" marL="0" rtl="0" algn="l">
                        <a:lnSpc>
                          <a:spcPct val="115000"/>
                        </a:lnSpc>
                        <a:spcBef>
                          <a:spcPts val="0"/>
                        </a:spcBef>
                        <a:spcAft>
                          <a:spcPts val="0"/>
                        </a:spcAft>
                        <a:buNone/>
                      </a:pPr>
                      <a:r>
                        <a:rPr lang="en-GB" sz="1000">
                          <a:solidFill>
                            <a:srgbClr val="111111"/>
                          </a:solidFill>
                        </a:rPr>
                        <a:t>SI2-SI1</a:t>
                      </a:r>
                      <a:endParaRPr sz="1000">
                        <a:solidFill>
                          <a:srgbClr val="111111"/>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GB" sz="1000">
                          <a:solidFill>
                            <a:srgbClr val="111111"/>
                          </a:solidFill>
                        </a:rPr>
                        <a:t>12%</a:t>
                      </a:r>
                      <a:endParaRPr sz="1000">
                        <a:solidFill>
                          <a:srgbClr val="111111"/>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65250">
                <a:tc>
                  <a:txBody>
                    <a:bodyPr>
                      <a:noAutofit/>
                    </a:bodyPr>
                    <a:lstStyle/>
                    <a:p>
                      <a:pPr indent="0" lvl="0" marL="0" rtl="0" algn="l">
                        <a:lnSpc>
                          <a:spcPct val="115000"/>
                        </a:lnSpc>
                        <a:spcBef>
                          <a:spcPts val="0"/>
                        </a:spcBef>
                        <a:spcAft>
                          <a:spcPts val="0"/>
                        </a:spcAft>
                        <a:buNone/>
                      </a:pPr>
                      <a:r>
                        <a:rPr lang="en-GB" sz="1000">
                          <a:solidFill>
                            <a:srgbClr val="111111"/>
                          </a:solidFill>
                        </a:rPr>
                        <a:t>SI1-VS2</a:t>
                      </a:r>
                      <a:endParaRPr sz="1000">
                        <a:solidFill>
                          <a:srgbClr val="111111"/>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noAutofit/>
                    </a:bodyPr>
                    <a:lstStyle/>
                    <a:p>
                      <a:pPr indent="0" lvl="0" marL="0" rtl="0" algn="l">
                        <a:lnSpc>
                          <a:spcPct val="115000"/>
                        </a:lnSpc>
                        <a:spcBef>
                          <a:spcPts val="0"/>
                        </a:spcBef>
                        <a:spcAft>
                          <a:spcPts val="0"/>
                        </a:spcAft>
                        <a:buNone/>
                      </a:pPr>
                      <a:r>
                        <a:rPr lang="en-GB" sz="1000">
                          <a:solidFill>
                            <a:srgbClr val="111111"/>
                          </a:solidFill>
                        </a:rPr>
                        <a:t>22%</a:t>
                      </a:r>
                      <a:endParaRPr sz="1000">
                        <a:solidFill>
                          <a:srgbClr val="111111"/>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265250">
                <a:tc>
                  <a:txBody>
                    <a:bodyPr>
                      <a:noAutofit/>
                    </a:bodyPr>
                    <a:lstStyle/>
                    <a:p>
                      <a:pPr indent="0" lvl="0" marL="0" rtl="0" algn="l">
                        <a:lnSpc>
                          <a:spcPct val="115000"/>
                        </a:lnSpc>
                        <a:spcBef>
                          <a:spcPts val="0"/>
                        </a:spcBef>
                        <a:spcAft>
                          <a:spcPts val="0"/>
                        </a:spcAft>
                        <a:buNone/>
                      </a:pPr>
                      <a:r>
                        <a:rPr lang="en-GB" sz="1000">
                          <a:solidFill>
                            <a:srgbClr val="111111"/>
                          </a:solidFill>
                        </a:rPr>
                        <a:t>VS2-VS1</a:t>
                      </a:r>
                      <a:endParaRPr sz="1000">
                        <a:solidFill>
                          <a:srgbClr val="111111"/>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GB" sz="1000">
                          <a:solidFill>
                            <a:srgbClr val="111111"/>
                          </a:solidFill>
                        </a:rPr>
                        <a:t>9%</a:t>
                      </a:r>
                      <a:endParaRPr sz="1000">
                        <a:solidFill>
                          <a:srgbClr val="111111"/>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65250">
                <a:tc>
                  <a:txBody>
                    <a:bodyPr>
                      <a:noAutofit/>
                    </a:bodyPr>
                    <a:lstStyle/>
                    <a:p>
                      <a:pPr indent="0" lvl="0" marL="0" rtl="0" algn="l">
                        <a:lnSpc>
                          <a:spcPct val="115000"/>
                        </a:lnSpc>
                        <a:spcBef>
                          <a:spcPts val="0"/>
                        </a:spcBef>
                        <a:spcAft>
                          <a:spcPts val="0"/>
                        </a:spcAft>
                        <a:buNone/>
                      </a:pPr>
                      <a:r>
                        <a:rPr lang="en-GB" sz="1000">
                          <a:solidFill>
                            <a:srgbClr val="111111"/>
                          </a:solidFill>
                        </a:rPr>
                        <a:t>VS1-VVS2</a:t>
                      </a:r>
                      <a:endParaRPr sz="1000">
                        <a:solidFill>
                          <a:srgbClr val="111111"/>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noAutofit/>
                    </a:bodyPr>
                    <a:lstStyle/>
                    <a:p>
                      <a:pPr indent="0" lvl="0" marL="0" rtl="0" algn="l">
                        <a:lnSpc>
                          <a:spcPct val="115000"/>
                        </a:lnSpc>
                        <a:spcBef>
                          <a:spcPts val="0"/>
                        </a:spcBef>
                        <a:spcAft>
                          <a:spcPts val="0"/>
                        </a:spcAft>
                        <a:buNone/>
                      </a:pPr>
                      <a:r>
                        <a:rPr lang="en-GB" sz="1000">
                          <a:solidFill>
                            <a:srgbClr val="111111"/>
                          </a:solidFill>
                        </a:rPr>
                        <a:t>13%</a:t>
                      </a:r>
                      <a:endParaRPr sz="1000">
                        <a:solidFill>
                          <a:srgbClr val="111111"/>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265250">
                <a:tc>
                  <a:txBody>
                    <a:bodyPr>
                      <a:noAutofit/>
                    </a:bodyPr>
                    <a:lstStyle/>
                    <a:p>
                      <a:pPr indent="0" lvl="0" marL="0" rtl="0" algn="l">
                        <a:lnSpc>
                          <a:spcPct val="115000"/>
                        </a:lnSpc>
                        <a:spcBef>
                          <a:spcPts val="0"/>
                        </a:spcBef>
                        <a:spcAft>
                          <a:spcPts val="0"/>
                        </a:spcAft>
                        <a:buNone/>
                      </a:pPr>
                      <a:r>
                        <a:rPr lang="en-GB" sz="1000">
                          <a:solidFill>
                            <a:srgbClr val="111111"/>
                          </a:solidFill>
                        </a:rPr>
                        <a:t>VVS2-VVS1</a:t>
                      </a:r>
                      <a:endParaRPr sz="1000">
                        <a:solidFill>
                          <a:srgbClr val="111111"/>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GB" sz="1000">
                          <a:solidFill>
                            <a:srgbClr val="111111"/>
                          </a:solidFill>
                        </a:rPr>
                        <a:t>28%</a:t>
                      </a:r>
                      <a:endParaRPr sz="1000">
                        <a:solidFill>
                          <a:srgbClr val="111111"/>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65250">
                <a:tc>
                  <a:txBody>
                    <a:bodyPr>
                      <a:noAutofit/>
                    </a:bodyPr>
                    <a:lstStyle/>
                    <a:p>
                      <a:pPr indent="0" lvl="0" marL="0" rtl="0" algn="l">
                        <a:lnSpc>
                          <a:spcPct val="115000"/>
                        </a:lnSpc>
                        <a:spcBef>
                          <a:spcPts val="0"/>
                        </a:spcBef>
                        <a:spcAft>
                          <a:spcPts val="0"/>
                        </a:spcAft>
                        <a:buNone/>
                      </a:pPr>
                      <a:r>
                        <a:rPr lang="en-GB" sz="1000">
                          <a:solidFill>
                            <a:srgbClr val="111111"/>
                          </a:solidFill>
                        </a:rPr>
                        <a:t>VVS1-IF</a:t>
                      </a:r>
                      <a:endParaRPr sz="1000">
                        <a:solidFill>
                          <a:srgbClr val="111111"/>
                        </a:solidFill>
                      </a:endParaRPr>
                    </a:p>
                  </a:txBody>
                  <a:tcPr marT="76200" marB="76200" marR="76200" marL="76200">
                    <a:lnT cap="flat" cmpd="sng" w="9525">
                      <a:solidFill>
                        <a:srgbClr val="DDDDDD"/>
                      </a:solidFill>
                      <a:prstDash val="solid"/>
                      <a:round/>
                      <a:headEnd len="sm" w="sm" type="none"/>
                      <a:tailEnd len="sm" w="sm" type="none"/>
                    </a:lnT>
                    <a:solidFill>
                      <a:srgbClr val="F3F3F3"/>
                    </a:solidFill>
                  </a:tcPr>
                </a:tc>
                <a:tc>
                  <a:txBody>
                    <a:bodyPr>
                      <a:noAutofit/>
                    </a:bodyPr>
                    <a:lstStyle/>
                    <a:p>
                      <a:pPr indent="0" lvl="0" marL="0" rtl="0" algn="l">
                        <a:lnSpc>
                          <a:spcPct val="115000"/>
                        </a:lnSpc>
                        <a:spcBef>
                          <a:spcPts val="0"/>
                        </a:spcBef>
                        <a:spcAft>
                          <a:spcPts val="0"/>
                        </a:spcAft>
                        <a:buNone/>
                      </a:pPr>
                      <a:r>
                        <a:rPr lang="en-GB" sz="1000">
                          <a:solidFill>
                            <a:srgbClr val="111111"/>
                          </a:solidFill>
                        </a:rPr>
                        <a:t>22%</a:t>
                      </a:r>
                      <a:endParaRPr sz="1000">
                        <a:solidFill>
                          <a:srgbClr val="111111"/>
                        </a:solidFill>
                      </a:endParaRPr>
                    </a:p>
                  </a:txBody>
                  <a:tcPr marT="76200" marB="76200" marR="76200" marL="76200">
                    <a:lnT cap="flat" cmpd="sng" w="9525">
                      <a:solidFill>
                        <a:srgbClr val="DDDDDD"/>
                      </a:solidFill>
                      <a:prstDash val="solid"/>
                      <a:round/>
                      <a:headEnd len="sm" w="sm" type="none"/>
                      <a:tailEnd len="sm" w="sm" type="none"/>
                    </a:lnT>
                    <a:solidFill>
                      <a:srgbClr val="F3F3F3"/>
                    </a:solidFill>
                  </a:tcPr>
                </a:tc>
              </a:tr>
            </a:tbl>
          </a:graphicData>
        </a:graphic>
      </p:graphicFrame>
      <p:pic>
        <p:nvPicPr>
          <p:cNvPr id="124" name="Google Shape;124;p18"/>
          <p:cNvPicPr preferRelativeResize="0"/>
          <p:nvPr/>
        </p:nvPicPr>
        <p:blipFill>
          <a:blip r:embed="rId3">
            <a:alphaModFix/>
          </a:blip>
          <a:stretch>
            <a:fillRect/>
          </a:stretch>
        </p:blipFill>
        <p:spPr>
          <a:xfrm>
            <a:off x="729450" y="3545863"/>
            <a:ext cx="4095750" cy="1381125"/>
          </a:xfrm>
          <a:prstGeom prst="rect">
            <a:avLst/>
          </a:prstGeom>
          <a:noFill/>
          <a:ln>
            <a:noFill/>
          </a:ln>
        </p:spPr>
      </p:pic>
      <p:pic>
        <p:nvPicPr>
          <p:cNvPr id="125" name="Google Shape;125;p18"/>
          <p:cNvPicPr preferRelativeResize="0"/>
          <p:nvPr/>
        </p:nvPicPr>
        <p:blipFill>
          <a:blip r:embed="rId4">
            <a:alphaModFix/>
          </a:blip>
          <a:stretch>
            <a:fillRect/>
          </a:stretch>
        </p:blipFill>
        <p:spPr>
          <a:xfrm>
            <a:off x="5233476" y="3454475"/>
            <a:ext cx="1656079" cy="938450"/>
          </a:xfrm>
          <a:prstGeom prst="rect">
            <a:avLst/>
          </a:prstGeom>
          <a:noFill/>
          <a:ln>
            <a:noFill/>
          </a:ln>
        </p:spPr>
      </p:pic>
      <p:pic>
        <p:nvPicPr>
          <p:cNvPr id="126" name="Google Shape;126;p18"/>
          <p:cNvPicPr preferRelativeResize="0"/>
          <p:nvPr/>
        </p:nvPicPr>
        <p:blipFill>
          <a:blip r:embed="rId5">
            <a:alphaModFix/>
          </a:blip>
          <a:stretch>
            <a:fillRect/>
          </a:stretch>
        </p:blipFill>
        <p:spPr>
          <a:xfrm>
            <a:off x="7124800" y="3406575"/>
            <a:ext cx="1656100" cy="938450"/>
          </a:xfrm>
          <a:prstGeom prst="rect">
            <a:avLst/>
          </a:prstGeom>
          <a:noFill/>
          <a:ln>
            <a:noFill/>
          </a:ln>
        </p:spPr>
      </p:pic>
      <p:sp>
        <p:nvSpPr>
          <p:cNvPr id="127" name="Google Shape;127;p18"/>
          <p:cNvSpPr txBox="1"/>
          <p:nvPr/>
        </p:nvSpPr>
        <p:spPr>
          <a:xfrm>
            <a:off x="5233475" y="4530125"/>
            <a:ext cx="639300" cy="4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S1</a:t>
            </a:r>
            <a:endParaRPr/>
          </a:p>
        </p:txBody>
      </p:sp>
      <p:sp>
        <p:nvSpPr>
          <p:cNvPr id="128" name="Google Shape;128;p18"/>
          <p:cNvSpPr txBox="1"/>
          <p:nvPr/>
        </p:nvSpPr>
        <p:spPr>
          <a:xfrm>
            <a:off x="7124800" y="4530125"/>
            <a:ext cx="639300" cy="4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IF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9"/>
          <p:cNvSpPr txBox="1"/>
          <p:nvPr>
            <p:ph idx="1" type="body"/>
          </p:nvPr>
        </p:nvSpPr>
        <p:spPr>
          <a:xfrm>
            <a:off x="577050" y="1240675"/>
            <a:ext cx="4310700" cy="366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GB" sz="1400">
                <a:solidFill>
                  <a:srgbClr val="434343"/>
                </a:solidFill>
              </a:rPr>
              <a:t>Color: </a:t>
            </a:r>
            <a:r>
              <a:rPr lang="en-GB" sz="1400">
                <a:solidFill>
                  <a:srgbClr val="434343"/>
                </a:solidFill>
                <a:highlight>
                  <a:srgbClr val="FFFFFF"/>
                </a:highlight>
              </a:rPr>
              <a:t>diamond color, from D (best) to J (worst)</a:t>
            </a:r>
            <a:endParaRPr sz="1400">
              <a:solidFill>
                <a:srgbClr val="434343"/>
              </a:solidFill>
              <a:highlight>
                <a:srgbClr val="FFFFFF"/>
              </a:highlight>
            </a:endParaRPr>
          </a:p>
          <a:p>
            <a:pPr indent="-317500" lvl="1" marL="914400" rtl="0" algn="l">
              <a:spcBef>
                <a:spcPts val="0"/>
              </a:spcBef>
              <a:spcAft>
                <a:spcPts val="0"/>
              </a:spcAft>
              <a:buClr>
                <a:srgbClr val="434343"/>
              </a:buClr>
              <a:buSzPts val="1400"/>
              <a:buChar char="-"/>
            </a:pPr>
            <a:r>
              <a:rPr lang="en-GB" sz="1000">
                <a:solidFill>
                  <a:srgbClr val="465056"/>
                </a:solidFill>
              </a:rPr>
              <a:t>Colorless (D - F) </a:t>
            </a:r>
            <a:endParaRPr sz="1000">
              <a:solidFill>
                <a:srgbClr val="465056"/>
              </a:solidFill>
            </a:endParaRPr>
          </a:p>
          <a:p>
            <a:pPr indent="-317500" lvl="1" marL="914400" rtl="0" algn="l">
              <a:spcBef>
                <a:spcPts val="0"/>
              </a:spcBef>
              <a:spcAft>
                <a:spcPts val="0"/>
              </a:spcAft>
              <a:buClr>
                <a:srgbClr val="434343"/>
              </a:buClr>
              <a:buSzPts val="1400"/>
              <a:buChar char="-"/>
            </a:pPr>
            <a:r>
              <a:rPr lang="en-GB" sz="1000">
                <a:solidFill>
                  <a:srgbClr val="465056"/>
                </a:solidFill>
                <a:highlight>
                  <a:srgbClr val="FFFFFF"/>
                </a:highlight>
              </a:rPr>
              <a:t>Near Colorless (G - J)</a:t>
            </a:r>
            <a:endParaRPr sz="1000">
              <a:solidFill>
                <a:srgbClr val="465056"/>
              </a:solidFill>
              <a:highlight>
                <a:srgbClr val="FFFFFF"/>
              </a:highlight>
            </a:endParaRPr>
          </a:p>
          <a:p>
            <a:pPr indent="-317500" lvl="1" marL="914400" rtl="0" algn="l">
              <a:spcBef>
                <a:spcPts val="0"/>
              </a:spcBef>
              <a:spcAft>
                <a:spcPts val="0"/>
              </a:spcAft>
              <a:buClr>
                <a:srgbClr val="434343"/>
              </a:buClr>
              <a:buSzPts val="1400"/>
              <a:buChar char="-"/>
            </a:pPr>
            <a:r>
              <a:rPr lang="en-GB" sz="1000">
                <a:solidFill>
                  <a:srgbClr val="465056"/>
                </a:solidFill>
                <a:highlight>
                  <a:srgbClr val="FFFFFF"/>
                </a:highlight>
              </a:rPr>
              <a:t>Faint Color (K - M)</a:t>
            </a:r>
            <a:endParaRPr sz="1000">
              <a:solidFill>
                <a:srgbClr val="465056"/>
              </a:solidFill>
              <a:highlight>
                <a:srgbClr val="FFFFFF"/>
              </a:highlight>
            </a:endParaRPr>
          </a:p>
          <a:p>
            <a:pPr indent="-317500" lvl="1" marL="914400" rtl="0" algn="l">
              <a:spcBef>
                <a:spcPts val="0"/>
              </a:spcBef>
              <a:spcAft>
                <a:spcPts val="0"/>
              </a:spcAft>
              <a:buClr>
                <a:srgbClr val="434343"/>
              </a:buClr>
              <a:buSzPts val="1400"/>
              <a:buChar char="-"/>
            </a:pPr>
            <a:r>
              <a:rPr lang="en-GB" sz="1000">
                <a:solidFill>
                  <a:srgbClr val="465056"/>
                </a:solidFill>
                <a:highlight>
                  <a:srgbClr val="FFFFFF"/>
                </a:highlight>
              </a:rPr>
              <a:t>Very Light Color (N - R)</a:t>
            </a:r>
            <a:endParaRPr sz="1000">
              <a:solidFill>
                <a:srgbClr val="465056"/>
              </a:solidFill>
              <a:highlight>
                <a:srgbClr val="FFFFFF"/>
              </a:highlight>
            </a:endParaRPr>
          </a:p>
          <a:p>
            <a:pPr indent="-317500" lvl="1" marL="914400" rtl="0" algn="l">
              <a:spcBef>
                <a:spcPts val="0"/>
              </a:spcBef>
              <a:spcAft>
                <a:spcPts val="0"/>
              </a:spcAft>
              <a:buClr>
                <a:srgbClr val="434343"/>
              </a:buClr>
              <a:buSzPts val="1400"/>
              <a:buChar char="-"/>
            </a:pPr>
            <a:r>
              <a:rPr lang="en-GB" sz="1000">
                <a:solidFill>
                  <a:srgbClr val="465056"/>
                </a:solidFill>
                <a:highlight>
                  <a:srgbClr val="FFFFFF"/>
                </a:highlight>
              </a:rPr>
              <a:t>Light Color (S - Z)</a:t>
            </a:r>
            <a:br>
              <a:rPr lang="en-GB" sz="1000">
                <a:solidFill>
                  <a:srgbClr val="465056"/>
                </a:solidFill>
                <a:highlight>
                  <a:srgbClr val="FFFFFF"/>
                </a:highlight>
              </a:rPr>
            </a:br>
            <a:endParaRPr sz="1000">
              <a:solidFill>
                <a:srgbClr val="465056"/>
              </a:solidFill>
              <a:highlight>
                <a:srgbClr val="FFFFFF"/>
              </a:highlight>
            </a:endParaRPr>
          </a:p>
          <a:p>
            <a:pPr indent="0" lvl="0" marL="0" rtl="0" algn="l">
              <a:spcBef>
                <a:spcPts val="1600"/>
              </a:spcBef>
              <a:spcAft>
                <a:spcPts val="0"/>
              </a:spcAft>
              <a:buNone/>
            </a:pPr>
            <a:r>
              <a:t/>
            </a:r>
            <a:endParaRPr sz="1000">
              <a:solidFill>
                <a:srgbClr val="465056"/>
              </a:solidFill>
              <a:highlight>
                <a:srgbClr val="FFFFFF"/>
              </a:highlight>
            </a:endParaRPr>
          </a:p>
          <a:p>
            <a:pPr indent="-317500" lvl="0" marL="457200" rtl="0" algn="l">
              <a:spcBef>
                <a:spcPts val="1600"/>
              </a:spcBef>
              <a:spcAft>
                <a:spcPts val="0"/>
              </a:spcAft>
              <a:buClr>
                <a:srgbClr val="434343"/>
              </a:buClr>
              <a:buSzPts val="1400"/>
              <a:buChar char="-"/>
            </a:pPr>
            <a:r>
              <a:rPr lang="en-GB" sz="1400">
                <a:solidFill>
                  <a:srgbClr val="434343"/>
                </a:solidFill>
              </a:rPr>
              <a:t>Cut:  </a:t>
            </a:r>
            <a:r>
              <a:rPr lang="en-GB" sz="1400">
                <a:solidFill>
                  <a:srgbClr val="434343"/>
                </a:solidFill>
                <a:highlight>
                  <a:srgbClr val="FFFFFF"/>
                </a:highlight>
              </a:rPr>
              <a:t>quality of the cut, </a:t>
            </a:r>
            <a:br>
              <a:rPr lang="en-GB" sz="1400">
                <a:solidFill>
                  <a:srgbClr val="434343"/>
                </a:solidFill>
                <a:highlight>
                  <a:srgbClr val="FFFFFF"/>
                </a:highlight>
              </a:rPr>
            </a:br>
            <a:r>
              <a:rPr lang="en-GB" sz="1400">
                <a:solidFill>
                  <a:srgbClr val="434343"/>
                </a:solidFill>
                <a:highlight>
                  <a:srgbClr val="FFFFFF"/>
                </a:highlight>
              </a:rPr>
              <a:t>(Fair, Good, Very Good, Premium, Ideal)</a:t>
            </a:r>
            <a:endParaRPr sz="1400">
              <a:solidFill>
                <a:srgbClr val="434343"/>
              </a:solidFill>
              <a:highlight>
                <a:srgbClr val="FFFFFF"/>
              </a:highlight>
            </a:endParaRPr>
          </a:p>
          <a:p>
            <a:pPr indent="-304800" lvl="1" marL="914400" rtl="0" algn="l">
              <a:spcBef>
                <a:spcPts val="0"/>
              </a:spcBef>
              <a:spcAft>
                <a:spcPts val="0"/>
              </a:spcAft>
              <a:buClr>
                <a:srgbClr val="434343"/>
              </a:buClr>
              <a:buSzPts val="1200"/>
              <a:buChar char="-"/>
            </a:pPr>
            <a:r>
              <a:rPr lang="en-GB" sz="1200">
                <a:solidFill>
                  <a:srgbClr val="465056"/>
                </a:solidFill>
                <a:highlight>
                  <a:srgbClr val="FFFFFF"/>
                </a:highlight>
              </a:rPr>
              <a:t>Cut refers to a diamond's proportions, symmetry and polish, </a:t>
            </a:r>
            <a:r>
              <a:rPr lang="en-GB" sz="1200">
                <a:solidFill>
                  <a:srgbClr val="465056"/>
                </a:solidFill>
              </a:rPr>
              <a:t>determines how well the diamond sparkles.</a:t>
            </a:r>
            <a:endParaRPr sz="1200">
              <a:solidFill>
                <a:srgbClr val="465056"/>
              </a:solidFill>
            </a:endParaRPr>
          </a:p>
        </p:txBody>
      </p:sp>
      <p:pic>
        <p:nvPicPr>
          <p:cNvPr id="134" name="Google Shape;134;p19"/>
          <p:cNvPicPr preferRelativeResize="0"/>
          <p:nvPr/>
        </p:nvPicPr>
        <p:blipFill>
          <a:blip r:embed="rId3">
            <a:alphaModFix/>
          </a:blip>
          <a:stretch>
            <a:fillRect/>
          </a:stretch>
        </p:blipFill>
        <p:spPr>
          <a:xfrm>
            <a:off x="5200325" y="911825"/>
            <a:ext cx="3836324" cy="1240150"/>
          </a:xfrm>
          <a:prstGeom prst="rect">
            <a:avLst/>
          </a:prstGeom>
          <a:noFill/>
          <a:ln>
            <a:noFill/>
          </a:ln>
        </p:spPr>
      </p:pic>
      <p:pic>
        <p:nvPicPr>
          <p:cNvPr id="135" name="Google Shape;135;p19"/>
          <p:cNvPicPr preferRelativeResize="0"/>
          <p:nvPr/>
        </p:nvPicPr>
        <p:blipFill>
          <a:blip r:embed="rId4">
            <a:alphaModFix/>
          </a:blip>
          <a:stretch>
            <a:fillRect/>
          </a:stretch>
        </p:blipFill>
        <p:spPr>
          <a:xfrm>
            <a:off x="4993500" y="3457000"/>
            <a:ext cx="4043149" cy="1168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20"/>
          <p:cNvPicPr preferRelativeResize="0"/>
          <p:nvPr/>
        </p:nvPicPr>
        <p:blipFill>
          <a:blip r:embed="rId3">
            <a:alphaModFix/>
          </a:blip>
          <a:stretch>
            <a:fillRect/>
          </a:stretch>
        </p:blipFill>
        <p:spPr>
          <a:xfrm>
            <a:off x="348451" y="2311075"/>
            <a:ext cx="8271869" cy="2527785"/>
          </a:xfrm>
          <a:prstGeom prst="rect">
            <a:avLst/>
          </a:prstGeom>
          <a:noFill/>
          <a:ln>
            <a:noFill/>
          </a:ln>
        </p:spPr>
      </p:pic>
      <p:sp>
        <p:nvSpPr>
          <p:cNvPr id="141" name="Google Shape;14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Average</a:t>
            </a:r>
            <a:r>
              <a:rPr lang="en-GB"/>
              <a:t> p</a:t>
            </a:r>
            <a:r>
              <a:rPr lang="en-GB"/>
              <a:t>rice </a:t>
            </a:r>
            <a:r>
              <a:rPr lang="en-GB"/>
              <a:t>with each category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666666"/>
                </a:solidFill>
                <a:latin typeface="Lato"/>
                <a:ea typeface="Lato"/>
                <a:cs typeface="Lato"/>
                <a:sym typeface="Lato"/>
              </a:rPr>
              <a:t>Encoding,</a:t>
            </a:r>
            <a:r>
              <a:rPr lang="en-GB" sz="2000">
                <a:solidFill>
                  <a:srgbClr val="666666"/>
                </a:solidFill>
                <a:latin typeface="Lato"/>
                <a:ea typeface="Lato"/>
                <a:cs typeface="Lato"/>
                <a:sym typeface="Lato"/>
              </a:rPr>
              <a:t> T</a:t>
            </a:r>
            <a:r>
              <a:rPr lang="en-GB" sz="2000">
                <a:solidFill>
                  <a:srgbClr val="666666"/>
                </a:solidFill>
                <a:latin typeface="Lato"/>
                <a:ea typeface="Lato"/>
                <a:cs typeface="Lato"/>
                <a:sym typeface="Lato"/>
              </a:rPr>
              <a:t>he highest the best </a:t>
            </a:r>
            <a:endParaRPr sz="2000">
              <a:solidFill>
                <a:srgbClr val="666666"/>
              </a:solidFill>
              <a:latin typeface="Lato"/>
              <a:ea typeface="Lato"/>
              <a:cs typeface="Lato"/>
              <a:sym typeface="Lato"/>
            </a:endParaRPr>
          </a:p>
        </p:txBody>
      </p:sp>
      <p:pic>
        <p:nvPicPr>
          <p:cNvPr id="147" name="Google Shape;147;p21"/>
          <p:cNvPicPr preferRelativeResize="0"/>
          <p:nvPr/>
        </p:nvPicPr>
        <p:blipFill>
          <a:blip r:embed="rId3">
            <a:alphaModFix/>
          </a:blip>
          <a:stretch>
            <a:fillRect/>
          </a:stretch>
        </p:blipFill>
        <p:spPr>
          <a:xfrm>
            <a:off x="299938" y="2262529"/>
            <a:ext cx="8544126" cy="26109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