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3" r:id="rId3"/>
    <p:sldId id="272" r:id="rId4"/>
    <p:sldId id="327" r:id="rId5"/>
    <p:sldId id="324" r:id="rId6"/>
    <p:sldId id="325" r:id="rId7"/>
    <p:sldId id="326" r:id="rId8"/>
    <p:sldId id="258" r:id="rId9"/>
    <p:sldId id="310" r:id="rId10"/>
    <p:sldId id="315" r:id="rId11"/>
    <p:sldId id="269" r:id="rId12"/>
    <p:sldId id="316" r:id="rId13"/>
    <p:sldId id="295" r:id="rId14"/>
    <p:sldId id="317" r:id="rId15"/>
    <p:sldId id="319" r:id="rId16"/>
    <p:sldId id="318" r:id="rId17"/>
    <p:sldId id="320" r:id="rId18"/>
    <p:sldId id="321" r:id="rId19"/>
    <p:sldId id="322" r:id="rId20"/>
    <p:sldId id="323" r:id="rId21"/>
    <p:sldId id="292" r:id="rId22"/>
    <p:sldId id="277" r:id="rId23"/>
    <p:sldId id="291" r:id="rId24"/>
    <p:sldId id="284" r:id="rId25"/>
    <p:sldId id="279" r:id="rId26"/>
    <p:sldId id="303" r:id="rId27"/>
    <p:sldId id="304" r:id="rId28"/>
    <p:sldId id="299" r:id="rId29"/>
    <p:sldId id="290" r:id="rId30"/>
    <p:sldId id="282" r:id="rId31"/>
    <p:sldId id="283" r:id="rId32"/>
    <p:sldId id="288" r:id="rId33"/>
    <p:sldId id="289" r:id="rId3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1" autoAdjust="0"/>
    <p:restoredTop sz="94280" autoAdjust="0"/>
  </p:normalViewPr>
  <p:slideViewPr>
    <p:cSldViewPr>
      <p:cViewPr varScale="1">
        <p:scale>
          <a:sx n="68" d="100"/>
          <a:sy n="68" d="100"/>
        </p:scale>
        <p:origin x="14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AA5F6-66C3-4C47-858E-382E53642E00}" type="doc">
      <dgm:prSet loTypeId="urn:microsoft.com/office/officeart/2005/8/layout/vList5" loCatId="Inbox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F7DFBF2-14F5-4F70-81B8-4A6F0CED9E57}">
      <dgm:prSet/>
      <dgm:spPr/>
      <dgm:t>
        <a:bodyPr/>
        <a:lstStyle/>
        <a:p>
          <a:r>
            <a:rPr lang="en-GB"/>
            <a:t>Migration</a:t>
          </a:r>
          <a:endParaRPr lang="en-US"/>
        </a:p>
      </dgm:t>
    </dgm:pt>
    <dgm:pt modelId="{0051C1CF-57A5-4B2F-8A1A-78D06EA9C005}" type="parTrans" cxnId="{E2A14FA7-E949-4B8C-85FE-D5F345696542}">
      <dgm:prSet/>
      <dgm:spPr/>
      <dgm:t>
        <a:bodyPr/>
        <a:lstStyle/>
        <a:p>
          <a:endParaRPr lang="en-US"/>
        </a:p>
      </dgm:t>
    </dgm:pt>
    <dgm:pt modelId="{F2E0E667-6226-4372-95A0-5A0B54053B02}" type="sibTrans" cxnId="{E2A14FA7-E949-4B8C-85FE-D5F345696542}">
      <dgm:prSet/>
      <dgm:spPr/>
      <dgm:t>
        <a:bodyPr/>
        <a:lstStyle/>
        <a:p>
          <a:endParaRPr lang="en-US"/>
        </a:p>
      </dgm:t>
    </dgm:pt>
    <dgm:pt modelId="{6410DA66-016E-4F1D-9BC6-79838C8FA15E}">
      <dgm:prSet/>
      <dgm:spPr/>
      <dgm:t>
        <a:bodyPr/>
        <a:lstStyle/>
        <a:p>
          <a:r>
            <a:rPr lang="en-GB" dirty="0"/>
            <a:t>We will provide service for Existing data able Migration to new system.</a:t>
          </a:r>
          <a:endParaRPr lang="en-US" dirty="0"/>
        </a:p>
      </dgm:t>
    </dgm:pt>
    <dgm:pt modelId="{1DE6A478-7A58-45D7-8D6C-02B1CBA9B8AD}" type="parTrans" cxnId="{C09F6185-48F5-4FC8-BAE6-5E8CD7B86B83}">
      <dgm:prSet/>
      <dgm:spPr/>
      <dgm:t>
        <a:bodyPr/>
        <a:lstStyle/>
        <a:p>
          <a:endParaRPr lang="en-US"/>
        </a:p>
      </dgm:t>
    </dgm:pt>
    <dgm:pt modelId="{27295961-D466-49EB-8357-04C12407B894}" type="sibTrans" cxnId="{C09F6185-48F5-4FC8-BAE6-5E8CD7B86B83}">
      <dgm:prSet/>
      <dgm:spPr/>
      <dgm:t>
        <a:bodyPr/>
        <a:lstStyle/>
        <a:p>
          <a:endParaRPr lang="en-US"/>
        </a:p>
      </dgm:t>
    </dgm:pt>
    <dgm:pt modelId="{9316F3F9-6CF6-451A-A585-8E64CFFD0714}">
      <dgm:prSet/>
      <dgm:spPr/>
      <dgm:t>
        <a:bodyPr/>
        <a:lstStyle/>
        <a:p>
          <a:r>
            <a:rPr lang="en-GB"/>
            <a:t>Upgrading</a:t>
          </a:r>
          <a:endParaRPr lang="en-US"/>
        </a:p>
      </dgm:t>
    </dgm:pt>
    <dgm:pt modelId="{1FD3F3B9-F1A8-4151-BF48-FA06C3076101}" type="parTrans" cxnId="{B0D2A99C-355F-4319-91AE-EBA63C6F1852}">
      <dgm:prSet/>
      <dgm:spPr/>
      <dgm:t>
        <a:bodyPr/>
        <a:lstStyle/>
        <a:p>
          <a:endParaRPr lang="en-US"/>
        </a:p>
      </dgm:t>
    </dgm:pt>
    <dgm:pt modelId="{7B673676-54B3-403B-8CBC-0CEE0EB9ED50}" type="sibTrans" cxnId="{B0D2A99C-355F-4319-91AE-EBA63C6F1852}">
      <dgm:prSet/>
      <dgm:spPr/>
      <dgm:t>
        <a:bodyPr/>
        <a:lstStyle/>
        <a:p>
          <a:endParaRPr lang="en-US"/>
        </a:p>
      </dgm:t>
    </dgm:pt>
    <dgm:pt modelId="{4F912809-2413-43FF-A4EC-6E107EEE7648}">
      <dgm:prSet/>
      <dgm:spPr/>
      <dgm:t>
        <a:bodyPr/>
        <a:lstStyle/>
        <a:p>
          <a:r>
            <a:rPr lang="en-GB" dirty="0"/>
            <a:t>We will provide for patching upgrading. For new technologies with pre agreement of both parties.</a:t>
          </a:r>
          <a:endParaRPr lang="en-US" dirty="0"/>
        </a:p>
      </dgm:t>
    </dgm:pt>
    <dgm:pt modelId="{8B119719-9B34-45A6-9CCB-6726669DDA28}" type="parTrans" cxnId="{0B0119AF-F69E-42AF-ABE3-06BD20C5E81C}">
      <dgm:prSet/>
      <dgm:spPr/>
      <dgm:t>
        <a:bodyPr/>
        <a:lstStyle/>
        <a:p>
          <a:endParaRPr lang="en-US"/>
        </a:p>
      </dgm:t>
    </dgm:pt>
    <dgm:pt modelId="{8A7E8C4D-77B0-4ED5-9C82-5FE6F2C8F9CC}" type="sibTrans" cxnId="{0B0119AF-F69E-42AF-ABE3-06BD20C5E81C}">
      <dgm:prSet/>
      <dgm:spPr/>
      <dgm:t>
        <a:bodyPr/>
        <a:lstStyle/>
        <a:p>
          <a:endParaRPr lang="en-US"/>
        </a:p>
      </dgm:t>
    </dgm:pt>
    <dgm:pt modelId="{072E8F27-0F83-453E-93D8-4AC61A158175}">
      <dgm:prSet/>
      <dgm:spPr/>
      <dgm:t>
        <a:bodyPr/>
        <a:lstStyle/>
        <a:p>
          <a:r>
            <a:rPr lang="en-GB"/>
            <a:t>Integration</a:t>
          </a:r>
          <a:endParaRPr lang="en-US"/>
        </a:p>
      </dgm:t>
    </dgm:pt>
    <dgm:pt modelId="{BEAE44E6-6937-462E-AC03-A0181A30EA11}" type="parTrans" cxnId="{871771BC-A354-4CCC-9E5A-DC940109ADB5}">
      <dgm:prSet/>
      <dgm:spPr/>
      <dgm:t>
        <a:bodyPr/>
        <a:lstStyle/>
        <a:p>
          <a:endParaRPr lang="en-US"/>
        </a:p>
      </dgm:t>
    </dgm:pt>
    <dgm:pt modelId="{74485F4E-A62D-45BF-BF70-2B4BEF928A85}" type="sibTrans" cxnId="{871771BC-A354-4CCC-9E5A-DC940109ADB5}">
      <dgm:prSet/>
      <dgm:spPr/>
      <dgm:t>
        <a:bodyPr/>
        <a:lstStyle/>
        <a:p>
          <a:endParaRPr lang="en-US"/>
        </a:p>
      </dgm:t>
    </dgm:pt>
    <dgm:pt modelId="{A79A2EA5-D379-4143-AC5B-9A197298A3E0}">
      <dgm:prSet/>
      <dgm:spPr/>
      <dgm:t>
        <a:bodyPr/>
        <a:lstStyle/>
        <a:p>
          <a:r>
            <a:rPr lang="en-GB" dirty="0"/>
            <a:t>We will provide for integration to other systems.</a:t>
          </a:r>
          <a:endParaRPr lang="en-US" dirty="0"/>
        </a:p>
      </dgm:t>
    </dgm:pt>
    <dgm:pt modelId="{CF9DAD65-9B35-4A5E-A528-57CF57A98797}" type="parTrans" cxnId="{F116A69B-A348-4CAF-B1F9-9399918D14DB}">
      <dgm:prSet/>
      <dgm:spPr/>
      <dgm:t>
        <a:bodyPr/>
        <a:lstStyle/>
        <a:p>
          <a:endParaRPr lang="en-US"/>
        </a:p>
      </dgm:t>
    </dgm:pt>
    <dgm:pt modelId="{31C9A2DC-9DD4-4DAD-BA14-76BC17D775DC}" type="sibTrans" cxnId="{F116A69B-A348-4CAF-B1F9-9399918D14DB}">
      <dgm:prSet/>
      <dgm:spPr/>
      <dgm:t>
        <a:bodyPr/>
        <a:lstStyle/>
        <a:p>
          <a:endParaRPr lang="en-US"/>
        </a:p>
      </dgm:t>
    </dgm:pt>
    <dgm:pt modelId="{CFCC8707-E61A-4F1C-8431-AC7580AFA41A}" type="pres">
      <dgm:prSet presAssocID="{C9FAA5F6-66C3-4C47-858E-382E53642E00}" presName="Name0" presStyleCnt="0">
        <dgm:presLayoutVars>
          <dgm:dir/>
          <dgm:animLvl val="lvl"/>
          <dgm:resizeHandles val="exact"/>
        </dgm:presLayoutVars>
      </dgm:prSet>
      <dgm:spPr/>
    </dgm:pt>
    <dgm:pt modelId="{C06D5708-C61B-4D57-ADA2-F40D87E41977}" type="pres">
      <dgm:prSet presAssocID="{9F7DFBF2-14F5-4F70-81B8-4A6F0CED9E57}" presName="linNode" presStyleCnt="0"/>
      <dgm:spPr/>
    </dgm:pt>
    <dgm:pt modelId="{6A09F608-089D-430F-B823-4D4298F521FD}" type="pres">
      <dgm:prSet presAssocID="{9F7DFBF2-14F5-4F70-81B8-4A6F0CED9E5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557ADA1-9027-48F1-9D61-7187C02B56C6}" type="pres">
      <dgm:prSet presAssocID="{9F7DFBF2-14F5-4F70-81B8-4A6F0CED9E57}" presName="descendantText" presStyleLbl="alignAccFollowNode1" presStyleIdx="0" presStyleCnt="3">
        <dgm:presLayoutVars>
          <dgm:bulletEnabled val="1"/>
        </dgm:presLayoutVars>
      </dgm:prSet>
      <dgm:spPr/>
    </dgm:pt>
    <dgm:pt modelId="{19E36114-6A30-4EE1-AF52-AF061DC40A16}" type="pres">
      <dgm:prSet presAssocID="{F2E0E667-6226-4372-95A0-5A0B54053B02}" presName="sp" presStyleCnt="0"/>
      <dgm:spPr/>
    </dgm:pt>
    <dgm:pt modelId="{F7E80258-0D68-44D3-943A-8A51E8E74663}" type="pres">
      <dgm:prSet presAssocID="{9316F3F9-6CF6-451A-A585-8E64CFFD0714}" presName="linNode" presStyleCnt="0"/>
      <dgm:spPr/>
    </dgm:pt>
    <dgm:pt modelId="{4A580E5F-E8A2-4A3D-A199-22BB933E99B1}" type="pres">
      <dgm:prSet presAssocID="{9316F3F9-6CF6-451A-A585-8E64CFFD071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5F472FE-77FD-40E5-A080-D4ED0859F581}" type="pres">
      <dgm:prSet presAssocID="{9316F3F9-6CF6-451A-A585-8E64CFFD0714}" presName="descendantText" presStyleLbl="alignAccFollowNode1" presStyleIdx="1" presStyleCnt="3">
        <dgm:presLayoutVars>
          <dgm:bulletEnabled val="1"/>
        </dgm:presLayoutVars>
      </dgm:prSet>
      <dgm:spPr/>
    </dgm:pt>
    <dgm:pt modelId="{B910D721-E754-497F-BC64-F6A92C187504}" type="pres">
      <dgm:prSet presAssocID="{7B673676-54B3-403B-8CBC-0CEE0EB9ED50}" presName="sp" presStyleCnt="0"/>
      <dgm:spPr/>
    </dgm:pt>
    <dgm:pt modelId="{FA68BA36-2C00-4F66-B2A0-19A82C4A1678}" type="pres">
      <dgm:prSet presAssocID="{072E8F27-0F83-453E-93D8-4AC61A158175}" presName="linNode" presStyleCnt="0"/>
      <dgm:spPr/>
    </dgm:pt>
    <dgm:pt modelId="{4A2744A2-539F-4C84-927F-CE8317A9196C}" type="pres">
      <dgm:prSet presAssocID="{072E8F27-0F83-453E-93D8-4AC61A15817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F5F6B52-95D2-4DA4-B97D-477C0D8246E1}" type="pres">
      <dgm:prSet presAssocID="{072E8F27-0F83-453E-93D8-4AC61A15817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0EEB02D-A166-47DE-B9BF-08662CCEC713}" type="presOf" srcId="{A79A2EA5-D379-4143-AC5B-9A197298A3E0}" destId="{4F5F6B52-95D2-4DA4-B97D-477C0D8246E1}" srcOrd="0" destOrd="0" presId="urn:microsoft.com/office/officeart/2005/8/layout/vList5"/>
    <dgm:cxn modelId="{CFFCB936-974F-4812-BD7D-6D102BFFA02E}" type="presOf" srcId="{072E8F27-0F83-453E-93D8-4AC61A158175}" destId="{4A2744A2-539F-4C84-927F-CE8317A9196C}" srcOrd="0" destOrd="0" presId="urn:microsoft.com/office/officeart/2005/8/layout/vList5"/>
    <dgm:cxn modelId="{F930E33B-E5E1-4204-B663-218DBE9BF60D}" type="presOf" srcId="{9316F3F9-6CF6-451A-A585-8E64CFFD0714}" destId="{4A580E5F-E8A2-4A3D-A199-22BB933E99B1}" srcOrd="0" destOrd="0" presId="urn:microsoft.com/office/officeart/2005/8/layout/vList5"/>
    <dgm:cxn modelId="{3466B279-A3D0-4468-9B59-4D4916190436}" type="presOf" srcId="{6410DA66-016E-4F1D-9BC6-79838C8FA15E}" destId="{0557ADA1-9027-48F1-9D61-7187C02B56C6}" srcOrd="0" destOrd="0" presId="urn:microsoft.com/office/officeart/2005/8/layout/vList5"/>
    <dgm:cxn modelId="{C09F6185-48F5-4FC8-BAE6-5E8CD7B86B83}" srcId="{9F7DFBF2-14F5-4F70-81B8-4A6F0CED9E57}" destId="{6410DA66-016E-4F1D-9BC6-79838C8FA15E}" srcOrd="0" destOrd="0" parTransId="{1DE6A478-7A58-45D7-8D6C-02B1CBA9B8AD}" sibTransId="{27295961-D466-49EB-8357-04C12407B894}"/>
    <dgm:cxn modelId="{B49C2196-7BDB-427E-8FB5-BF3D6BCBE5E8}" type="presOf" srcId="{4F912809-2413-43FF-A4EC-6E107EEE7648}" destId="{15F472FE-77FD-40E5-A080-D4ED0859F581}" srcOrd="0" destOrd="0" presId="urn:microsoft.com/office/officeart/2005/8/layout/vList5"/>
    <dgm:cxn modelId="{F116A69B-A348-4CAF-B1F9-9399918D14DB}" srcId="{072E8F27-0F83-453E-93D8-4AC61A158175}" destId="{A79A2EA5-D379-4143-AC5B-9A197298A3E0}" srcOrd="0" destOrd="0" parTransId="{CF9DAD65-9B35-4A5E-A528-57CF57A98797}" sibTransId="{31C9A2DC-9DD4-4DAD-BA14-76BC17D775DC}"/>
    <dgm:cxn modelId="{B0D2A99C-355F-4319-91AE-EBA63C6F1852}" srcId="{C9FAA5F6-66C3-4C47-858E-382E53642E00}" destId="{9316F3F9-6CF6-451A-A585-8E64CFFD0714}" srcOrd="1" destOrd="0" parTransId="{1FD3F3B9-F1A8-4151-BF48-FA06C3076101}" sibTransId="{7B673676-54B3-403B-8CBC-0CEE0EB9ED50}"/>
    <dgm:cxn modelId="{AC1510A6-CF6F-45FB-8EA9-751F60F9C649}" type="presOf" srcId="{C9FAA5F6-66C3-4C47-858E-382E53642E00}" destId="{CFCC8707-E61A-4F1C-8431-AC7580AFA41A}" srcOrd="0" destOrd="0" presId="urn:microsoft.com/office/officeart/2005/8/layout/vList5"/>
    <dgm:cxn modelId="{E2A14FA7-E949-4B8C-85FE-D5F345696542}" srcId="{C9FAA5F6-66C3-4C47-858E-382E53642E00}" destId="{9F7DFBF2-14F5-4F70-81B8-4A6F0CED9E57}" srcOrd="0" destOrd="0" parTransId="{0051C1CF-57A5-4B2F-8A1A-78D06EA9C005}" sibTransId="{F2E0E667-6226-4372-95A0-5A0B54053B02}"/>
    <dgm:cxn modelId="{0B0119AF-F69E-42AF-ABE3-06BD20C5E81C}" srcId="{9316F3F9-6CF6-451A-A585-8E64CFFD0714}" destId="{4F912809-2413-43FF-A4EC-6E107EEE7648}" srcOrd="0" destOrd="0" parTransId="{8B119719-9B34-45A6-9CCB-6726669DDA28}" sibTransId="{8A7E8C4D-77B0-4ED5-9C82-5FE6F2C8F9CC}"/>
    <dgm:cxn modelId="{871771BC-A354-4CCC-9E5A-DC940109ADB5}" srcId="{C9FAA5F6-66C3-4C47-858E-382E53642E00}" destId="{072E8F27-0F83-453E-93D8-4AC61A158175}" srcOrd="2" destOrd="0" parTransId="{BEAE44E6-6937-462E-AC03-A0181A30EA11}" sibTransId="{74485F4E-A62D-45BF-BF70-2B4BEF928A85}"/>
    <dgm:cxn modelId="{0CEAFFE9-FB4B-49F8-91AA-9B7228B323DB}" type="presOf" srcId="{9F7DFBF2-14F5-4F70-81B8-4A6F0CED9E57}" destId="{6A09F608-089D-430F-B823-4D4298F521FD}" srcOrd="0" destOrd="0" presId="urn:microsoft.com/office/officeart/2005/8/layout/vList5"/>
    <dgm:cxn modelId="{8270AAD9-8FBE-4AEB-A7FF-2041DE9B0A5F}" type="presParOf" srcId="{CFCC8707-E61A-4F1C-8431-AC7580AFA41A}" destId="{C06D5708-C61B-4D57-ADA2-F40D87E41977}" srcOrd="0" destOrd="0" presId="urn:microsoft.com/office/officeart/2005/8/layout/vList5"/>
    <dgm:cxn modelId="{A8240800-DEF7-4B8F-B159-E838063E651A}" type="presParOf" srcId="{C06D5708-C61B-4D57-ADA2-F40D87E41977}" destId="{6A09F608-089D-430F-B823-4D4298F521FD}" srcOrd="0" destOrd="0" presId="urn:microsoft.com/office/officeart/2005/8/layout/vList5"/>
    <dgm:cxn modelId="{2483059B-4453-4D53-B452-E22545D2BB65}" type="presParOf" srcId="{C06D5708-C61B-4D57-ADA2-F40D87E41977}" destId="{0557ADA1-9027-48F1-9D61-7187C02B56C6}" srcOrd="1" destOrd="0" presId="urn:microsoft.com/office/officeart/2005/8/layout/vList5"/>
    <dgm:cxn modelId="{5A53A9DA-6DC3-459E-A81D-76D0AC0AE77E}" type="presParOf" srcId="{CFCC8707-E61A-4F1C-8431-AC7580AFA41A}" destId="{19E36114-6A30-4EE1-AF52-AF061DC40A16}" srcOrd="1" destOrd="0" presId="urn:microsoft.com/office/officeart/2005/8/layout/vList5"/>
    <dgm:cxn modelId="{039FE174-F40A-49FA-84E3-3C71380C06F4}" type="presParOf" srcId="{CFCC8707-E61A-4F1C-8431-AC7580AFA41A}" destId="{F7E80258-0D68-44D3-943A-8A51E8E74663}" srcOrd="2" destOrd="0" presId="urn:microsoft.com/office/officeart/2005/8/layout/vList5"/>
    <dgm:cxn modelId="{95DF326F-2B7D-4937-BA17-0BFECF7E5B9E}" type="presParOf" srcId="{F7E80258-0D68-44D3-943A-8A51E8E74663}" destId="{4A580E5F-E8A2-4A3D-A199-22BB933E99B1}" srcOrd="0" destOrd="0" presId="urn:microsoft.com/office/officeart/2005/8/layout/vList5"/>
    <dgm:cxn modelId="{B16E60E3-043E-48FE-A86E-17E32DAFFF54}" type="presParOf" srcId="{F7E80258-0D68-44D3-943A-8A51E8E74663}" destId="{15F472FE-77FD-40E5-A080-D4ED0859F581}" srcOrd="1" destOrd="0" presId="urn:microsoft.com/office/officeart/2005/8/layout/vList5"/>
    <dgm:cxn modelId="{72C0BAB0-8A6D-4AB8-AA31-C2394500BCFC}" type="presParOf" srcId="{CFCC8707-E61A-4F1C-8431-AC7580AFA41A}" destId="{B910D721-E754-497F-BC64-F6A92C187504}" srcOrd="3" destOrd="0" presId="urn:microsoft.com/office/officeart/2005/8/layout/vList5"/>
    <dgm:cxn modelId="{36046D92-D790-4BE2-9E07-9B759F283F73}" type="presParOf" srcId="{CFCC8707-E61A-4F1C-8431-AC7580AFA41A}" destId="{FA68BA36-2C00-4F66-B2A0-19A82C4A1678}" srcOrd="4" destOrd="0" presId="urn:microsoft.com/office/officeart/2005/8/layout/vList5"/>
    <dgm:cxn modelId="{32494548-91C6-4057-B182-A785B00A1E77}" type="presParOf" srcId="{FA68BA36-2C00-4F66-B2A0-19A82C4A1678}" destId="{4A2744A2-539F-4C84-927F-CE8317A9196C}" srcOrd="0" destOrd="0" presId="urn:microsoft.com/office/officeart/2005/8/layout/vList5"/>
    <dgm:cxn modelId="{056B2399-30F9-4B6A-B10A-6FF37A1A8CE1}" type="presParOf" srcId="{FA68BA36-2C00-4F66-B2A0-19A82C4A1678}" destId="{4F5F6B52-95D2-4DA4-B97D-477C0D8246E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7ADA1-9027-48F1-9D61-7187C02B56C6}">
      <dsp:nvSpPr>
        <dsp:cNvPr id="0" name=""/>
        <dsp:cNvSpPr/>
      </dsp:nvSpPr>
      <dsp:spPr>
        <a:xfrm rot="5400000">
          <a:off x="2481859" y="-613389"/>
          <a:ext cx="1416099" cy="300226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We will provide service for Existing data able Migration to new system.</a:t>
          </a:r>
          <a:endParaRPr lang="en-US" sz="1900" kern="1200" dirty="0"/>
        </a:p>
      </dsp:txBody>
      <dsp:txXfrm rot="-5400000">
        <a:off x="1688775" y="248823"/>
        <a:ext cx="2933139" cy="1277843"/>
      </dsp:txXfrm>
    </dsp:sp>
    <dsp:sp modelId="{6A09F608-089D-430F-B823-4D4298F521FD}">
      <dsp:nvSpPr>
        <dsp:cNvPr id="0" name=""/>
        <dsp:cNvSpPr/>
      </dsp:nvSpPr>
      <dsp:spPr>
        <a:xfrm>
          <a:off x="0" y="2682"/>
          <a:ext cx="1688775" cy="17701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Migration</a:t>
          </a:r>
          <a:endParaRPr lang="en-US" sz="2300" kern="1200"/>
        </a:p>
      </dsp:txBody>
      <dsp:txXfrm>
        <a:off x="82439" y="85121"/>
        <a:ext cx="1523897" cy="1605246"/>
      </dsp:txXfrm>
    </dsp:sp>
    <dsp:sp modelId="{15F472FE-77FD-40E5-A080-D4ED0859F581}">
      <dsp:nvSpPr>
        <dsp:cNvPr id="0" name=""/>
        <dsp:cNvSpPr/>
      </dsp:nvSpPr>
      <dsp:spPr>
        <a:xfrm rot="5400000">
          <a:off x="2481859" y="1245241"/>
          <a:ext cx="1416099" cy="300226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We will provide for patching upgrading. For new technologies with pre agreement of both parties.</a:t>
          </a:r>
          <a:endParaRPr lang="en-US" sz="1900" kern="1200" dirty="0"/>
        </a:p>
      </dsp:txBody>
      <dsp:txXfrm rot="-5400000">
        <a:off x="1688775" y="2107453"/>
        <a:ext cx="2933139" cy="1277843"/>
      </dsp:txXfrm>
    </dsp:sp>
    <dsp:sp modelId="{4A580E5F-E8A2-4A3D-A199-22BB933E99B1}">
      <dsp:nvSpPr>
        <dsp:cNvPr id="0" name=""/>
        <dsp:cNvSpPr/>
      </dsp:nvSpPr>
      <dsp:spPr>
        <a:xfrm>
          <a:off x="0" y="1861312"/>
          <a:ext cx="1688775" cy="17701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Upgrading</a:t>
          </a:r>
          <a:endParaRPr lang="en-US" sz="2300" kern="1200"/>
        </a:p>
      </dsp:txBody>
      <dsp:txXfrm>
        <a:off x="82439" y="1943751"/>
        <a:ext cx="1523897" cy="1605246"/>
      </dsp:txXfrm>
    </dsp:sp>
    <dsp:sp modelId="{4F5F6B52-95D2-4DA4-B97D-477C0D8246E1}">
      <dsp:nvSpPr>
        <dsp:cNvPr id="0" name=""/>
        <dsp:cNvSpPr/>
      </dsp:nvSpPr>
      <dsp:spPr>
        <a:xfrm rot="5400000">
          <a:off x="2481859" y="3103871"/>
          <a:ext cx="1416099" cy="300226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We will provide for integration to other systems.</a:t>
          </a:r>
          <a:endParaRPr lang="en-US" sz="1900" kern="1200" dirty="0"/>
        </a:p>
      </dsp:txBody>
      <dsp:txXfrm rot="-5400000">
        <a:off x="1688775" y="3966083"/>
        <a:ext cx="2933139" cy="1277843"/>
      </dsp:txXfrm>
    </dsp:sp>
    <dsp:sp modelId="{4A2744A2-539F-4C84-927F-CE8317A9196C}">
      <dsp:nvSpPr>
        <dsp:cNvPr id="0" name=""/>
        <dsp:cNvSpPr/>
      </dsp:nvSpPr>
      <dsp:spPr>
        <a:xfrm>
          <a:off x="0" y="3719943"/>
          <a:ext cx="1688775" cy="17701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Integration</a:t>
          </a:r>
          <a:endParaRPr lang="en-US" sz="2300" kern="1200"/>
        </a:p>
      </dsp:txBody>
      <dsp:txXfrm>
        <a:off x="82439" y="3802382"/>
        <a:ext cx="1523897" cy="1605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0E3D1E-4EFC-481A-8EC9-94499E9E93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GLOBAL WAVE TECHNOLOGY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8FFF6-8A70-4E11-A3B8-46059DD349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B8B69-6CD8-479C-BB35-381B01FEDE64}" type="datetime1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1FA04-CEDE-4600-96DD-5CEE706830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http://globalwave.com.mm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46001-8A74-47C5-93CC-BF2DD91BE1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3A773-37AC-447B-9D32-FA042C2A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71202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/>
              <a:t>GLOBAL WAVE TECHNOLOGY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67BFE05-406D-4618-A163-F0D74EAA9FD6}" type="datetime1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/>
              <a:t>http://globalwave.com.mm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ABA6B9A-4E76-4CEA-B529-5D853F949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8933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Sample Design, JPG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GLOBAL WAVE TECHNOLOGY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52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Sample Design, JPG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GLOBAL WAVE TECHNOLOGY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109548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RFID Video File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GLOBAL WAVE TECHNOLOGY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3405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71850EF9-7D4D-44DE-8FAD-7ED148060B52}" type="datetime1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/>
              <a:t>globalwave.com.mm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F8E57AB-25F5-4BBC-95A2-EAC365727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1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E1A5-7FA4-471C-9F1A-6B4FFD425A26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6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54E-3E38-4857-9556-28AD61B35142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6340-CB09-4B64-BC3D-E06803661482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4154-30E5-4765-ABED-09D207263BF5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9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675-2795-42D7-8A5D-B4E2AF51FE3F}" type="datetime1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6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4504-6A1C-468D-8C01-25FC7FF485B0}" type="datetime1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9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B4D0-6D0E-421E-9522-6C8DDE8632EB}" type="datetime1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7E07-56A4-4E06-BD0C-785C6565DD92}" type="datetime1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5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5388-3A40-4D0B-A8AD-64052B01505B}" type="datetime1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F8E57AB-25F5-4BBC-95A2-EAC365727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4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11C49154-67F3-489F-B24F-93F8FFAA7061}" type="datetime1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/>
              <a:t>globalwave.com.mm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F8E57AB-25F5-4BBC-95A2-EAC365727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7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B49E04D5-AFB4-4FD6-9AB6-6A620F6FF697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r>
              <a:rPr lang="en-US"/>
              <a:t>globalwave.com.mm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2F8E57AB-25F5-4BBC-95A2-EAC365727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0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500" dirty="0"/>
              <a:t>File Shelving System</a:t>
            </a:r>
            <a:br>
              <a:rPr lang="my-MM" sz="4500" dirty="0"/>
            </a:br>
            <a:r>
              <a:rPr lang="my-MM" sz="4500" dirty="0"/>
              <a:t>ရုံးဖိုင်များထိန်းသိမ်းထားရှိမှုစနစ်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743450"/>
            <a:ext cx="8235119" cy="50339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Present by Global Wave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75F9-25BA-413C-930B-7302051C03CB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0C01D-2737-4A91-939E-1FB2E9C8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1778457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7CEFFDD-605F-41E2-8017-6484074C5C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8D4B7-6026-4461-9B4B-CB9955BA7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5666994" cy="3187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40E28-9B2E-4720-BF1A-2A10B64D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909" y="499533"/>
            <a:ext cx="2551176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my-MM" sz="1700">
                <a:solidFill>
                  <a:srgbClr val="FFFFFF"/>
                </a:solidFill>
              </a:rPr>
              <a:t>ရုံးဖိုင်များထိန်းသိမ်းထားရှိမှု စနစ်</a:t>
            </a:r>
            <a:endParaRPr lang="en-US" sz="170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40A6-6304-4524-BF50-AEC75B82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350" y="6412447"/>
            <a:ext cx="3086100" cy="228600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95096340-CB09-4B64-BC3D-E06803661482}" type="datetime1">
              <a:rPr lang="en-US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3ACB-DB35-4D8D-BE01-3A8B84E1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350" y="6554697"/>
            <a:ext cx="3771900" cy="228600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kern="1200" cap="all" baseline="0">
                <a:latin typeface="+mn-lt"/>
                <a:ea typeface="+mn-ea"/>
                <a:cs typeface="+mn-cs"/>
              </a:rPr>
              <a:t>globalwave.com.mm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E01E1-43C9-4A47-958F-C8CAABBA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2944" y="5876412"/>
            <a:ext cx="2194560" cy="1397039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2F8E57AB-25F5-4BBC-95A2-EAC365727820}" type="slidenum">
              <a:rPr lang="en-US">
                <a:solidFill>
                  <a:srgbClr val="FFFFFF">
                    <a:alpha val="25000"/>
                  </a:srgbClr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>
              <a:solidFill>
                <a:srgbClr val="FFFFFF">
                  <a:alpha val="25000"/>
                </a:srgbClr>
              </a:solidFill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6129909" y="2419773"/>
            <a:ext cx="2551176" cy="33580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FFFFFF"/>
                </a:solidFill>
              </a:rPr>
              <a:t> File Shelving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FFFFFF"/>
                </a:solidFill>
              </a:rPr>
              <a:t> RFID Handheld Reader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FFFFFF"/>
                </a:solidFill>
              </a:rPr>
              <a:t> UHF RFID Tags</a:t>
            </a:r>
          </a:p>
        </p:txBody>
      </p:sp>
      <p:pic>
        <p:nvPicPr>
          <p:cNvPr id="13" name="Picture 12" descr="A picture containing tool, trowel, shovel&#10;&#10;Description generated with very high confidence">
            <a:extLst>
              <a:ext uri="{FF2B5EF4-FFF2-40B4-BE49-F238E27FC236}">
                <a16:creationId xmlns:a16="http://schemas.microsoft.com/office/drawing/2014/main" id="{480779D5-A153-4032-B364-6C4C4B0527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74" y="4654908"/>
            <a:ext cx="1740408" cy="12009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DFF2495-C705-4A24-9E77-185B44EFFD0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8" y="4004204"/>
            <a:ext cx="2813306" cy="2244196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4586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100667"/>
          </a:xfrm>
        </p:spPr>
        <p:txBody>
          <a:bodyPr/>
          <a:lstStyle/>
          <a:p>
            <a:r>
              <a:rPr lang="en-US" dirty="0"/>
              <a:t>System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5" y="1447800"/>
            <a:ext cx="8228547" cy="438194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1800" dirty="0"/>
              <a:t>ကော်မတီပိုင် </a:t>
            </a:r>
            <a:r>
              <a:rPr lang="en-US" sz="1800" dirty="0"/>
              <a:t>Web Portal </a:t>
            </a:r>
            <a:r>
              <a:rPr lang="my-MM" sz="1800" dirty="0"/>
              <a:t>၏</a:t>
            </a:r>
            <a:r>
              <a:rPr lang="en-US" sz="1800" dirty="0"/>
              <a:t> Admin Site </a:t>
            </a:r>
            <a:r>
              <a:rPr lang="my-MM" sz="1800" dirty="0"/>
              <a:t>မှတဆင့် အမှုတွဲများစစ်ဆေးရန် </a:t>
            </a:r>
            <a:r>
              <a:rPr lang="en-US" sz="1800" dirty="0"/>
              <a:t>Link </a:t>
            </a:r>
            <a:r>
              <a:rPr lang="my-MM" sz="1800" dirty="0"/>
              <a:t>ကိုနှိပ်၍</a:t>
            </a:r>
            <a:r>
              <a:rPr lang="en-US" sz="1800" dirty="0"/>
              <a:t> File Shelving System </a:t>
            </a:r>
            <a:r>
              <a:rPr lang="my-MM" sz="1800" dirty="0"/>
              <a:t>သို့ဝင်ရောက်နိုင်ပါမည်။</a:t>
            </a:r>
            <a:endParaRPr lang="en-US" sz="18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Files </a:t>
            </a:r>
            <a:r>
              <a:rPr lang="my-MM" sz="1800" dirty="0"/>
              <a:t>ကို အမျိုးအစားအလိုက် အုပ်စုအလိုက် စုစည်းထားခြင်းနှင့် ခွဲထားခြင်း တို့ကို ကနဦး</a:t>
            </a:r>
            <a:r>
              <a:rPr lang="en-US" sz="1800" dirty="0"/>
              <a:t> Setup </a:t>
            </a:r>
            <a:r>
              <a:rPr lang="my-MM" sz="1800" dirty="0"/>
              <a:t>တွင် သတ်မှတ်ခြင်းဖြင့် ဆောင်ရွက်နိုင်မည်။</a:t>
            </a:r>
            <a:endParaRPr lang="en-US" sz="18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1800" dirty="0"/>
              <a:t>ဌာနစာရင်း၊ အမှုတွဲအမျိုးအစားစာရင်း ကဲ့သို့ </a:t>
            </a:r>
            <a:r>
              <a:rPr lang="en-US" sz="1800" dirty="0"/>
              <a:t>Common Data </a:t>
            </a:r>
            <a:r>
              <a:rPr lang="my-MM" sz="1800" dirty="0"/>
              <a:t>များအတွက် ရှိပြီးဖြစ်ပါက</a:t>
            </a:r>
            <a:r>
              <a:rPr lang="en-US" sz="1800" dirty="0"/>
              <a:t> Database </a:t>
            </a:r>
            <a:r>
              <a:rPr lang="my-MM" sz="1800" dirty="0"/>
              <a:t>တူလျှင်သတ်မှတ် </a:t>
            </a:r>
            <a:r>
              <a:rPr lang="en-US" sz="1800" dirty="0"/>
              <a:t>User Credentials </a:t>
            </a:r>
            <a:r>
              <a:rPr lang="my-MM" sz="1800" dirty="0"/>
              <a:t>ဖြင့်လည်းကောင်း၊</a:t>
            </a:r>
            <a:r>
              <a:rPr lang="en-US" sz="1800" dirty="0"/>
              <a:t> Database </a:t>
            </a:r>
            <a:r>
              <a:rPr lang="my-MM" sz="1800" dirty="0"/>
              <a:t>မတူလျှင် မူလစနစ်မှ </a:t>
            </a:r>
            <a:r>
              <a:rPr lang="en-US" sz="1800" dirty="0"/>
              <a:t>API (</a:t>
            </a:r>
            <a:r>
              <a:rPr lang="my-MM" sz="1800" dirty="0"/>
              <a:t>ရှိလျှင်</a:t>
            </a:r>
            <a:r>
              <a:rPr lang="en-US" sz="1800" dirty="0"/>
              <a:t>) </a:t>
            </a:r>
            <a:r>
              <a:rPr lang="my-MM" sz="1800" dirty="0"/>
              <a:t>ဖြင့်လည်းကောင်း ချိတ်ဆက်ပေးပါမည်။</a:t>
            </a:r>
            <a:endParaRPr lang="en-US" sz="18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Software Deployment </a:t>
            </a:r>
            <a:r>
              <a:rPr lang="my-MM" sz="1800" dirty="0"/>
              <a:t>ကို ဌာန၏ ကိုယ်ပိုင်</a:t>
            </a:r>
            <a:r>
              <a:rPr lang="en-US" sz="1800" dirty="0"/>
              <a:t> Server </a:t>
            </a:r>
            <a:r>
              <a:rPr lang="my-MM" sz="1800" dirty="0"/>
              <a:t>တွင်</a:t>
            </a:r>
            <a:r>
              <a:rPr lang="en-US" sz="1800" dirty="0"/>
              <a:t> Installation </a:t>
            </a:r>
            <a:r>
              <a:rPr lang="my-MM" sz="1800" dirty="0"/>
              <a:t>ပြုလုပ်ပြီး ဌာနခွဲ</a:t>
            </a:r>
            <a:r>
              <a:rPr lang="en-US" sz="1800" dirty="0"/>
              <a:t>/</a:t>
            </a:r>
            <a:r>
              <a:rPr lang="my-MM" sz="1800" dirty="0"/>
              <a:t>ရုံးခွဲ များမှ</a:t>
            </a:r>
            <a:r>
              <a:rPr lang="en-US" sz="1800" dirty="0"/>
              <a:t> Internet </a:t>
            </a:r>
            <a:r>
              <a:rPr lang="my-MM" sz="1800" dirty="0"/>
              <a:t>ရှိရုံဖြင့် ချိတ်ဆက် အသုံးပြုနိုင်မည် ဖြစ်သည်။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2DF0-DF7F-4AA3-8D90-16EDEC25D5CD}" type="datetime1">
              <a:rPr lang="en-US" smtClean="0"/>
              <a:t>12/13/2017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FE578-CFE4-496E-9C22-9A401387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2582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100667"/>
          </a:xfrm>
        </p:spPr>
        <p:txBody>
          <a:bodyPr/>
          <a:lstStyle/>
          <a:p>
            <a:r>
              <a:rPr lang="en-US" dirty="0"/>
              <a:t>System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5" y="1447800"/>
            <a:ext cx="8228547" cy="438194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1800" dirty="0"/>
              <a:t>မြန်မာစာအတွက် မြန်မာယူနီကုတ် ကို အသုံးပြုထားပါသည်။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1800" dirty="0"/>
              <a:t>တစ်ကြိမ်ထည့်သွင်းပြီးသည် နှင့် လိုအပ်ချက်အလိုက် အစီရင်ခံစာ ပုံစံမျိုးစုံ ထုတ်ယူနိုင်ပါသည်။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Responsive </a:t>
            </a:r>
            <a:r>
              <a:rPr lang="my-MM" sz="1800" dirty="0"/>
              <a:t>ဖြစ်၍ ကွန်ပျူတာနှင့် </a:t>
            </a:r>
            <a:r>
              <a:rPr lang="en-US" sz="1800" dirty="0"/>
              <a:t>Mobile Devices </a:t>
            </a:r>
            <a:r>
              <a:rPr lang="my-MM" sz="1800" dirty="0"/>
              <a:t>အားလုံးတွင် အဆင်ပြေစွာ ကြည့်ရှုနိုင်မည် ဖြစ်ပါသည်။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File Shelving System </a:t>
            </a:r>
            <a:r>
              <a:rPr lang="my-MM" sz="1800" dirty="0"/>
              <a:t>၏ </a:t>
            </a:r>
            <a:r>
              <a:rPr lang="en-US" sz="1800" dirty="0"/>
              <a:t>User Level </a:t>
            </a:r>
            <a:r>
              <a:rPr lang="my-MM" sz="1800" dirty="0"/>
              <a:t>နှင့် </a:t>
            </a:r>
            <a:r>
              <a:rPr lang="en-US" sz="1800" dirty="0"/>
              <a:t>User </a:t>
            </a:r>
            <a:r>
              <a:rPr lang="my-MM" sz="1800" dirty="0"/>
              <a:t>များကို </a:t>
            </a:r>
            <a:r>
              <a:rPr lang="en-US" sz="1800" dirty="0"/>
              <a:t>Administrator </a:t>
            </a:r>
            <a:r>
              <a:rPr lang="my-MM" sz="1800" dirty="0"/>
              <a:t>မှ တိုက်ရိုက် </a:t>
            </a:r>
            <a:r>
              <a:rPr lang="en-US" sz="1800" dirty="0"/>
              <a:t>Control </a:t>
            </a:r>
            <a:r>
              <a:rPr lang="my-MM" sz="1800" dirty="0"/>
              <a:t>ပြုလုပ်နိုင်မည်။ </a:t>
            </a:r>
            <a:r>
              <a:rPr lang="en-US" sz="1800" dirty="0"/>
              <a:t>User Level </a:t>
            </a:r>
            <a:r>
              <a:rPr lang="my-MM" sz="1800" dirty="0"/>
              <a:t>များကို အကန့်အသတ်မရှိ ထားရှိနိုင်ခြင်း၊ </a:t>
            </a:r>
            <a:r>
              <a:rPr lang="en-US" sz="1800" dirty="0"/>
              <a:t>User </a:t>
            </a:r>
            <a:r>
              <a:rPr lang="my-MM" sz="1800" dirty="0"/>
              <a:t>များကို အကန့်အသတ်မရှိ သတ်မှတ်နိုင်ခြင်း တို့ကို ပြုလုပ်နိုင်မည်။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1800" dirty="0"/>
              <a:t>အသုံးပြုသူ၏ လုပ်ဆောင်ချက်အသေးစိတ်ကို ပြန်လည်ကြည့်ရှုနိုင်မည့် </a:t>
            </a:r>
            <a:r>
              <a:rPr lang="en-US" sz="1800" dirty="0"/>
              <a:t>Audit Logs </a:t>
            </a:r>
            <a:r>
              <a:rPr lang="my-MM" sz="1800" dirty="0"/>
              <a:t>ပါဝင်သည်။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2DF0-DF7F-4AA3-8D90-16EDEC25D5CD}" type="datetime1">
              <a:rPr lang="en-US" smtClean="0"/>
              <a:t>12/13/2017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FE578-CFE4-496E-9C22-9A401387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349726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52" y="381000"/>
            <a:ext cx="8079581" cy="990316"/>
          </a:xfrm>
        </p:spPr>
        <p:txBody>
          <a:bodyPr/>
          <a:lstStyle/>
          <a:p>
            <a:r>
              <a:rPr lang="en-US" dirty="0"/>
              <a:t>Technical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5" y="1371317"/>
            <a:ext cx="8075927" cy="4458432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Server Operation System </a:t>
            </a:r>
            <a:r>
              <a:rPr lang="my-MM" sz="1800" dirty="0"/>
              <a:t>အတွက် </a:t>
            </a:r>
            <a:r>
              <a:rPr lang="en-US" sz="1800" dirty="0"/>
              <a:t>Ubuntu Linux LTS </a:t>
            </a:r>
            <a:r>
              <a:rPr lang="my-MM" sz="1800" dirty="0"/>
              <a:t>ကို အသုံးပြုပါမည်။ ၄င်းသည် </a:t>
            </a:r>
            <a:r>
              <a:rPr lang="en-US" sz="1800" dirty="0"/>
              <a:t>Window OS </a:t>
            </a:r>
            <a:r>
              <a:rPr lang="my-MM" sz="1800" dirty="0"/>
              <a:t>ထက်ပို၍ </a:t>
            </a:r>
            <a:r>
              <a:rPr lang="en-US" sz="1800" dirty="0"/>
              <a:t>Virus, Malware, etc. </a:t>
            </a:r>
            <a:r>
              <a:rPr lang="my-MM" sz="1800" dirty="0"/>
              <a:t>စသည်တို့ အန္တရာယ်မှ ကင်းစေသည်။ 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1800" dirty="0"/>
              <a:t>စနစ်လုံခြုံရေးအတွက် </a:t>
            </a:r>
            <a:r>
              <a:rPr lang="en-US" sz="1800" dirty="0"/>
              <a:t>Admin Login </a:t>
            </a:r>
            <a:r>
              <a:rPr lang="my-MM" sz="1800" dirty="0"/>
              <a:t>ကို သတ်မှတ် </a:t>
            </a:r>
            <a:r>
              <a:rPr lang="en-US" sz="1800" dirty="0"/>
              <a:t>IPs </a:t>
            </a:r>
            <a:r>
              <a:rPr lang="my-MM" sz="1800" dirty="0"/>
              <a:t>နှင့် </a:t>
            </a:r>
            <a:r>
              <a:rPr lang="en-US" sz="1800" dirty="0"/>
              <a:t>IP Range </a:t>
            </a:r>
            <a:r>
              <a:rPr lang="my-MM" sz="1800" dirty="0"/>
              <a:t>များမှသာ အသုံးပြုနိုင်ရန် စီစဉ်ထားပါမည်။</a:t>
            </a:r>
            <a:r>
              <a:rPr lang="en-US" sz="1800" dirty="0"/>
              <a:t> (</a:t>
            </a:r>
            <a:r>
              <a:rPr lang="my-MM" sz="1800" dirty="0"/>
              <a:t>အသုံးများသည့် </a:t>
            </a:r>
            <a:r>
              <a:rPr lang="en-US" sz="1800" dirty="0"/>
              <a:t>IPV4</a:t>
            </a:r>
            <a:r>
              <a:rPr lang="my-MM" sz="1800" dirty="0"/>
              <a:t> ဖြင့်ဆောင်ရွက်ထားသည်</a:t>
            </a:r>
            <a:r>
              <a:rPr lang="en-US" sz="1800" dirty="0"/>
              <a:t>)</a:t>
            </a:r>
            <a:endParaRPr lang="my-MM" sz="18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1800" dirty="0"/>
              <a:t>အမှားမရှိစေရန်အတွက် </a:t>
            </a:r>
            <a:r>
              <a:rPr lang="en-US" sz="1800" dirty="0"/>
              <a:t>System </a:t>
            </a:r>
            <a:r>
              <a:rPr lang="my-MM" sz="1800" dirty="0"/>
              <a:t>ကို လိုအပ်သည့် စစ်ဆေးမှုများဖြစ်သည့် </a:t>
            </a:r>
            <a:r>
              <a:rPr lang="en-US" sz="1800" dirty="0"/>
              <a:t>XSS, SQL Injection, File Permission </a:t>
            </a:r>
            <a:r>
              <a:rPr lang="my-MM" sz="1800" dirty="0"/>
              <a:t>စသည့်တို့ကို </a:t>
            </a:r>
            <a:r>
              <a:rPr lang="en-US" sz="1800" dirty="0"/>
              <a:t>Staging Environment </a:t>
            </a:r>
            <a:r>
              <a:rPr lang="my-MM" sz="1800" dirty="0"/>
              <a:t>တွင် စစ်ဆေးခြင်း ပြုလုပ်ပြီးမှသာ </a:t>
            </a:r>
            <a:r>
              <a:rPr lang="en-US" sz="1800" dirty="0"/>
              <a:t>Live Upload </a:t>
            </a:r>
            <a:r>
              <a:rPr lang="my-MM" sz="1800" dirty="0"/>
              <a:t>ကို ဆောင်ရွက်ပါမည်။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my-MM" sz="1800" dirty="0"/>
              <a:t>စနစ်</a:t>
            </a:r>
            <a:r>
              <a:rPr lang="en-US" sz="1800" dirty="0"/>
              <a:t> </a:t>
            </a:r>
            <a:r>
              <a:rPr lang="my-MM" sz="1800" dirty="0"/>
              <a:t>တွင်အသုံးပြုထားသည့် </a:t>
            </a:r>
            <a:r>
              <a:rPr lang="en-US" sz="1800" dirty="0"/>
              <a:t>Modules / Plugins </a:t>
            </a:r>
            <a:r>
              <a:rPr lang="my-MM" sz="1800" dirty="0"/>
              <a:t>များကို </a:t>
            </a:r>
            <a:r>
              <a:rPr lang="en-US" sz="1800" dirty="0"/>
              <a:t>Major Security Patch Version Upgrade </a:t>
            </a:r>
            <a:r>
              <a:rPr lang="my-MM" sz="1800" dirty="0"/>
              <a:t>ဖြစ်သည် နှင့် </a:t>
            </a:r>
            <a:r>
              <a:rPr lang="en-US" sz="1800" dirty="0"/>
              <a:t>Update </a:t>
            </a:r>
            <a:r>
              <a:rPr lang="my-MM" sz="1800" dirty="0"/>
              <a:t>ပြုလုပ်နိုင်ရန် အတွက် ဌာနနှင့် ချိတ်ဆက်၍ ဆောင်ရွက်ပါမည်။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1A07-275D-4DF2-A797-FE66EB05A0F6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6843A-D979-4CED-B674-90145BCA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26743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A7CD-0ECE-4037-B8D6-A28C27E5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267973"/>
          </a:xfrm>
        </p:spPr>
        <p:txBody>
          <a:bodyPr/>
          <a:lstStyle/>
          <a:p>
            <a:r>
              <a:rPr lang="en-US" dirty="0"/>
              <a:t>Sample Screenshots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8E16F-A721-4021-A337-A1F46022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6340-CB09-4B64-BC3D-E06803661482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2481D-71CC-424C-B0A5-D336B555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ABC0F-BA57-4BEE-A73D-FF860E33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42ED70-2137-4A6C-9078-D1467CDF34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9" y="1915852"/>
            <a:ext cx="8079580" cy="3913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1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A7CD-0ECE-4037-B8D6-A28C27E5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C30EB-403B-4A2B-ABBD-1DBEB1D4F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8E16F-A721-4021-A337-A1F46022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6340-CB09-4B64-BC3D-E06803661482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2481D-71CC-424C-B0A5-D336B555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ABC0F-BA57-4BEE-A73D-FF860E33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10394-F41A-4194-9B10-B94CCA874B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80" y="2324365"/>
            <a:ext cx="667512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3668FD-80AB-4A5B-A726-D5A7364841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9" y="3886200"/>
            <a:ext cx="6642100" cy="2040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915EB4-56CA-4FF0-8A6B-BA759685D90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9" y="332899"/>
            <a:ext cx="6675120" cy="1645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57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A7CD-0ECE-4037-B8D6-A28C27E5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8E16F-A721-4021-A337-A1F46022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6340-CB09-4B64-BC3D-E06803661482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2481D-71CC-424C-B0A5-D336B555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ABC0F-BA57-4BEE-A73D-FF860E33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95D809-DF5B-4E98-AB21-E018462792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9" y="334442"/>
            <a:ext cx="6675120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1E84C5-E74F-4971-AC6A-A81BEB4A52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548" y="3147808"/>
            <a:ext cx="5780952" cy="2619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82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CA35-0E3F-453A-B9DD-0D80B777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12A25-B8DB-4AAA-9C97-B5F6A813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6340-CB09-4B64-BC3D-E06803661482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0A616-23B9-4C80-BE76-5B586DB6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A8CC-D77E-4762-8E76-7AEF18F1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C4BA5A-1C94-444F-9ED2-008B7819F29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2" b="4030"/>
          <a:stretch/>
        </p:blipFill>
        <p:spPr bwMode="auto">
          <a:xfrm>
            <a:off x="469035" y="499534"/>
            <a:ext cx="8103465" cy="52734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5683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D1D3-58F9-4C28-83A8-4C926287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7BC0-7BF0-4D4E-8DFD-F5BF8677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6340-CB09-4B64-BC3D-E06803661482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5A55-0609-441C-962B-5A3F8E47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ADEAC-94EC-40F7-8CBC-875EF613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0E099-317B-4092-81EF-D53AB3E1C98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" b="4923"/>
          <a:stretch/>
        </p:blipFill>
        <p:spPr bwMode="auto">
          <a:xfrm>
            <a:off x="476712" y="485885"/>
            <a:ext cx="6646545" cy="42938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699969-754D-45A1-ACE7-BC5E9553FE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09980"/>
            <a:ext cx="6642100" cy="231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7B5D67-91FC-42C8-A6C1-B790960C10A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t="48938" b="8927"/>
          <a:stretch/>
        </p:blipFill>
        <p:spPr bwMode="auto">
          <a:xfrm>
            <a:off x="669666" y="4547183"/>
            <a:ext cx="8066087" cy="18112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332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5154-36D7-4085-BBE1-1AC8EEF1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3480-80EB-4880-B8F0-52B1513E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F51F0-719D-4675-AB5F-348A2790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6340-CB09-4B64-BC3D-E06803661482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1547-A677-4C59-8F11-B2D35C3D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2E3B-9BB5-4CC8-9EFA-E92CA719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88A0C-61CD-4868-9E03-CFF0AD5BA960}"/>
              </a:ext>
            </a:extLst>
          </p:cNvPr>
          <p:cNvPicPr/>
          <p:nvPr/>
        </p:nvPicPr>
        <p:blipFill rotWithShape="1">
          <a:blip r:embed="rId2"/>
          <a:srcRect t="31386" b="29165"/>
          <a:stretch/>
        </p:blipFill>
        <p:spPr bwMode="auto">
          <a:xfrm>
            <a:off x="963295" y="902981"/>
            <a:ext cx="6645910" cy="1397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4A99C5-7AEA-4FAA-8777-C19CE612173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6" b="6580"/>
          <a:stretch/>
        </p:blipFill>
        <p:spPr bwMode="auto">
          <a:xfrm>
            <a:off x="492919" y="473250"/>
            <a:ext cx="8079581" cy="53564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959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E884-9428-4F04-AFA8-13F5B7AA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B361-9FCF-4963-89A5-6AD8E675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06" y="1828801"/>
            <a:ext cx="8065294" cy="4191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950" b="1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50" b="1" dirty="0"/>
              <a:t>File Shelving Module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50" b="1" dirty="0"/>
              <a:t>System Reviews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50" b="1" dirty="0"/>
              <a:t>Technical Reviews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50" b="1" dirty="0"/>
              <a:t>Standard Security Practice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50" b="1" dirty="0"/>
              <a:t>Backup Plan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50" b="1" dirty="0"/>
              <a:t>Migration / Upgrading / Integration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50" b="1" dirty="0"/>
              <a:t>Suggestions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50" b="1" dirty="0"/>
              <a:t>Maintenance &amp; Service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50" b="1" dirty="0"/>
              <a:t>Training Plan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A373-0F34-404E-B663-4E12A1D7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D195-5A14-4384-BDB9-ED44A29771D9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CD458-830B-44E8-BD09-2A66DF84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48FE8-EB01-4658-9A36-32EC55B9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1633229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AFCC-8A1D-4928-8A34-7A34F0C6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27E60-C919-4EF1-84D5-00A5B8F6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6340-CB09-4B64-BC3D-E06803661482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59D1D-47D7-472E-A3AD-9FFC7336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82CB2-604A-4682-BDA1-6B0ADEE2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506A0B-6390-4AAF-BB7B-8601712F43A7}"/>
              </a:ext>
            </a:extLst>
          </p:cNvPr>
          <p:cNvPicPr/>
          <p:nvPr/>
        </p:nvPicPr>
        <p:blipFill rotWithShape="1">
          <a:blip r:embed="rId2"/>
          <a:srcRect t="31593" b="21529"/>
          <a:stretch/>
        </p:blipFill>
        <p:spPr bwMode="auto">
          <a:xfrm>
            <a:off x="381000" y="357283"/>
            <a:ext cx="8191500" cy="20049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70599A-BB93-4CB6-9A8F-DD9230C431E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t="25397" b="1505"/>
          <a:stretch/>
        </p:blipFill>
        <p:spPr bwMode="auto">
          <a:xfrm>
            <a:off x="413544" y="2504450"/>
            <a:ext cx="8191499" cy="3299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10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3A05-F28E-4D62-92DB-B9E4ACD7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24467"/>
          </a:xfrm>
        </p:spPr>
        <p:txBody>
          <a:bodyPr/>
          <a:lstStyle/>
          <a:p>
            <a:r>
              <a:rPr lang="en-US" dirty="0"/>
              <a:t>Standard Security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F2273-E95C-4ECA-AF72-8B412686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371600"/>
            <a:ext cx="7867650" cy="4572000"/>
          </a:xfrm>
        </p:spPr>
        <p:txBody>
          <a:bodyPr>
            <a:noAutofit/>
          </a:bodyPr>
          <a:lstStyle/>
          <a:p>
            <a:r>
              <a:rPr lang="en-US" sz="1600" dirty="0"/>
              <a:t>1) The server configuration and operation shall be followed with </a:t>
            </a:r>
            <a:r>
              <a:rPr lang="en-US" sz="1600" b="1" dirty="0"/>
              <a:t>standard security regulation</a:t>
            </a:r>
            <a:r>
              <a:rPr lang="en-US" sz="1600" dirty="0"/>
              <a:t>, including anti-virus and security patch installation.</a:t>
            </a:r>
          </a:p>
          <a:p>
            <a:r>
              <a:rPr lang="en-US" sz="1600" dirty="0"/>
              <a:t>2) The system shall be providing </a:t>
            </a:r>
            <a:r>
              <a:rPr lang="en-US" sz="1600" b="1" dirty="0"/>
              <a:t>authentication</a:t>
            </a:r>
            <a:r>
              <a:rPr lang="en-US" sz="1600" dirty="0"/>
              <a:t> for all users for all kind of accesses. Secure login credential by </a:t>
            </a:r>
            <a:r>
              <a:rPr lang="en-US" sz="1600" b="1" dirty="0"/>
              <a:t>encrypting </a:t>
            </a:r>
            <a:r>
              <a:rPr lang="en-US" sz="1600" dirty="0"/>
              <a:t>passwords with </a:t>
            </a:r>
            <a:r>
              <a:rPr lang="en-US" sz="1600" b="1" dirty="0"/>
              <a:t>SALT</a:t>
            </a:r>
            <a:r>
              <a:rPr lang="en-US" sz="1600" dirty="0"/>
              <a:t>. </a:t>
            </a:r>
          </a:p>
          <a:p>
            <a:r>
              <a:rPr lang="en-US" sz="1600" dirty="0"/>
              <a:t>3) System shall be protected from virus infection and hacking from outside by applying appropriate </a:t>
            </a:r>
            <a:r>
              <a:rPr lang="en-US" sz="1600" b="1" dirty="0"/>
              <a:t>security patch</a:t>
            </a:r>
            <a:r>
              <a:rPr lang="en-US" sz="1600" dirty="0"/>
              <a:t> to the system (OS) in order to eliminate a security hole. </a:t>
            </a:r>
          </a:p>
          <a:p>
            <a:r>
              <a:rPr lang="en-US" sz="1600" dirty="0"/>
              <a:t>4) The system shall </a:t>
            </a:r>
            <a:r>
              <a:rPr lang="en-US" sz="1600" b="1" dirty="0"/>
              <a:t>notify</a:t>
            </a:r>
            <a:r>
              <a:rPr lang="en-US" sz="1600" dirty="0"/>
              <a:t> the users by email about changes and allocation of </a:t>
            </a:r>
            <a:r>
              <a:rPr lang="en-US" sz="1600" b="1" dirty="0"/>
              <a:t>access rights</a:t>
            </a:r>
            <a:r>
              <a:rPr lang="en-US" sz="1600" dirty="0"/>
              <a:t>.</a:t>
            </a:r>
          </a:p>
          <a:p>
            <a:r>
              <a:rPr lang="en-US" sz="1600" dirty="0"/>
              <a:t>5) The system shall support the </a:t>
            </a:r>
            <a:r>
              <a:rPr lang="en-US" sz="1600" b="1" dirty="0"/>
              <a:t>maintenance of the logs</a:t>
            </a:r>
            <a:r>
              <a:rPr lang="en-US" sz="1600" dirty="0"/>
              <a:t> in Database indicating users’ login and logout from the system with IP address/network name of the computer where the user is logged in.</a:t>
            </a:r>
          </a:p>
          <a:p>
            <a:r>
              <a:rPr lang="en-US" sz="1600" dirty="0"/>
              <a:t>6) The system shall enforce strong </a:t>
            </a:r>
            <a:r>
              <a:rPr lang="en-US" sz="1600" b="1" dirty="0"/>
              <a:t>password policy </a:t>
            </a:r>
            <a:r>
              <a:rPr lang="en-US" sz="1600" dirty="0"/>
              <a:t>and login fail attempt threshold to lock account function for all users including system users.</a:t>
            </a:r>
          </a:p>
          <a:p>
            <a:r>
              <a:rPr lang="en-US" sz="1600" dirty="0"/>
              <a:t>7) The system shall be protect from common web attack like </a:t>
            </a:r>
            <a:r>
              <a:rPr lang="en-US" sz="1600" b="1" dirty="0"/>
              <a:t>SQL Injection</a:t>
            </a:r>
            <a:r>
              <a:rPr lang="en-US" sz="1600" dirty="0"/>
              <a:t>, </a:t>
            </a:r>
            <a:r>
              <a:rPr lang="en-US" sz="1600" b="1" dirty="0"/>
              <a:t>Cross-site scripting</a:t>
            </a:r>
            <a:r>
              <a:rPr lang="en-US" sz="1600" dirty="0"/>
              <a:t>, etc. The application is tested by </a:t>
            </a:r>
            <a:r>
              <a:rPr lang="en-US" sz="1600" b="1" dirty="0"/>
              <a:t>Open Web Application Security Project</a:t>
            </a:r>
            <a:r>
              <a:rPr lang="en-US" sz="1600" dirty="0"/>
              <a:t> ZAP security scanner (</a:t>
            </a:r>
            <a:r>
              <a:rPr lang="en-US" sz="1600" b="1" dirty="0"/>
              <a:t>OWASP</a:t>
            </a:r>
            <a:r>
              <a:rPr lang="en-US" sz="1600" dirty="0"/>
              <a:t>).</a:t>
            </a:r>
          </a:p>
          <a:p>
            <a:r>
              <a:rPr lang="en-US" sz="1600" dirty="0"/>
              <a:t>8) All users shall be limited to access the system from secure </a:t>
            </a:r>
            <a:r>
              <a:rPr lang="en-US" sz="1600" b="1" dirty="0"/>
              <a:t>https protocol</a:t>
            </a:r>
            <a:r>
              <a:rPr lang="en-US" sz="1600" dirty="0"/>
              <a:t> only. For server access for deployment, only limited IP allow to access to the server on limited port.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1930E-8243-48A1-8D7C-7A976E0D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E6D-F736-4D68-B0D6-653D5EE3C30C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4D563-E7EC-43D3-A761-0C1AB881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B2338-1E67-426B-8892-B2B6F59F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2480348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351610"/>
          </a:xfrm>
        </p:spPr>
        <p:txBody>
          <a:bodyPr/>
          <a:lstStyle/>
          <a:p>
            <a:r>
              <a:rPr lang="en-US" dirty="0"/>
              <a:t>Application </a:t>
            </a:r>
            <a:r>
              <a:rPr lang="en-GB" dirty="0"/>
              <a:t>Security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Audit Trail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Data Encryption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Checksum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Password Policy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Secure User and Administrator access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Process Validation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Bounce Mail Checking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Invalid Logs Notification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22AB-F033-4007-9D95-132366D1EEDA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AC328-CB1F-4FA9-86F9-72C3D28C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1100160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EADE-9124-47A8-957A-606EBFA5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351610"/>
          </a:xfrm>
        </p:spPr>
        <p:txBody>
          <a:bodyPr/>
          <a:lstStyle/>
          <a:p>
            <a:r>
              <a:rPr lang="en-US" dirty="0"/>
              <a:t>Hosting Security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8A900-9DC3-4954-BC60-CFBD37D18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Using Ubuntu 16.04 LTS with latest security patch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Using latest version of PHP and Apache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Restrict PHP and Apache information leakage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Apply </a:t>
            </a:r>
            <a:r>
              <a:rPr lang="en-US" dirty="0" err="1"/>
              <a:t>ModEvasive</a:t>
            </a:r>
            <a:r>
              <a:rPr lang="en-US" dirty="0"/>
              <a:t> to protect DOS attack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Separate web server and database server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Using HTTPS certificate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02A6E-5022-4BFC-864C-E3C222F9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F01F-D8C8-4D2A-BE5C-58E6913745C4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BE9D4-42A1-44E9-AC4D-91F3B917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725C5-3711-4BBA-839D-34568693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62206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351610"/>
          </a:xfrm>
        </p:spPr>
        <p:txBody>
          <a:bodyPr/>
          <a:lstStyle/>
          <a:p>
            <a:r>
              <a:rPr lang="en-US" dirty="0"/>
              <a:t>Backup and Recover Plan	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The system shall support </a:t>
            </a:r>
            <a:r>
              <a:rPr lang="en-US" b="1" dirty="0"/>
              <a:t>daily full backup</a:t>
            </a:r>
            <a:r>
              <a:rPr lang="en-US" dirty="0"/>
              <a:t>, performed automatically without user intervention.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most current backup (or the most current valid backup) shall always be available on disk.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In case of failure of a database backup job, </a:t>
            </a:r>
            <a:r>
              <a:rPr lang="en-US" b="1" dirty="0"/>
              <a:t>alarms</a:t>
            </a:r>
            <a:r>
              <a:rPr lang="en-US" dirty="0"/>
              <a:t> shall be generated.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system shall be able to </a:t>
            </a:r>
            <a:r>
              <a:rPr lang="en-US" b="1" dirty="0"/>
              <a:t>restore</a:t>
            </a:r>
            <a:r>
              <a:rPr lang="en-US" dirty="0"/>
              <a:t> a full database backup.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system shall allow to </a:t>
            </a:r>
            <a:r>
              <a:rPr lang="en-US" b="1" dirty="0"/>
              <a:t>export</a:t>
            </a:r>
            <a:r>
              <a:rPr lang="en-US" dirty="0"/>
              <a:t> backup files automatically to </a:t>
            </a:r>
            <a:r>
              <a:rPr lang="en-US" b="1" dirty="0"/>
              <a:t>remote</a:t>
            </a:r>
            <a:r>
              <a:rPr lang="en-US" dirty="0"/>
              <a:t> server storage for offsite backup if necessary.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1BCD-E2E3-40FB-A439-AF62D4417043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D3053-2C60-4F0D-8939-A0ADA78C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2886500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E7CFAA6-1DBB-43B0-BD82-2FB83CF4E4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22" y="639763"/>
            <a:ext cx="3007561" cy="5492750"/>
          </a:xfrm>
        </p:spPr>
        <p:txBody>
          <a:bodyPr>
            <a:normAutofit/>
          </a:bodyPr>
          <a:lstStyle/>
          <a:p>
            <a:r>
              <a:rPr lang="en-GB" sz="5200" dirty="0">
                <a:solidFill>
                  <a:srgbClr val="FFFFFF"/>
                </a:solidFill>
              </a:rPr>
              <a:t>Migration</a:t>
            </a:r>
            <a:br>
              <a:rPr lang="en-GB" sz="5200" dirty="0">
                <a:solidFill>
                  <a:srgbClr val="FFFFFF"/>
                </a:solidFill>
              </a:rPr>
            </a:br>
            <a:br>
              <a:rPr lang="en-GB" sz="5200" dirty="0">
                <a:solidFill>
                  <a:srgbClr val="FFFFFF"/>
                </a:solidFill>
              </a:rPr>
            </a:br>
            <a:r>
              <a:rPr lang="en-GB" sz="5200" dirty="0">
                <a:solidFill>
                  <a:srgbClr val="FFFFFF"/>
                </a:solidFill>
              </a:rPr>
              <a:t>Upgrading  </a:t>
            </a:r>
            <a:br>
              <a:rPr lang="en-GB" sz="5200" dirty="0">
                <a:solidFill>
                  <a:srgbClr val="FFFFFF"/>
                </a:solidFill>
              </a:rPr>
            </a:br>
            <a:br>
              <a:rPr lang="en-GB" sz="5200" dirty="0">
                <a:solidFill>
                  <a:srgbClr val="FFFFFF"/>
                </a:solidFill>
              </a:rPr>
            </a:br>
            <a:r>
              <a:rPr lang="en-GB" sz="5200" dirty="0">
                <a:solidFill>
                  <a:srgbClr val="FFFFFF"/>
                </a:solidFill>
              </a:rPr>
              <a:t>Integration</a:t>
            </a:r>
          </a:p>
        </p:txBody>
      </p:sp>
      <p:graphicFrame>
        <p:nvGraphicFramePr>
          <p:cNvPr id="10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470770"/>
              </p:ext>
            </p:extLst>
          </p:nvPr>
        </p:nvGraphicFramePr>
        <p:xfrm>
          <a:off x="3966260" y="639763"/>
          <a:ext cx="4691043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4350" y="6412447"/>
            <a:ext cx="30861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154ECC0-7745-4265-BD12-A9D39C62B4BF}" type="datetime1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12/13/2017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72944" y="5876412"/>
            <a:ext cx="219456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F8E57AB-25F5-4BBC-95A2-EAC365727820}" type="slidenum">
              <a:rPr lang="en-US">
                <a:solidFill>
                  <a:srgbClr val="FFFFFF">
                    <a:alpha val="25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>
              <a:solidFill>
                <a:srgbClr val="FFFFFF">
                  <a:alpha val="2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90AE0-F45F-476C-B3F1-D41A4CD3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350" y="6554697"/>
            <a:ext cx="37719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3475891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100667"/>
          </a:xfrm>
        </p:spPr>
        <p:txBody>
          <a:bodyPr/>
          <a:lstStyle/>
          <a:p>
            <a:r>
              <a:rPr lang="en-US" dirty="0"/>
              <a:t>Sever Requirement : Minimum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7206" y="1600200"/>
            <a:ext cx="8065294" cy="415937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Minimum Hosting Requirement Specification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Linux Hosting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Apache web server 2.2 or later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PHP 5.6 or later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err="1"/>
              <a:t>Mysql</a:t>
            </a:r>
            <a:r>
              <a:rPr lang="en-US" dirty="0"/>
              <a:t> 5.7 or later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CPU 4 Core, RAM 8 GB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Hard disk storage 50 GB (storage size will be increase depends on store files size like video, photo, attachment, etc.)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Public IP and domain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SSH access to server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FTP or File access control to server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Need to be able to contact SMTP server for sending email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462E-7D4C-489D-8F58-49BDB34787CA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A52E8-59D1-4D9E-9D4D-0891761A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655468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100667"/>
          </a:xfrm>
        </p:spPr>
        <p:txBody>
          <a:bodyPr/>
          <a:lstStyle/>
          <a:p>
            <a:r>
              <a:rPr lang="en-US" dirty="0"/>
              <a:t>Scope of Work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7206" y="1600200"/>
            <a:ext cx="3988594" cy="4419600"/>
          </a:xfrm>
        </p:spPr>
        <p:txBody>
          <a:bodyPr>
            <a:normAutofit fontScale="92500"/>
          </a:bodyPr>
          <a:lstStyle/>
          <a:p>
            <a:pPr lvl="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Software Development in line with customer requirements</a:t>
            </a: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Digital Certificate Applying</a:t>
            </a: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Data Migration </a:t>
            </a: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User Acceptance Training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462E-7D4C-489D-8F58-49BDB34787CA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A52E8-59D1-4D9E-9D4D-0891761A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FF7016E-7AC7-4CFF-B832-A0B98D8A31FE}"/>
              </a:ext>
            </a:extLst>
          </p:cNvPr>
          <p:cNvSpPr txBox="1">
            <a:spLocks/>
          </p:cNvSpPr>
          <p:nvPr/>
        </p:nvSpPr>
        <p:spPr>
          <a:xfrm>
            <a:off x="4510085" y="1600200"/>
            <a:ext cx="40767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Server Installation and Configuration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Server Security Configuration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Server Backup Configuration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Handover Process: project, database, documentations included user credentials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722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100667"/>
          </a:xfrm>
        </p:spPr>
        <p:txBody>
          <a:bodyPr/>
          <a:lstStyle/>
          <a:p>
            <a:r>
              <a:rPr lang="en-US" dirty="0"/>
              <a:t>Service Warranty Period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7206" y="1742451"/>
            <a:ext cx="8065294" cy="40171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Service Warranty : (1) year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Support 24 / 7 for following services;</a:t>
            </a:r>
          </a:p>
          <a:p>
            <a:pPr marL="937110" lvl="5" indent="-285750">
              <a:buFont typeface="Wingdings" panose="05000000000000000000" pitchFamily="2" charset="2"/>
              <a:buChar char="Ø"/>
            </a:pPr>
            <a:r>
              <a:rPr lang="en-US" dirty="0"/>
              <a:t>Troubleshooting</a:t>
            </a:r>
          </a:p>
          <a:p>
            <a:pPr marL="937110" lvl="5" indent="-285750">
              <a:buFont typeface="Wingdings" panose="05000000000000000000" pitchFamily="2" charset="2"/>
              <a:buChar char="Ø"/>
            </a:pPr>
            <a:r>
              <a:rPr lang="en-US" dirty="0"/>
              <a:t>Performance Tuning</a:t>
            </a:r>
          </a:p>
          <a:p>
            <a:pPr marL="937110" lvl="5" indent="-285750">
              <a:buFont typeface="Wingdings" panose="05000000000000000000" pitchFamily="2" charset="2"/>
              <a:buChar char="Ø"/>
            </a:pPr>
            <a:r>
              <a:rPr lang="en-US" dirty="0"/>
              <a:t>Bug fixing</a:t>
            </a:r>
          </a:p>
          <a:p>
            <a:pPr marL="937110" lvl="5" indent="-285750">
              <a:buFont typeface="Wingdings" panose="05000000000000000000" pitchFamily="2" charset="2"/>
              <a:buChar char="Ø"/>
            </a:pPr>
            <a:r>
              <a:rPr lang="en-US" dirty="0"/>
              <a:t>Data Checking</a:t>
            </a:r>
            <a:endParaRPr lang="en-GB" dirty="0"/>
          </a:p>
          <a:p>
            <a:pPr marL="937110" lvl="5" indent="-285750">
              <a:buFont typeface="Wingdings" panose="05000000000000000000" pitchFamily="2" charset="2"/>
              <a:buChar char="Ø"/>
            </a:pPr>
            <a:r>
              <a:rPr lang="en-US" dirty="0"/>
              <a:t>Operation help desk</a:t>
            </a:r>
          </a:p>
          <a:p>
            <a:pPr marL="937110" lvl="5" indent="-285750">
              <a:buFont typeface="Wingdings" panose="05000000000000000000" pitchFamily="2" charset="2"/>
              <a:buChar char="Ø"/>
            </a:pPr>
            <a:r>
              <a:rPr lang="en-US" dirty="0"/>
              <a:t>Security Patch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Training (One Course Free)</a:t>
            </a:r>
          </a:p>
          <a:p>
            <a:pPr marL="274320" lvl="3" indent="0">
              <a:buNone/>
            </a:pPr>
            <a:r>
              <a:rPr lang="en-US" dirty="0"/>
              <a:t>System training – 2 hours x 3 days</a:t>
            </a:r>
          </a:p>
          <a:p>
            <a:pPr marL="274320" lvl="3" indent="0">
              <a:buNone/>
            </a:pPr>
            <a:r>
              <a:rPr lang="en-US" dirty="0"/>
              <a:t>Maintenance training – 2 hours x 3 days</a:t>
            </a:r>
          </a:p>
          <a:p>
            <a:pPr marL="274320" lvl="3" indent="0">
              <a:buNone/>
            </a:pPr>
            <a:r>
              <a:rPr lang="en-US" dirty="0"/>
              <a:t>User Manual provided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462E-7D4C-489D-8F58-49BDB34787CA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A52E8-59D1-4D9E-9D4D-0891761A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1957321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8079581" cy="1024467"/>
          </a:xfrm>
        </p:spPr>
        <p:txBody>
          <a:bodyPr/>
          <a:lstStyle/>
          <a:p>
            <a:r>
              <a:rPr lang="en-GB" dirty="0"/>
              <a:t>Training Plan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7206" y="1481667"/>
            <a:ext cx="8065294" cy="4277912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2100" b="1" dirty="0"/>
              <a:t>Training Plan/ Approach</a:t>
            </a:r>
            <a:endParaRPr lang="en-GB" sz="2100" dirty="0"/>
          </a:p>
          <a:p>
            <a:pPr lvl="1"/>
            <a:r>
              <a:rPr lang="en-US" dirty="0"/>
              <a:t>First one course is FOC. There will be charged for additional trainings.</a:t>
            </a:r>
            <a:endParaRPr lang="en-GB" dirty="0"/>
          </a:p>
          <a:p>
            <a:pPr lvl="1"/>
            <a:r>
              <a:rPr lang="en-US" dirty="0"/>
              <a:t>Application will be included </a:t>
            </a:r>
            <a:r>
              <a:rPr lang="en-US" b="1" dirty="0"/>
              <a:t>User Manual</a:t>
            </a:r>
            <a:r>
              <a:rPr lang="en-US" dirty="0"/>
              <a:t>.</a:t>
            </a:r>
            <a:endParaRPr lang="en-GB" dirty="0"/>
          </a:p>
          <a:p>
            <a:pPr lvl="1"/>
            <a:r>
              <a:rPr lang="en-US" dirty="0"/>
              <a:t>Training Section Plan as follow;</a:t>
            </a:r>
            <a:endParaRPr lang="en-GB" dirty="0"/>
          </a:p>
          <a:p>
            <a:r>
              <a:rPr lang="en-US" sz="2100" dirty="0"/>
              <a:t> </a:t>
            </a:r>
            <a:endParaRPr lang="en-GB" sz="2100" dirty="0"/>
          </a:p>
          <a:p>
            <a:r>
              <a:rPr lang="en-US" sz="2100" b="1" dirty="0"/>
              <a:t>Venue 		-</a:t>
            </a:r>
            <a:r>
              <a:rPr lang="en-US" sz="2100" dirty="0"/>
              <a:t> Training Center / Meeting Room</a:t>
            </a:r>
            <a:endParaRPr lang="en-GB" sz="2100" dirty="0"/>
          </a:p>
          <a:p>
            <a:r>
              <a:rPr lang="en-US" sz="2100" b="1" dirty="0"/>
              <a:t>Seats 		-</a:t>
            </a:r>
            <a:r>
              <a:rPr lang="en-US" sz="2100" dirty="0"/>
              <a:t> Maximum 50 Seats</a:t>
            </a:r>
            <a:endParaRPr lang="en-GB" sz="2100" dirty="0"/>
          </a:p>
          <a:p>
            <a:r>
              <a:rPr lang="en-US" sz="2100" b="1" dirty="0"/>
              <a:t>Time 		-</a:t>
            </a:r>
            <a:r>
              <a:rPr lang="en-US" sz="2100" dirty="0"/>
              <a:t> 3 hours (training, registration and evaluation section included)</a:t>
            </a:r>
            <a:endParaRPr lang="en-GB" sz="2100" dirty="0"/>
          </a:p>
          <a:p>
            <a:r>
              <a:rPr lang="en-US" sz="2100" b="1" dirty="0"/>
              <a:t>Training Aid</a:t>
            </a:r>
            <a:endParaRPr lang="en-GB" sz="2100" dirty="0"/>
          </a:p>
          <a:p>
            <a:pPr lvl="2"/>
            <a:r>
              <a:rPr lang="en-US" sz="1700" dirty="0"/>
              <a:t>Projector</a:t>
            </a:r>
            <a:endParaRPr lang="en-GB" sz="1700" dirty="0"/>
          </a:p>
          <a:p>
            <a:pPr lvl="2"/>
            <a:r>
              <a:rPr lang="en-US" sz="1700" dirty="0"/>
              <a:t>Microphone (Hand free)</a:t>
            </a:r>
            <a:endParaRPr lang="en-GB" sz="1700" dirty="0"/>
          </a:p>
          <a:p>
            <a:pPr lvl="2"/>
            <a:r>
              <a:rPr lang="en-US" sz="1700" dirty="0"/>
              <a:t>Computer for each seat ( with internet connection )</a:t>
            </a:r>
            <a:endParaRPr lang="en-GB" sz="1700" dirty="0"/>
          </a:p>
          <a:p>
            <a:pPr lvl="2"/>
            <a:r>
              <a:rPr lang="en-US" sz="1700" dirty="0"/>
              <a:t>Registration Sheet</a:t>
            </a:r>
            <a:endParaRPr lang="en-GB" sz="1700" dirty="0"/>
          </a:p>
          <a:p>
            <a:pPr lvl="2"/>
            <a:r>
              <a:rPr lang="en-US" sz="1700" dirty="0"/>
              <a:t>Evaluation Sheet</a:t>
            </a:r>
            <a:endParaRPr lang="en-GB" sz="1700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DC5F-AD5F-404D-9248-B6E9FF89E2D1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AC781-0624-4DE1-B829-45B30752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319867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351610"/>
          </a:xfrm>
        </p:spPr>
        <p:txBody>
          <a:bodyPr/>
          <a:lstStyle/>
          <a:p>
            <a:r>
              <a:rPr lang="en-US" dirty="0"/>
              <a:t>File Shelving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7206" y="1676401"/>
            <a:ext cx="8065294" cy="4083178"/>
          </a:xfrm>
        </p:spPr>
        <p:txBody>
          <a:bodyPr>
            <a:normAutofit fontScale="85000" lnSpcReduction="10000"/>
          </a:bodyPr>
          <a:lstStyle/>
          <a:p>
            <a:pPr marL="48006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my-MM" sz="2100" dirty="0">
                <a:ea typeface="Calibri" panose="020F0502020204030204" pitchFamily="34" charset="0"/>
                <a:cs typeface="Times New Roman" panose="02020603050405020304" pitchFamily="18" charset="0"/>
              </a:rPr>
              <a:t>ရုံးဖိုင်များထိန်းသိမ်းထားရှိမှုစနစ် ကို စီမံခန့်ခွဲရာ၌ ပိုမိုထိရောက်စွာ ဆောင်ရွက်နိုင်ရန် ကူညီပေးမည့် စနစ်ဖြစ်ပါသည်။ ဌာနစိတ်၊ ဌာနစု၊ ဦးစီးဌာနမှစ၍ ဝန်ကြီးဌာန တစ်ခုလုံး ချိတ်ဆက် နိုင်ပါမည်။</a:t>
            </a:r>
            <a:endParaRPr lang="en-US" sz="2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006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RFID Technology</a:t>
            </a:r>
            <a:r>
              <a:rPr lang="my-MM" sz="2100" dirty="0">
                <a:ea typeface="Calibri" panose="020F0502020204030204" pitchFamily="34" charset="0"/>
                <a:cs typeface="Times New Roman" panose="02020603050405020304" pitchFamily="18" charset="0"/>
              </a:rPr>
              <a:t> ကို သုံး၍ ဆောင်ရွက်ထားပြီး </a:t>
            </a: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Handheld RFID Readers and UHF RFID Tags </a:t>
            </a:r>
            <a:r>
              <a:rPr lang="my-MM" sz="2100" dirty="0">
                <a:ea typeface="Calibri" panose="020F0502020204030204" pitchFamily="34" charset="0"/>
                <a:cs typeface="Times New Roman" panose="02020603050405020304" pitchFamily="18" charset="0"/>
              </a:rPr>
              <a:t>တို့ဖြင့်ချိတ်ဆက်၍ အသုံးပြုမည် ဖြစ်ပါသည်။</a:t>
            </a:r>
          </a:p>
          <a:p>
            <a:pPr marL="48006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my-MM" sz="2100" dirty="0">
                <a:ea typeface="Calibri" panose="020F0502020204030204" pitchFamily="34" charset="0"/>
                <a:cs typeface="Times New Roman" panose="02020603050405020304" pitchFamily="18" charset="0"/>
              </a:rPr>
              <a:t>ရုံးဖိုင်များထိန်းသိမ်းထားရှိမှုစနစ် ကို </a:t>
            </a: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Global Wave Technology</a:t>
            </a:r>
            <a:r>
              <a:rPr lang="my-MM" sz="2100" dirty="0">
                <a:ea typeface="Calibri" panose="020F0502020204030204" pitchFamily="34" charset="0"/>
                <a:cs typeface="Times New Roman" panose="02020603050405020304" pitchFamily="18" charset="0"/>
              </a:rPr>
              <a:t> မှ ရုံးလုပ်ငန်းလက်စွဲ</a:t>
            </a: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y-MM" sz="2100" dirty="0">
                <a:ea typeface="Calibri" panose="020F0502020204030204" pitchFamily="34" charset="0"/>
                <a:cs typeface="Times New Roman" panose="02020603050405020304" pitchFamily="18" charset="0"/>
              </a:rPr>
              <a:t>(အခန်း(၅) မှတ်တမ်းထိန်းသိမ်းခြင်း) ကို</a:t>
            </a: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y-MM" sz="2100" dirty="0">
                <a:ea typeface="Calibri" panose="020F0502020204030204" pitchFamily="34" charset="0"/>
                <a:cs typeface="Times New Roman" panose="02020603050405020304" pitchFamily="18" charset="0"/>
              </a:rPr>
              <a:t>အခြေခံ၍ ရေးဆွဲထားခြင်း ဖြစ်သည်။</a:t>
            </a:r>
            <a:endParaRPr lang="en-US" sz="2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006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RFID Technology </a:t>
            </a:r>
            <a:r>
              <a:rPr lang="my-MM" sz="2100" dirty="0">
                <a:ea typeface="Calibri" panose="020F0502020204030204" pitchFamily="34" charset="0"/>
                <a:cs typeface="Times New Roman" panose="02020603050405020304" pitchFamily="18" charset="0"/>
              </a:rPr>
              <a:t>သုံး၍ </a:t>
            </a: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eGovernment </a:t>
            </a:r>
            <a:r>
              <a:rPr lang="my-MM" sz="2100" dirty="0">
                <a:ea typeface="Calibri" panose="020F0502020204030204" pitchFamily="34" charset="0"/>
                <a:cs typeface="Times New Roman" panose="02020603050405020304" pitchFamily="18" charset="0"/>
              </a:rPr>
              <a:t>စနစ်ပိုမို၍ </a:t>
            </a: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Enhanced </a:t>
            </a:r>
            <a:r>
              <a:rPr lang="my-MM" sz="2100" dirty="0">
                <a:ea typeface="Calibri" panose="020F0502020204030204" pitchFamily="34" charset="0"/>
                <a:cs typeface="Times New Roman" panose="02020603050405020304" pitchFamily="18" charset="0"/>
              </a:rPr>
              <a:t>ဖြစ်စေရန်</a:t>
            </a: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y-MM" sz="2100" dirty="0">
                <a:ea typeface="Calibri" panose="020F0502020204030204" pitchFamily="34" charset="0"/>
                <a:cs typeface="Times New Roman" panose="02020603050405020304" pitchFamily="18" charset="0"/>
              </a:rPr>
              <a:t>ဖြစ်သည်။</a:t>
            </a:r>
          </a:p>
          <a:p>
            <a:pPr marL="48006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RFID </a:t>
            </a:r>
            <a:r>
              <a:rPr lang="my-MM" sz="2100" dirty="0">
                <a:ea typeface="Calibri" panose="020F0502020204030204" pitchFamily="34" charset="0"/>
                <a:cs typeface="Times New Roman" panose="02020603050405020304" pitchFamily="18" charset="0"/>
              </a:rPr>
              <a:t>ပါသည်ဖြစ်စေ/မပါသည်ဖြစ်စေ ရုံးဖိုင်စနစ်အသုံးပြုနိုင်ရမည်။</a:t>
            </a:r>
            <a:endParaRPr lang="en-US" sz="2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E3C9-B522-4BCC-B62B-7409F070F033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9C7A-703A-439D-B858-D5FF63DC3B75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88A80-783C-4963-98C1-4DF60222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169317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	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Focal Person : Thal Nay Zar Soe (Director)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Project Manager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Designer	   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Developer	   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System Architecture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Network Architecture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Service Manager</a:t>
            </a:r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3D4F-B85A-4768-9C38-782C787F85A2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F661B-CC99-42A7-9764-8929C8C6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2496660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 Operation System	:  Linux OS</a:t>
            </a:r>
          </a:p>
          <a:p>
            <a:endParaRPr lang="en-US" dirty="0"/>
          </a:p>
          <a:p>
            <a:r>
              <a:rPr lang="en-US" dirty="0"/>
              <a:t>System Development Technology:  apache, </a:t>
            </a:r>
            <a:r>
              <a:rPr lang="en-US" dirty="0" err="1"/>
              <a:t>php</a:t>
            </a:r>
            <a:r>
              <a:rPr lang="en-US" dirty="0"/>
              <a:t>, MySQL (</a:t>
            </a:r>
            <a:r>
              <a:rPr lang="en-US" dirty="0" err="1"/>
              <a:t>innodb</a:t>
            </a:r>
            <a:r>
              <a:rPr lang="en-US" dirty="0"/>
              <a:t>), jQuery</a:t>
            </a:r>
          </a:p>
          <a:p>
            <a:endParaRPr lang="en-GB" dirty="0"/>
          </a:p>
          <a:p>
            <a:r>
              <a:rPr lang="en-US" dirty="0"/>
              <a:t>Project Management		: Scrum Framework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E538-4D44-4B43-881C-3C6B24E8465C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31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A67DA-BD34-4F3F-8C5F-FA19CD2F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490382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Global Wave Technology?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676401"/>
            <a:ext cx="8065294" cy="408317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Well RFID Technology Experience in POS Solution and Gold Shops</a:t>
            </a:r>
            <a:r>
              <a:rPr lang="my-MM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 </a:t>
            </a:r>
            <a:r>
              <a:rPr lang="en-US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အ</a:t>
            </a:r>
            <a:r>
              <a:rPr lang="my-MM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လက်လီအရောင်းဆိုင်များနှင့် ရွှေဆိုင်များတွင် </a:t>
            </a:r>
            <a:r>
              <a:rPr lang="en-US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RFID Technology </a:t>
            </a:r>
            <a:r>
              <a:rPr lang="my-MM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ကိုအသုံးပြုသည့် အတွေ့အကြုံများရှိခြင်း။</a:t>
            </a:r>
            <a:endParaRPr lang="en-US" dirty="0">
              <a:latin typeface="Myanmar3" panose="02020603050405020304" pitchFamily="18" charset="0"/>
              <a:ea typeface="Myanmar3" panose="02020603050405020304" pitchFamily="18" charset="0"/>
              <a:cs typeface="Myanmar3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Big Data Management and Integration Process </a:t>
            </a:r>
            <a:r>
              <a:rPr lang="en-US" dirty="0" err="1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အတွေ့အကြုံ</a:t>
            </a:r>
            <a:r>
              <a:rPr lang="my-MM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များ</a:t>
            </a:r>
            <a:r>
              <a:rPr lang="en-US" dirty="0" err="1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ရှိခြင်း</a:t>
            </a:r>
            <a:r>
              <a:rPr lang="en-US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။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Service Technicians </a:t>
            </a:r>
            <a:r>
              <a:rPr lang="en-US" dirty="0" err="1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အလုံအလောက</a:t>
            </a:r>
            <a:r>
              <a:rPr lang="en-US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် </a:t>
            </a:r>
            <a:r>
              <a:rPr lang="en-US" dirty="0" err="1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ရှိခြင်း</a:t>
            </a:r>
            <a:r>
              <a:rPr lang="en-US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။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E-Government </a:t>
            </a:r>
            <a:r>
              <a:rPr lang="en-US" dirty="0" err="1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လုပ်ငန်းစဉ်များတွင</a:t>
            </a:r>
            <a:r>
              <a:rPr lang="en-US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် </a:t>
            </a:r>
            <a:r>
              <a:rPr lang="en-US" dirty="0" err="1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အတွေ့အကြုံကောင်းနှင</a:t>
            </a:r>
            <a:r>
              <a:rPr lang="en-US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့် </a:t>
            </a:r>
            <a:r>
              <a:rPr lang="en-US" dirty="0" err="1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အောင်မြင်မှုရရှိထားခြင်း</a:t>
            </a:r>
            <a:r>
              <a:rPr lang="en-US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။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Software Development House </a:t>
            </a:r>
            <a:r>
              <a:rPr lang="en-US" dirty="0" err="1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တစ်ခု</a:t>
            </a:r>
            <a:r>
              <a:rPr lang="my-MM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အနေဖြင့် ၁၀ နှစ် ကျော် အောင်မြင် ခိုင်မာစွာ ရပ်တည်နေသည့် ကုမ္ပဏီဖြစ်ခြင်း။</a:t>
            </a:r>
            <a:endParaRPr lang="en-US" dirty="0">
              <a:latin typeface="Myanmar3" panose="02020603050405020304" pitchFamily="18" charset="0"/>
              <a:ea typeface="Myanmar3" panose="02020603050405020304" pitchFamily="18" charset="0"/>
              <a:cs typeface="Myanmar3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DA65-BFF9-4CA4-BBF0-092FC2A507A2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9C7A-703A-439D-B858-D5FF63DC3B75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14B6D-AA06-46EC-8596-9E036F6B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3538930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625" dirty="0">
              <a:latin typeface="Myanmar3" panose="02020603050405020304" pitchFamily="18" charset="0"/>
              <a:ea typeface="Myanmar3" panose="02020603050405020304" pitchFamily="18" charset="0"/>
              <a:cs typeface="Myanmar3" panose="02020603050405020304" pitchFamily="18" charset="0"/>
            </a:endParaRPr>
          </a:p>
          <a:p>
            <a:pPr marL="0" indent="0" algn="ctr">
              <a:buNone/>
            </a:pPr>
            <a:endParaRPr lang="en-US" sz="2625" dirty="0">
              <a:latin typeface="Myanmar3" panose="02020603050405020304" pitchFamily="18" charset="0"/>
              <a:ea typeface="Myanmar3" panose="02020603050405020304" pitchFamily="18" charset="0"/>
              <a:cs typeface="Myanmar3" panose="02020603050405020304" pitchFamily="18" charset="0"/>
            </a:endParaRPr>
          </a:p>
          <a:p>
            <a:pPr marL="0" indent="0" algn="ctr">
              <a:buNone/>
            </a:pPr>
            <a:endParaRPr lang="en-US" sz="2625" dirty="0">
              <a:latin typeface="Myanmar3" panose="02020603050405020304" pitchFamily="18" charset="0"/>
              <a:ea typeface="Myanmar3" panose="02020603050405020304" pitchFamily="18" charset="0"/>
              <a:cs typeface="Myanmar3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25" dirty="0" err="1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လမ်းည</a:t>
            </a:r>
            <a:r>
              <a:rPr lang="en-US" sz="2625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ွှ</a:t>
            </a:r>
            <a:r>
              <a:rPr lang="en-US" sz="2625" dirty="0" err="1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န်မှုခံယူအပ်ပါသည</a:t>
            </a:r>
            <a:r>
              <a:rPr lang="en-US" sz="2625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်။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2374-9694-4032-954C-03ACD3453C59}" type="datetime1">
              <a:rPr lang="en-US" smtClean="0"/>
              <a:t>12/13/2017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33</a:t>
            </a:fld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4514850" y="3807143"/>
            <a:ext cx="3638550" cy="181737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r>
              <a:rPr lang="en-US" sz="1950" dirty="0"/>
              <a:t>Thal Nay Zar Soe</a:t>
            </a:r>
          </a:p>
          <a:p>
            <a:pPr marL="0" indent="0">
              <a:buNone/>
            </a:pPr>
            <a:r>
              <a:rPr lang="en-US" sz="1950" dirty="0"/>
              <a:t>Director</a:t>
            </a:r>
          </a:p>
          <a:p>
            <a:pPr marL="0" indent="0">
              <a:buNone/>
            </a:pPr>
            <a:r>
              <a:rPr lang="en-US" sz="1950" dirty="0"/>
              <a:t>0943025591</a:t>
            </a:r>
          </a:p>
          <a:p>
            <a:pPr marL="0" indent="0">
              <a:buNone/>
            </a:pPr>
            <a:r>
              <a:rPr lang="en-US" sz="1950" dirty="0"/>
              <a:t>thalnayzarsoe@globalwave.com.mm</a:t>
            </a:r>
          </a:p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FE31-57AC-431E-94DB-7C14A4F0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159464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0A77-2334-4719-9FB9-2D9899B0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8409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8A37-638B-42CD-A6BF-0250E7DF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06" y="1482775"/>
            <a:ext cx="8065294" cy="42768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FSS RFID Technology </a:t>
            </a:r>
            <a:r>
              <a:rPr lang="my-MM" dirty="0"/>
              <a:t>အတွက် </a:t>
            </a:r>
            <a:r>
              <a:rPr lang="en-US" dirty="0"/>
              <a:t>Model </a:t>
            </a:r>
            <a:r>
              <a:rPr lang="my-MM" dirty="0"/>
              <a:t>စနစ်တခု တည်ဆောက်ရန်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UHF RFID Tags without 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RFID Handheld Reader (MC3190-Z)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Cradle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Fixed Reader for logging (outgoing and incoming) with Power Cable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LAN Cable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High Performance Dual Antenna for indoor and outdoor x 2 pcs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Antenna Cable in 10 feet (</a:t>
            </a:r>
            <a:r>
              <a:rPr lang="en-US" b="1" dirty="0"/>
              <a:t>Maximum</a:t>
            </a:r>
            <a:r>
              <a:rPr lang="en-US" dirty="0"/>
              <a:t> Length)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Related Shelf board (1 pcs) &amp; File holders (30 pcs) &amp; Stand (portable)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install and implementation at client 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Software proposal with Wire 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Timeline (end of Feb/2018)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49A9-E1B1-43DE-BD45-EC848844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6340-CB09-4B64-BC3D-E06803661482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648C9-9BC5-4702-B431-89E9D236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07F3-E814-4446-8494-F2D7255A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1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10D2-B602-464F-A734-7913CBE4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1B61-05DF-4375-A08D-B0F8EFD8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951740"/>
            <a:ext cx="8065294" cy="376618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my-MM" dirty="0"/>
              <a:t>ဌာန</a:t>
            </a:r>
          </a:p>
          <a:p>
            <a:pPr marL="0" indent="0">
              <a:buNone/>
            </a:pPr>
            <a:r>
              <a:rPr lang="my-MM" dirty="0"/>
              <a:t>ဖိုင်တွဲအမျိုးအစား</a:t>
            </a:r>
            <a:endParaRPr lang="en-US" dirty="0"/>
          </a:p>
          <a:p>
            <a:pPr marL="0" indent="0">
              <a:buNone/>
            </a:pPr>
            <a:r>
              <a:rPr lang="my-MM" dirty="0"/>
              <a:t>လုံခြုံမှုအဆင့်အတန်း</a:t>
            </a:r>
          </a:p>
          <a:p>
            <a:pPr marL="0" indent="0">
              <a:buNone/>
            </a:pPr>
            <a:r>
              <a:rPr lang="my-MM" dirty="0"/>
              <a:t>လုပ်ငန်းအမျိုးအစား </a:t>
            </a:r>
          </a:p>
          <a:p>
            <a:pPr marL="0" indent="0">
              <a:buNone/>
            </a:pPr>
            <a:endParaRPr lang="my-MM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E8B93-537A-4276-B86E-490A0643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6340-CB09-4B64-BC3D-E06803661482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FDDC-41FF-42BF-BD62-F756A388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F68EF-76DA-4A77-B70C-D253D03D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AF966F-E811-4B38-8A96-E40E7586BFD5}"/>
              </a:ext>
            </a:extLst>
          </p:cNvPr>
          <p:cNvSpPr/>
          <p:nvPr/>
        </p:nvSpPr>
        <p:spPr>
          <a:xfrm>
            <a:off x="2308065" y="1319658"/>
            <a:ext cx="3048000" cy="2235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Files</a:t>
            </a:r>
          </a:p>
          <a:p>
            <a:pPr marL="342900" indent="-342900">
              <a:buAutoNum type="arabicParenR"/>
            </a:pPr>
            <a:r>
              <a:rPr lang="en-US" dirty="0"/>
              <a:t>Register (Hard/Scanned)</a:t>
            </a:r>
          </a:p>
          <a:p>
            <a:pPr marL="342900" indent="-342900">
              <a:buAutoNum type="arabicParenR"/>
            </a:pPr>
            <a:r>
              <a:rPr lang="en-US" dirty="0"/>
              <a:t>Existing</a:t>
            </a:r>
          </a:p>
          <a:p>
            <a:pPr marL="342900" indent="-342900">
              <a:buAutoNum type="arabicParenR"/>
            </a:pPr>
            <a:r>
              <a:rPr lang="en-US" dirty="0"/>
              <a:t>Issuing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FEDF2560-5423-4CEB-8FE0-483E601C7253}"/>
              </a:ext>
            </a:extLst>
          </p:cNvPr>
          <p:cNvSpPr/>
          <p:nvPr/>
        </p:nvSpPr>
        <p:spPr>
          <a:xfrm>
            <a:off x="6707842" y="1727270"/>
            <a:ext cx="902393" cy="1136991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Hard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RFID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B7F22656-B6DB-4371-8090-C66C121D5FB7}"/>
              </a:ext>
            </a:extLst>
          </p:cNvPr>
          <p:cNvSpPr/>
          <p:nvPr/>
        </p:nvSpPr>
        <p:spPr>
          <a:xfrm>
            <a:off x="6707841" y="3446698"/>
            <a:ext cx="902393" cy="1136991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</a:t>
            </a:r>
          </a:p>
        </p:txBody>
      </p:sp>
      <p:pic>
        <p:nvPicPr>
          <p:cNvPr id="11" name="Graphic 10" descr="Table">
            <a:extLst>
              <a:ext uri="{FF2B5EF4-FFF2-40B4-BE49-F238E27FC236}">
                <a16:creationId xmlns:a16="http://schemas.microsoft.com/office/drawing/2014/main" id="{7FD5F7C2-46F2-4079-A28C-9D502CCDD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1030" y="1340524"/>
            <a:ext cx="914400" cy="914400"/>
          </a:xfrm>
          <a:prstGeom prst="rect">
            <a:avLst/>
          </a:prstGeom>
        </p:spPr>
      </p:pic>
      <p:pic>
        <p:nvPicPr>
          <p:cNvPr id="13" name="Graphic 12" descr="Open Folder">
            <a:extLst>
              <a:ext uri="{FF2B5EF4-FFF2-40B4-BE49-F238E27FC236}">
                <a16:creationId xmlns:a16="http://schemas.microsoft.com/office/drawing/2014/main" id="{31BFB0B5-F2E6-4D87-8903-EAAAA2CC2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3400" y="3429000"/>
            <a:ext cx="914400" cy="914400"/>
          </a:xfrm>
          <a:prstGeom prst="rect">
            <a:avLst/>
          </a:prstGeom>
        </p:spPr>
      </p:pic>
      <p:pic>
        <p:nvPicPr>
          <p:cNvPr id="15" name="Picture 1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A312483-00E0-4666-B6B0-0E0AEFB40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61" y="1123364"/>
            <a:ext cx="952803" cy="1254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588B9E7-F757-4376-A1B8-4B53CCC1530D}"/>
              </a:ext>
            </a:extLst>
          </p:cNvPr>
          <p:cNvSpPr/>
          <p:nvPr/>
        </p:nvSpPr>
        <p:spPr>
          <a:xfrm>
            <a:off x="3271698" y="4410721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my-MM" dirty="0"/>
              <a:t>တိုင်း/ပြည်နယ်	</a:t>
            </a:r>
          </a:p>
          <a:p>
            <a:pPr lvl="1"/>
            <a:r>
              <a:rPr lang="my-MM" dirty="0"/>
              <a:t>	မြို့နယ်</a:t>
            </a:r>
          </a:p>
          <a:p>
            <a:pPr lvl="1"/>
            <a:r>
              <a:rPr lang="my-MM" dirty="0"/>
              <a:t>	ရပ်ကွက်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37DD0-898B-4274-AC9A-72F741C47CCD}"/>
              </a:ext>
            </a:extLst>
          </p:cNvPr>
          <p:cNvSpPr/>
          <p:nvPr/>
        </p:nvSpPr>
        <p:spPr>
          <a:xfrm>
            <a:off x="5952047" y="875847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RFID Reader and Antenna Model</a:t>
            </a:r>
          </a:p>
        </p:txBody>
      </p:sp>
    </p:spTree>
    <p:extLst>
      <p:ext uri="{BB962C8B-B14F-4D97-AF65-F5344CB8AC3E}">
        <p14:creationId xmlns:p14="http://schemas.microsoft.com/office/powerpoint/2010/main" val="33199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C4015-A2AC-44B3-B768-198FC14E5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15959" y="252636"/>
            <a:ext cx="3564470" cy="653066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ItemID</a:t>
            </a:r>
            <a:endParaRPr lang="en-US" dirty="0"/>
          </a:p>
          <a:p>
            <a:r>
              <a:rPr lang="my-MM" dirty="0"/>
              <a:t>စာအမှတ်</a:t>
            </a:r>
          </a:p>
          <a:p>
            <a:r>
              <a:rPr lang="my-MM" dirty="0"/>
              <a:t>ရက်စွဲ</a:t>
            </a:r>
          </a:p>
          <a:p>
            <a:r>
              <a:rPr lang="my-MM" dirty="0"/>
              <a:t>ပေးပို့သည့်ဌာန</a:t>
            </a:r>
          </a:p>
          <a:p>
            <a:r>
              <a:rPr lang="my-MM" strike="sngStrike" dirty="0"/>
              <a:t>ဖြန့်ဝေသည့်ဌာန</a:t>
            </a:r>
          </a:p>
          <a:p>
            <a:r>
              <a:rPr lang="my-MM" dirty="0"/>
              <a:t>ပေးပို့သူ</a:t>
            </a:r>
            <a:endParaRPr lang="en-US" dirty="0"/>
          </a:p>
          <a:p>
            <a:r>
              <a:rPr lang="my-MM" dirty="0"/>
              <a:t>လက်ခံသူ</a:t>
            </a:r>
            <a:endParaRPr lang="en-US" dirty="0"/>
          </a:p>
          <a:p>
            <a:r>
              <a:rPr lang="my-MM" dirty="0"/>
              <a:t>အကြောင်းအရာ</a:t>
            </a:r>
          </a:p>
          <a:p>
            <a:r>
              <a:rPr lang="my-MM" dirty="0"/>
              <a:t>လုံခြုံမှုအဆင့်အတန်း</a:t>
            </a:r>
          </a:p>
          <a:p>
            <a:pPr marL="0" lvl="1" indent="0">
              <a:buNone/>
            </a:pPr>
            <a:r>
              <a:rPr lang="my-MM" dirty="0"/>
              <a:t>လုပ်ငန်းအမျိုးအစား </a:t>
            </a:r>
          </a:p>
          <a:p>
            <a:pPr marL="0" lvl="1" indent="0">
              <a:buNone/>
            </a:pPr>
            <a:r>
              <a:rPr lang="my-MM" dirty="0"/>
              <a:t>	အကြောင်းအရာ</a:t>
            </a:r>
          </a:p>
          <a:p>
            <a:pPr marL="0" lvl="1" indent="0">
              <a:buNone/>
            </a:pPr>
            <a:r>
              <a:rPr lang="my-MM" dirty="0"/>
              <a:t>	ဖော်ပြချက်</a:t>
            </a:r>
          </a:p>
          <a:p>
            <a:r>
              <a:rPr lang="my-MM" dirty="0"/>
              <a:t>စာရွက်အရေအတွက်</a:t>
            </a:r>
          </a:p>
          <a:p>
            <a:r>
              <a:rPr lang="my-MM" dirty="0"/>
              <a:t>ဆောင်ရွက်ရန်</a:t>
            </a:r>
          </a:p>
          <a:p>
            <a:r>
              <a:rPr lang="my-MM" dirty="0"/>
              <a:t>မှတ်ချက်</a:t>
            </a:r>
            <a:endParaRPr lang="en-US" dirty="0"/>
          </a:p>
          <a:p>
            <a:r>
              <a:rPr lang="en-US" dirty="0"/>
              <a:t>Created by</a:t>
            </a:r>
          </a:p>
          <a:p>
            <a:r>
              <a:rPr lang="en-US" dirty="0"/>
              <a:t>Created Date</a:t>
            </a:r>
          </a:p>
          <a:p>
            <a:r>
              <a:rPr lang="en-US" dirty="0"/>
              <a:t>Modified By</a:t>
            </a:r>
          </a:p>
          <a:p>
            <a:r>
              <a:rPr lang="en-US" dirty="0"/>
              <a:t>Modified Date</a:t>
            </a:r>
            <a:endParaRPr lang="my-MM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CF02B0-5DEC-4915-A311-F79CF1F7C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151" y="216953"/>
            <a:ext cx="2813008" cy="374544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HeaderID</a:t>
            </a:r>
            <a:endParaRPr lang="my-MM" dirty="0"/>
          </a:p>
          <a:p>
            <a:r>
              <a:rPr lang="en-US" dirty="0"/>
              <a:t>RFID No.</a:t>
            </a:r>
          </a:p>
          <a:p>
            <a:r>
              <a:rPr lang="my-MM" dirty="0"/>
              <a:t>စာဖိုင်တွဲအမှတ်</a:t>
            </a:r>
          </a:p>
          <a:p>
            <a:r>
              <a:rPr lang="my-MM" dirty="0"/>
              <a:t>အကြောင်းအရာ</a:t>
            </a:r>
          </a:p>
          <a:p>
            <a:r>
              <a:rPr lang="my-MM" dirty="0"/>
              <a:t>ဖိုင်တွဲအမျိုးအစား</a:t>
            </a:r>
          </a:p>
          <a:p>
            <a:r>
              <a:rPr lang="my-MM" dirty="0"/>
              <a:t>လုံခြုံမှုအဆင့်အတန်း</a:t>
            </a:r>
            <a:endParaRPr lang="en-US" dirty="0"/>
          </a:p>
          <a:p>
            <a:r>
              <a:rPr lang="en-US" dirty="0"/>
              <a:t>Created by</a:t>
            </a:r>
          </a:p>
          <a:p>
            <a:r>
              <a:rPr lang="en-US" dirty="0"/>
              <a:t>Created Date</a:t>
            </a:r>
          </a:p>
          <a:p>
            <a:r>
              <a:rPr lang="en-US" dirty="0"/>
              <a:t>Modified By</a:t>
            </a:r>
          </a:p>
          <a:p>
            <a:r>
              <a:rPr lang="en-US" dirty="0"/>
              <a:t>Modified Date</a:t>
            </a:r>
          </a:p>
          <a:p>
            <a:endParaRPr lang="my-MM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A5EA-50AE-4B70-AD51-14DED422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6340-CB09-4B64-BC3D-E06803661482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9A15E-DF8C-4578-8420-871F1271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851AD-F600-498C-A800-3C0F4C9E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AF9DB-D6DA-4D41-874F-1E27A61A9F1F}"/>
              </a:ext>
            </a:extLst>
          </p:cNvPr>
          <p:cNvSpPr/>
          <p:nvPr/>
        </p:nvSpPr>
        <p:spPr>
          <a:xfrm>
            <a:off x="6380429" y="213269"/>
            <a:ext cx="16369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Item_DeptID</a:t>
            </a:r>
            <a:endParaRPr lang="en-US" dirty="0"/>
          </a:p>
          <a:p>
            <a:endParaRPr lang="en-US" dirty="0"/>
          </a:p>
          <a:p>
            <a:r>
              <a:rPr lang="my-MM" dirty="0"/>
              <a:t>ဖြန့်ဝေသည့်ဌာန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16E8A-B091-40D4-B282-39594254F581}"/>
              </a:ext>
            </a:extLst>
          </p:cNvPr>
          <p:cNvSpPr/>
          <p:nvPr/>
        </p:nvSpPr>
        <p:spPr>
          <a:xfrm>
            <a:off x="6095423" y="1447800"/>
            <a:ext cx="29788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y-MM" dirty="0"/>
              <a:t>လက်ခံသူ/</a:t>
            </a:r>
            <a:r>
              <a:rPr lang="en-US" dirty="0"/>
              <a:t>Customer Profile</a:t>
            </a:r>
            <a:endParaRPr lang="my-MM" dirty="0"/>
          </a:p>
          <a:p>
            <a:pPr lvl="1"/>
            <a:r>
              <a:rPr lang="my-MM" dirty="0"/>
              <a:t>အမည်</a:t>
            </a:r>
          </a:p>
          <a:p>
            <a:pPr lvl="1"/>
            <a:r>
              <a:rPr lang="my-MM" dirty="0"/>
              <a:t>မှတ်ပုံတင်</a:t>
            </a:r>
          </a:p>
          <a:p>
            <a:pPr lvl="1"/>
            <a:r>
              <a:rPr lang="my-MM" dirty="0"/>
              <a:t>အဖ</a:t>
            </a:r>
          </a:p>
          <a:p>
            <a:pPr lvl="1"/>
            <a:r>
              <a:rPr lang="my-MM" dirty="0"/>
              <a:t>မွေးသက္ကရာဇ်</a:t>
            </a:r>
          </a:p>
          <a:p>
            <a:pPr lvl="1"/>
            <a:r>
              <a:rPr lang="my-MM" dirty="0"/>
              <a:t>နေရပ်လိပ်စာ </a:t>
            </a:r>
          </a:p>
          <a:p>
            <a:pPr lvl="1"/>
            <a:r>
              <a:rPr lang="my-MM" dirty="0"/>
              <a:t>လမ်း၊ </a:t>
            </a:r>
          </a:p>
          <a:p>
            <a:pPr lvl="1"/>
            <a:r>
              <a:rPr lang="my-MM" dirty="0"/>
              <a:t>အမှတ်</a:t>
            </a:r>
          </a:p>
          <a:p>
            <a:pPr lvl="1"/>
            <a:r>
              <a:rPr lang="my-MM" dirty="0"/>
              <a:t>	တိုင်း/ပြည်နယ်	</a:t>
            </a:r>
          </a:p>
          <a:p>
            <a:pPr lvl="1"/>
            <a:r>
              <a:rPr lang="my-MM" dirty="0"/>
              <a:t>	မြို့နယ်</a:t>
            </a:r>
          </a:p>
          <a:p>
            <a:pPr lvl="1"/>
            <a:r>
              <a:rPr lang="my-MM" dirty="0"/>
              <a:t>	ရပ်ကွက်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56FCEA-542A-4E57-B87F-E5EAF4AE169E}"/>
              </a:ext>
            </a:extLst>
          </p:cNvPr>
          <p:cNvSpPr/>
          <p:nvPr/>
        </p:nvSpPr>
        <p:spPr>
          <a:xfrm>
            <a:off x="194838" y="5140993"/>
            <a:ext cx="20217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RFID Gate Pass Logs</a:t>
            </a:r>
          </a:p>
          <a:p>
            <a:r>
              <a:rPr lang="en-US" dirty="0"/>
              <a:t>RFID No.</a:t>
            </a:r>
          </a:p>
          <a:p>
            <a:r>
              <a:rPr lang="en-US" dirty="0"/>
              <a:t>Date/Time</a:t>
            </a:r>
          </a:p>
          <a:p>
            <a:r>
              <a:rPr lang="en-US" dirty="0"/>
              <a:t>Gate Number</a:t>
            </a:r>
            <a:endParaRPr lang="my-MM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ADB26-7FDE-460D-8BFD-C56993D8597B}"/>
              </a:ext>
            </a:extLst>
          </p:cNvPr>
          <p:cNvSpPr/>
          <p:nvPr/>
        </p:nvSpPr>
        <p:spPr>
          <a:xfrm>
            <a:off x="194838" y="3987094"/>
            <a:ext cx="12081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Gate Setup</a:t>
            </a:r>
          </a:p>
          <a:p>
            <a:r>
              <a:rPr lang="en-US" dirty="0" err="1"/>
              <a:t>GateID</a:t>
            </a:r>
            <a:endParaRPr lang="en-US" dirty="0"/>
          </a:p>
          <a:p>
            <a:r>
              <a:rPr lang="en-US" dirty="0" err="1"/>
              <a:t>LocationID</a:t>
            </a:r>
            <a:endParaRPr lang="my-MM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137CEE-C6E6-4A91-8396-84AFACE32128}"/>
              </a:ext>
            </a:extLst>
          </p:cNvPr>
          <p:cNvSpPr/>
          <p:nvPr/>
        </p:nvSpPr>
        <p:spPr>
          <a:xfrm>
            <a:off x="6378208" y="4713656"/>
            <a:ext cx="15081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Shelf Setup</a:t>
            </a:r>
          </a:p>
          <a:p>
            <a:r>
              <a:rPr lang="en-US" dirty="0" err="1"/>
              <a:t>ShelfID</a:t>
            </a:r>
            <a:endParaRPr lang="en-US" dirty="0"/>
          </a:p>
          <a:p>
            <a:r>
              <a:rPr lang="en-US" dirty="0" err="1"/>
              <a:t>LocationID</a:t>
            </a:r>
            <a:endParaRPr lang="en-US" dirty="0"/>
          </a:p>
          <a:p>
            <a:r>
              <a:rPr lang="en-US" dirty="0" err="1"/>
              <a:t>DepartmentID</a:t>
            </a:r>
            <a:endParaRPr lang="my-MM" dirty="0"/>
          </a:p>
        </p:txBody>
      </p:sp>
    </p:spTree>
    <p:extLst>
      <p:ext uri="{BB962C8B-B14F-4D97-AF65-F5344CB8AC3E}">
        <p14:creationId xmlns:p14="http://schemas.microsoft.com/office/powerpoint/2010/main" val="103058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6AEA-18D3-4012-BEA0-D771557B3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8247" y="3429000"/>
            <a:ext cx="4316153" cy="2841197"/>
          </a:xfrm>
        </p:spPr>
        <p:txBody>
          <a:bodyPr>
            <a:normAutofit/>
          </a:bodyPr>
          <a:lstStyle/>
          <a:p>
            <a:r>
              <a:rPr lang="my-MM" dirty="0"/>
              <a:t>စာထုတ်ယူသူ</a:t>
            </a:r>
          </a:p>
          <a:p>
            <a:pPr lvl="1"/>
            <a:r>
              <a:rPr lang="my-MM" dirty="0"/>
              <a:t>ရက်စွဲ/နေ့စွဲ</a:t>
            </a:r>
          </a:p>
          <a:p>
            <a:pPr marL="0" lvl="2" indent="0">
              <a:buNone/>
            </a:pPr>
            <a:r>
              <a:rPr lang="my-MM" b="1" i="0" dirty="0"/>
              <a:t>ကိုယ်ပိုင်အမှတ် (အမြဲတမ်း)/</a:t>
            </a:r>
            <a:r>
              <a:rPr lang="en-US" b="1" i="0" dirty="0"/>
              <a:t>NRC(</a:t>
            </a:r>
            <a:r>
              <a:rPr lang="my-MM" b="1" i="0" dirty="0"/>
              <a:t>ပုံသေ/နေ့စား</a:t>
            </a:r>
            <a:r>
              <a:rPr lang="en-US" b="1" i="0" dirty="0"/>
              <a:t>)</a:t>
            </a:r>
          </a:p>
          <a:p>
            <a:pPr marL="0" lvl="2" indent="0">
              <a:buNone/>
            </a:pPr>
            <a:r>
              <a:rPr lang="my-MM" b="1" i="0" dirty="0"/>
              <a:t>အမည်</a:t>
            </a:r>
          </a:p>
          <a:p>
            <a:pPr marL="0" lvl="2" indent="0">
              <a:buNone/>
            </a:pPr>
            <a:r>
              <a:rPr lang="my-MM" b="1" i="0" dirty="0"/>
              <a:t>ရာထူး</a:t>
            </a:r>
            <a:r>
              <a:rPr lang="en-US" b="1" i="0" dirty="0"/>
              <a:t> (</a:t>
            </a:r>
            <a:r>
              <a:rPr lang="my-MM" b="1" i="0" dirty="0"/>
              <a:t>လက်ရှိပဲပြ) </a:t>
            </a:r>
            <a:r>
              <a:rPr lang="en-US" b="1" i="0" dirty="0"/>
              <a:t>not save at FSS</a:t>
            </a:r>
            <a:endParaRPr lang="my-MM" b="1" i="0" dirty="0"/>
          </a:p>
          <a:p>
            <a:pPr marL="0" lvl="2" indent="0">
              <a:buNone/>
            </a:pPr>
            <a:r>
              <a:rPr lang="my-MM" b="1" i="0" dirty="0"/>
              <a:t>ဌာန (လက်ရှိပဲပြ)</a:t>
            </a:r>
            <a:r>
              <a:rPr lang="en-US" b="1" i="0" dirty="0"/>
              <a:t> not save at FSS</a:t>
            </a:r>
            <a:endParaRPr lang="my-MM" b="1" i="0" dirty="0"/>
          </a:p>
          <a:p>
            <a:pPr marL="0" lvl="2" indent="0">
              <a:buNone/>
            </a:pPr>
            <a:r>
              <a:rPr lang="my-MM" i="0" dirty="0"/>
              <a:t>မှတ်ချက်</a:t>
            </a:r>
            <a:endParaRPr lang="en-US" i="0" dirty="0"/>
          </a:p>
          <a:p>
            <a:pPr marL="0" lvl="2" indent="0">
              <a:buNone/>
            </a:pPr>
            <a:r>
              <a:rPr lang="en-US" i="0" dirty="0"/>
              <a:t>	</a:t>
            </a:r>
            <a:r>
              <a:rPr lang="my-MM" i="0" dirty="0"/>
              <a:t>ပြန်အပ်</a:t>
            </a:r>
          </a:p>
          <a:p>
            <a:pPr marL="0" lvl="2" indent="0">
              <a:buNone/>
            </a:pPr>
            <a:r>
              <a:rPr lang="my-MM" i="0" dirty="0"/>
              <a:t>	ရက်စွဲ/နေ့စွဲ</a:t>
            </a:r>
            <a:endParaRPr lang="en-US" i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56836-2B3C-4A8C-BC20-AF6751843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627" y="216953"/>
            <a:ext cx="3806190" cy="1383247"/>
          </a:xfrm>
        </p:spPr>
        <p:txBody>
          <a:bodyPr>
            <a:normAutofit/>
          </a:bodyPr>
          <a:lstStyle/>
          <a:p>
            <a:r>
              <a:rPr lang="my-MM" dirty="0"/>
              <a:t>စာဝင်/စာထွက် စာရင်း</a:t>
            </a:r>
          </a:p>
          <a:p>
            <a:r>
              <a:rPr lang="my-MM" dirty="0"/>
              <a:t>အကြောင်းအရာနှင့်ရှာ</a:t>
            </a:r>
          </a:p>
          <a:p>
            <a:r>
              <a:rPr lang="my-MM" dirty="0"/>
              <a:t>စာအမှတ်ရည်ညွှန်းနဲ့ရှာ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93BFA-7244-4AC4-8BCB-B1766E0C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675-2795-42D7-8A5D-B4E2AF51FE3F}" type="datetime1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FFBF3-456F-41FA-AA58-1CAA4526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CF19-1E19-4C85-8CD1-CA385058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442F722-63FB-4F77-925D-A2F64AF9248A}"/>
              </a:ext>
            </a:extLst>
          </p:cNvPr>
          <p:cNvSpPr txBox="1">
            <a:spLocks/>
          </p:cNvSpPr>
          <p:nvPr/>
        </p:nvSpPr>
        <p:spPr>
          <a:xfrm>
            <a:off x="4910138" y="3691588"/>
            <a:ext cx="3806190" cy="2221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7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y-MM" dirty="0"/>
              <a:t>ဖျက်သိမ်းရက်စွဲ</a:t>
            </a:r>
          </a:p>
          <a:p>
            <a:r>
              <a:rPr lang="my-MM" dirty="0"/>
              <a:t>အကြောင်းအရာ</a:t>
            </a:r>
          </a:p>
          <a:p>
            <a:r>
              <a:rPr lang="my-MM" dirty="0"/>
              <a:t>အမိန့်အမှတ်</a:t>
            </a:r>
          </a:p>
          <a:p>
            <a:r>
              <a:rPr lang="my-MM" dirty="0"/>
              <a:t>ခွင့်ပြုသူ (</a:t>
            </a:r>
            <a:r>
              <a:rPr lang="en-US" dirty="0"/>
              <a:t>Linked with HR)</a:t>
            </a:r>
            <a:endParaRPr lang="my-MM" dirty="0"/>
          </a:p>
          <a:p>
            <a:r>
              <a:rPr lang="my-MM" dirty="0"/>
              <a:t>တာဝန်ခံရသူ</a:t>
            </a:r>
            <a:r>
              <a:rPr lang="en-US" dirty="0"/>
              <a:t> </a:t>
            </a:r>
            <a:r>
              <a:rPr lang="my-MM" dirty="0"/>
              <a:t>(</a:t>
            </a:r>
            <a:r>
              <a:rPr lang="en-US" dirty="0"/>
              <a:t>Linked with HR)</a:t>
            </a:r>
            <a:endParaRPr lang="my-MM" dirty="0"/>
          </a:p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D70DA08-5EB6-4F35-A63D-FC0B36F0C598}"/>
              </a:ext>
            </a:extLst>
          </p:cNvPr>
          <p:cNvSpPr txBox="1">
            <a:spLocks/>
          </p:cNvSpPr>
          <p:nvPr/>
        </p:nvSpPr>
        <p:spPr>
          <a:xfrm>
            <a:off x="4572000" y="489434"/>
            <a:ext cx="3958590" cy="2221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7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API Integration/CCD Integration</a:t>
            </a:r>
          </a:p>
          <a:p>
            <a:r>
              <a:rPr lang="my-MM" dirty="0"/>
              <a:t>ဌာနစာရင်း </a:t>
            </a:r>
            <a:r>
              <a:rPr lang="en-US" dirty="0"/>
              <a:t>(import data) </a:t>
            </a:r>
          </a:p>
          <a:p>
            <a:r>
              <a:rPr lang="en-US" dirty="0"/>
              <a:t>General Setup (import data)</a:t>
            </a:r>
            <a:endParaRPr lang="my-MM" dirty="0"/>
          </a:p>
          <a:p>
            <a:r>
              <a:rPr lang="my-MM" dirty="0"/>
              <a:t>ဝန်ထမ်းစာရင်း (</a:t>
            </a:r>
            <a:r>
              <a:rPr lang="en-US" dirty="0"/>
              <a:t>Linked with HR</a:t>
            </a:r>
            <a:r>
              <a:rPr lang="my-MM" dirty="0"/>
              <a:t>)</a:t>
            </a:r>
            <a:r>
              <a:rPr lang="en-US" dirty="0"/>
              <a:t> with </a:t>
            </a:r>
            <a:r>
              <a:rPr lang="en-US" dirty="0" err="1"/>
              <a:t>Cris</a:t>
            </a:r>
            <a:r>
              <a:rPr lang="en-US" dirty="0"/>
              <a:t> (Key ID, ID, Name, </a:t>
            </a:r>
            <a:r>
              <a:rPr lang="en-US" dirty="0" err="1"/>
              <a:t>Dept</a:t>
            </a:r>
            <a:r>
              <a:rPr lang="en-US" dirty="0"/>
              <a:t> Name, Design Name) </a:t>
            </a:r>
          </a:p>
          <a:p>
            <a:r>
              <a:rPr lang="en-US" dirty="0"/>
              <a:t>Reply </a:t>
            </a:r>
            <a:r>
              <a:rPr lang="en-US" dirty="0" err="1"/>
              <a:t>json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0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253066"/>
          </a:xfrm>
        </p:spPr>
        <p:txBody>
          <a:bodyPr/>
          <a:lstStyle/>
          <a:p>
            <a:r>
              <a:rPr lang="en-US" dirty="0"/>
              <a:t>Software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600201"/>
            <a:ext cx="4445508" cy="4669996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my-MM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 </a:t>
            </a:r>
            <a:r>
              <a:rPr lang="my-MM" sz="2500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စင်အမျိုးအစား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my-MM" sz="2500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အမှုတွဲအမျိုးအစား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my-MM" sz="2500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ဌာနစာရင်း</a:t>
            </a:r>
            <a:endParaRPr lang="en-US" sz="2500" dirty="0">
              <a:latin typeface="Myanmar3" panose="02020603050405020304" pitchFamily="18" charset="0"/>
              <a:ea typeface="Myanmar3" panose="02020603050405020304" pitchFamily="18" charset="0"/>
              <a:cs typeface="Myanmar3" panose="02020603050405020304" pitchFamily="18" charset="0"/>
            </a:endParaRP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my-MM" sz="2500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စင် စာရင်း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my-MM" sz="2500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အမှုတွဲထိန်းသိမ်းမှုစာရင်း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my-MM" sz="2500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အမှုတွဲထုတ်ယူမှုစာရင်း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my-MM" sz="2500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အမှုတွဲပြန်အပ်စာရင်း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my-MM" sz="2500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အမှုတွဲဖျက်သိမ်းစာရင်း</a:t>
            </a:r>
            <a:endParaRPr lang="en-US" sz="2500" dirty="0">
              <a:latin typeface="Myanmar3" panose="02020603050405020304" pitchFamily="18" charset="0"/>
              <a:ea typeface="Myanmar3" panose="02020603050405020304" pitchFamily="18" charset="0"/>
              <a:cs typeface="Myanmar3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EDAC-4416-4442-A873-5702DDAB43F5}" type="datetime1">
              <a:rPr lang="en-US" smtClean="0"/>
              <a:t>12/13/2017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F08A-D860-48AC-865B-F6D31E74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2A109D-9275-474A-8C23-9567E6B5C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600201"/>
            <a:ext cx="4163752" cy="466999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my-MM" dirty="0"/>
              <a:t>အမှုတွဲထိန်းသိမ်းမှုစာရင်း (စာရွက်ဖိုင်) </a:t>
            </a:r>
            <a:r>
              <a:rPr lang="en-US" dirty="0"/>
              <a:t>RFID Tag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my-MM" dirty="0"/>
              <a:t>အမှုတွဲထိန်းသိမ်းမှုစာရင်း (</a:t>
            </a:r>
            <a:r>
              <a:rPr lang="en-US" dirty="0"/>
              <a:t>Scanned File)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9D68EC-3796-4C49-8923-542928E1F130}"/>
              </a:ext>
            </a:extLst>
          </p:cNvPr>
          <p:cNvSpPr txBox="1">
            <a:spLocks/>
          </p:cNvSpPr>
          <p:nvPr/>
        </p:nvSpPr>
        <p:spPr>
          <a:xfrm>
            <a:off x="4572000" y="3657600"/>
            <a:ext cx="4343400" cy="2754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7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my-MM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အသုံးပြုသူ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my-MM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အသုံးပြုသူအမျိုးအစား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my-MM" dirty="0">
                <a:latin typeface="Myanmar3" panose="02020603050405020304" pitchFamily="18" charset="0"/>
                <a:ea typeface="Myanmar3" panose="02020603050405020304" pitchFamily="18" charset="0"/>
                <a:cs typeface="Myanmar3" panose="02020603050405020304" pitchFamily="18" charset="0"/>
              </a:rPr>
              <a:t>အသုံးပြုသူလုပ်ဆောင်ချက်စာရင်း</a:t>
            </a:r>
            <a:endParaRPr lang="en-US" dirty="0">
              <a:latin typeface="Myanmar3" panose="02020603050405020304" pitchFamily="18" charset="0"/>
              <a:ea typeface="Myanmar3" panose="02020603050405020304" pitchFamily="18" charset="0"/>
              <a:cs typeface="Myanmar3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1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57200"/>
            <a:ext cx="8079581" cy="11006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err="1"/>
              <a:t>အဆင်သင</a:t>
            </a:r>
            <a:r>
              <a:rPr lang="en-US" sz="3600" dirty="0"/>
              <a:t>့် </a:t>
            </a:r>
            <a:r>
              <a:rPr lang="en-US" sz="3600" dirty="0" err="1"/>
              <a:t>ထုတ်ယူနိုင်သော</a:t>
            </a:r>
            <a:r>
              <a:rPr lang="en-US" sz="3600" dirty="0"/>
              <a:t> </a:t>
            </a:r>
            <a:r>
              <a:rPr lang="en-US" sz="3600" dirty="0" err="1"/>
              <a:t>အစီရင်ခံစာများ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57868"/>
            <a:ext cx="4978908" cy="471232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my-MM" sz="3000" dirty="0">
                <a:latin typeface="Myanmar Text" panose="020B0502040204020203" pitchFamily="34" charset="0"/>
                <a:ea typeface="Myanmar3" panose="02020603050405020304" pitchFamily="18" charset="0"/>
                <a:cs typeface="Myanmar Text" panose="020B0502040204020203" pitchFamily="34" charset="0"/>
              </a:rPr>
              <a:t>အမှုတွဲအဝင်အထွက်စာရင်း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my-MM" sz="3000" dirty="0">
                <a:latin typeface="Myanmar Text" panose="020B0502040204020203" pitchFamily="34" charset="0"/>
                <a:ea typeface="Myanmar3" panose="02020603050405020304" pitchFamily="18" charset="0"/>
                <a:cs typeface="Myanmar Text" panose="020B0502040204020203" pitchFamily="34" charset="0"/>
              </a:rPr>
              <a:t>အငှားစာရင်း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my-MM" sz="3000" dirty="0">
                <a:latin typeface="Myanmar Text" panose="020B0502040204020203" pitchFamily="34" charset="0"/>
                <a:ea typeface="Myanmar3" panose="02020603050405020304" pitchFamily="18" charset="0"/>
                <a:cs typeface="Myanmar Text" panose="020B0502040204020203" pitchFamily="34" charset="0"/>
              </a:rPr>
              <a:t>မီးရှို့ပယ်ဖျက်စာရင်း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my-MM" sz="3000" dirty="0">
                <a:latin typeface="Myanmar Text" panose="020B0502040204020203" pitchFamily="34" charset="0"/>
                <a:ea typeface="Myanmar3" panose="02020603050405020304" pitchFamily="18" charset="0"/>
                <a:cs typeface="Myanmar Text" panose="020B0502040204020203" pitchFamily="34" charset="0"/>
              </a:rPr>
              <a:t>အနှစ်ချုပ်စာရင်း</a:t>
            </a:r>
            <a:endParaRPr lang="en-US" sz="3000" dirty="0">
              <a:latin typeface="Myanmar3" panose="02020603050405020304" pitchFamily="18" charset="0"/>
              <a:ea typeface="Myanmar3" panose="02020603050405020304" pitchFamily="18" charset="0"/>
              <a:cs typeface="Myanmar3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EDAC-4416-4442-A873-5702DDAB43F5}" type="datetime1">
              <a:rPr lang="en-US" smtClean="0"/>
              <a:t>12/13/2017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57AB-25F5-4BBC-95A2-EAC365727820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F08A-D860-48AC-865B-F6D31E74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globalwave.com.mm</a:t>
            </a:r>
          </a:p>
        </p:txBody>
      </p:sp>
    </p:spTree>
    <p:extLst>
      <p:ext uri="{BB962C8B-B14F-4D97-AF65-F5344CB8AC3E}">
        <p14:creationId xmlns:p14="http://schemas.microsoft.com/office/powerpoint/2010/main" val="150391000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3434</TotalTime>
  <Words>3413</Words>
  <Application>Microsoft Office PowerPoint</Application>
  <PresentationFormat>On-screen Show (4:3)</PresentationFormat>
  <Paragraphs>390</Paragraphs>
  <Slides>33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Myanmar Text</vt:lpstr>
      <vt:lpstr>Myanmar3</vt:lpstr>
      <vt:lpstr>Times New Roman</vt:lpstr>
      <vt:lpstr>Wingdings</vt:lpstr>
      <vt:lpstr>Wingdings 3</vt:lpstr>
      <vt:lpstr>Metropolitan</vt:lpstr>
      <vt:lpstr>File Shelving System ရုံးဖိုင်များထိန်းသိမ်းထားရှိမှုစနစ်</vt:lpstr>
      <vt:lpstr>Contents</vt:lpstr>
      <vt:lpstr>File Shelving System</vt:lpstr>
      <vt:lpstr>PowerPoint Presentation</vt:lpstr>
      <vt:lpstr>PowerPoint Presentation</vt:lpstr>
      <vt:lpstr>PowerPoint Presentation</vt:lpstr>
      <vt:lpstr>PowerPoint Presentation</vt:lpstr>
      <vt:lpstr>Software Features</vt:lpstr>
      <vt:lpstr>အဆင်သင့် ထုတ်ယူနိုင်သော အစီရင်ခံစာများ</vt:lpstr>
      <vt:lpstr>ရုံးဖိုင်များထိန်းသိမ်းထားရှိမှု စနစ်</vt:lpstr>
      <vt:lpstr>System Reviews</vt:lpstr>
      <vt:lpstr>System Reviews</vt:lpstr>
      <vt:lpstr>Technical Reviews</vt:lpstr>
      <vt:lpstr>Sample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Security Practice</vt:lpstr>
      <vt:lpstr>Application Security</vt:lpstr>
      <vt:lpstr>Hosting Security </vt:lpstr>
      <vt:lpstr>Backup and Recover Plan </vt:lpstr>
      <vt:lpstr>Migration  Upgrading    Integration</vt:lpstr>
      <vt:lpstr>Sever Requirement : Minimum</vt:lpstr>
      <vt:lpstr>Scope of Work</vt:lpstr>
      <vt:lpstr>Service Warranty Period</vt:lpstr>
      <vt:lpstr>Training Plan</vt:lpstr>
      <vt:lpstr>Project Team </vt:lpstr>
      <vt:lpstr>Technology</vt:lpstr>
      <vt:lpstr>Why Global Wave Technology?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Responsive Web Portal</dc:title>
  <dc:creator>MaThae</dc:creator>
  <cp:lastModifiedBy>hp</cp:lastModifiedBy>
  <cp:revision>255</cp:revision>
  <cp:lastPrinted>2014-10-28T07:40:56Z</cp:lastPrinted>
  <dcterms:created xsi:type="dcterms:W3CDTF">2014-10-28T03:11:59Z</dcterms:created>
  <dcterms:modified xsi:type="dcterms:W3CDTF">2017-12-13T05:33:23Z</dcterms:modified>
</cp:coreProperties>
</file>