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1" r:id="rId6"/>
    <p:sldId id="257"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5A1F"/>
    <a:srgbClr val="428AF6"/>
    <a:srgbClr val="E5A74C"/>
    <a:srgbClr val="E54A52"/>
    <a:srgbClr val="AE5BE3"/>
    <a:srgbClr val="2DC271"/>
    <a:srgbClr val="34ACC2"/>
    <a:srgbClr val="3CDFF6"/>
    <a:srgbClr val="E35C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snapToObjects="1">
      <p:cViewPr>
        <p:scale>
          <a:sx n="145" d="100"/>
          <a:sy n="145" d="100"/>
        </p:scale>
        <p:origin x="14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EA5A2B-A5C6-7448-81B2-E8943681BA0F}"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8464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A5A2B-A5C6-7448-81B2-E8943681BA0F}"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21320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A5A2B-A5C6-7448-81B2-E8943681BA0F}"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232362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A5A2B-A5C6-7448-81B2-E8943681BA0F}"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316454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EA5A2B-A5C6-7448-81B2-E8943681BA0F}"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113746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EA5A2B-A5C6-7448-81B2-E8943681BA0F}"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409880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EA5A2B-A5C6-7448-81B2-E8943681BA0F}"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52976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EA5A2B-A5C6-7448-81B2-E8943681BA0F}"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390885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A5A2B-A5C6-7448-81B2-E8943681BA0F}"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210848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A5A2B-A5C6-7448-81B2-E8943681BA0F}"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2432626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EA5A2B-A5C6-7448-81B2-E8943681BA0F}"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71616-6C20-7842-81F0-A739FFC8B0BC}" type="slidenum">
              <a:rPr lang="en-US" smtClean="0"/>
              <a:t>‹#›</a:t>
            </a:fld>
            <a:endParaRPr lang="en-US"/>
          </a:p>
        </p:txBody>
      </p:sp>
    </p:spTree>
    <p:extLst>
      <p:ext uri="{BB962C8B-B14F-4D97-AF65-F5344CB8AC3E}">
        <p14:creationId xmlns:p14="http://schemas.microsoft.com/office/powerpoint/2010/main" val="21957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A5A2B-A5C6-7448-81B2-E8943681BA0F}" type="datetimeFigureOut">
              <a:rPr lang="en-US" smtClean="0"/>
              <a:t>5/21/19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71616-6C20-7842-81F0-A739FFC8B0BC}" type="slidenum">
              <a:rPr lang="en-US" smtClean="0"/>
              <a:t>‹#›</a:t>
            </a:fld>
            <a:endParaRPr lang="en-US"/>
          </a:p>
        </p:txBody>
      </p:sp>
    </p:spTree>
    <p:extLst>
      <p:ext uri="{BB962C8B-B14F-4D97-AF65-F5344CB8AC3E}">
        <p14:creationId xmlns:p14="http://schemas.microsoft.com/office/powerpoint/2010/main" val="3620448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066A5636-68B3-4842-8881-D4864AFF0547}"/>
              </a:ext>
            </a:extLst>
          </p:cNvPr>
          <p:cNvPicPr>
            <a:picLocks noChangeAspect="1"/>
          </p:cNvPicPr>
          <p:nvPr/>
        </p:nvPicPr>
        <p:blipFill>
          <a:blip r:embed="rId2"/>
          <a:stretch>
            <a:fillRect/>
          </a:stretch>
        </p:blipFill>
        <p:spPr>
          <a:xfrm>
            <a:off x="0" y="0"/>
            <a:ext cx="9144000" cy="4620381"/>
          </a:xfrm>
          <a:prstGeom prst="rect">
            <a:avLst/>
          </a:prstGeom>
        </p:spPr>
      </p:pic>
      <p:sp>
        <p:nvSpPr>
          <p:cNvPr id="9" name="Oval 8">
            <a:extLst>
              <a:ext uri="{FF2B5EF4-FFF2-40B4-BE49-F238E27FC236}">
                <a16:creationId xmlns:a16="http://schemas.microsoft.com/office/drawing/2014/main" id="{FA6AE7D0-C1C7-704E-BD1B-8BADCA1305DC}"/>
              </a:ext>
            </a:extLst>
          </p:cNvPr>
          <p:cNvSpPr/>
          <p:nvPr/>
        </p:nvSpPr>
        <p:spPr>
          <a:xfrm>
            <a:off x="105508" y="716261"/>
            <a:ext cx="2664070" cy="325315"/>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74532C5-823D-C04F-B4FC-723D5EA283C5}"/>
              </a:ext>
            </a:extLst>
          </p:cNvPr>
          <p:cNvSpPr>
            <a:spLocks noGrp="1"/>
          </p:cNvSpPr>
          <p:nvPr>
            <p:ph idx="1"/>
          </p:nvPr>
        </p:nvSpPr>
        <p:spPr>
          <a:xfrm>
            <a:off x="334107" y="4628974"/>
            <a:ext cx="8370277" cy="2097141"/>
          </a:xfrm>
        </p:spPr>
        <p:txBody>
          <a:bodyPr>
            <a:normAutofit fontScale="92500" lnSpcReduction="20000"/>
          </a:bodyPr>
          <a:lstStyle/>
          <a:p>
            <a:pPr marL="0" indent="0">
              <a:buNone/>
            </a:pPr>
            <a:r>
              <a:rPr lang="en-US" sz="1600" dirty="0"/>
              <a:t>Client Requirements</a:t>
            </a:r>
          </a:p>
          <a:p>
            <a:pPr marL="342900" indent="-342900">
              <a:buFont typeface="+mj-lt"/>
              <a:buAutoNum type="arabicParenR"/>
            </a:pPr>
            <a:r>
              <a:rPr lang="en-US" sz="1600" dirty="0"/>
              <a:t>This existing span should be converted to a text box where an admin user can manually edit the users title (regular user cannot edit)</a:t>
            </a:r>
          </a:p>
          <a:p>
            <a:pPr marL="342900" indent="-342900">
              <a:buFont typeface="+mj-lt"/>
              <a:buAutoNum type="arabicParenR"/>
            </a:pPr>
            <a:r>
              <a:rPr lang="en-US" sz="1600" dirty="0"/>
              <a:t>Add a span where the user can select previously submitted review scores that will render a specific state object.</a:t>
            </a:r>
          </a:p>
          <a:p>
            <a:pPr marL="800100" lvl="1" indent="-342900">
              <a:buFont typeface="+mj-lt"/>
              <a:buAutoNum type="alphaLcParenR"/>
            </a:pPr>
            <a:r>
              <a:rPr lang="en-US" sz="1300" dirty="0"/>
              <a:t>TODO: Group review date by month or other client defined milestone (Example: Even if there are 20 review changes in May, the previous review span would only have May 2019 as an option.</a:t>
            </a:r>
          </a:p>
          <a:p>
            <a:pPr marL="342900" indent="-342900">
              <a:buFont typeface="+mj-lt"/>
              <a:buAutoNum type="arabicParenR"/>
            </a:pPr>
            <a:r>
              <a:rPr lang="en-US" sz="1600" dirty="0"/>
              <a:t>Competencies will display of the averages of the scores of all of their proficiencies but clicking them will not change the graph directly.</a:t>
            </a:r>
          </a:p>
          <a:p>
            <a:pPr marL="342900" indent="-342900">
              <a:buFont typeface="+mj-lt"/>
              <a:buAutoNum type="arabicParenR"/>
            </a:pPr>
            <a:endParaRPr lang="en-US" sz="1600" dirty="0"/>
          </a:p>
        </p:txBody>
      </p:sp>
      <p:sp>
        <p:nvSpPr>
          <p:cNvPr id="12" name="TextBox 11">
            <a:extLst>
              <a:ext uri="{FF2B5EF4-FFF2-40B4-BE49-F238E27FC236}">
                <a16:creationId xmlns:a16="http://schemas.microsoft.com/office/drawing/2014/main" id="{78EFC37D-4960-D447-A9FB-4F6B80437CF1}"/>
              </a:ext>
            </a:extLst>
          </p:cNvPr>
          <p:cNvSpPr txBox="1"/>
          <p:nvPr/>
        </p:nvSpPr>
        <p:spPr>
          <a:xfrm>
            <a:off x="2813541" y="694252"/>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15" name="Oval 14">
            <a:extLst>
              <a:ext uri="{FF2B5EF4-FFF2-40B4-BE49-F238E27FC236}">
                <a16:creationId xmlns:a16="http://schemas.microsoft.com/office/drawing/2014/main" id="{53EE53AC-21CA-A643-9297-6C00E2EC1214}"/>
              </a:ext>
            </a:extLst>
          </p:cNvPr>
          <p:cNvSpPr/>
          <p:nvPr/>
        </p:nvSpPr>
        <p:spPr>
          <a:xfrm>
            <a:off x="149470" y="3831668"/>
            <a:ext cx="8757137" cy="590863"/>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C17B598-1E17-1C43-BEFC-B3623B19D14A}"/>
              </a:ext>
            </a:extLst>
          </p:cNvPr>
          <p:cNvSpPr txBox="1"/>
          <p:nvPr/>
        </p:nvSpPr>
        <p:spPr>
          <a:xfrm>
            <a:off x="8550519" y="3485838"/>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17" name="TextBox 16">
            <a:extLst>
              <a:ext uri="{FF2B5EF4-FFF2-40B4-BE49-F238E27FC236}">
                <a16:creationId xmlns:a16="http://schemas.microsoft.com/office/drawing/2014/main" id="{67490A59-5643-6040-92BD-08D81BCBCC4B}"/>
              </a:ext>
            </a:extLst>
          </p:cNvPr>
          <p:cNvSpPr txBox="1"/>
          <p:nvPr/>
        </p:nvSpPr>
        <p:spPr>
          <a:xfrm>
            <a:off x="4909037" y="676668"/>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2</a:t>
            </a:r>
          </a:p>
        </p:txBody>
      </p:sp>
      <p:sp>
        <p:nvSpPr>
          <p:cNvPr id="19" name="TextBox 18">
            <a:extLst>
              <a:ext uri="{FF2B5EF4-FFF2-40B4-BE49-F238E27FC236}">
                <a16:creationId xmlns:a16="http://schemas.microsoft.com/office/drawing/2014/main" id="{E9499329-979C-6E4C-A1CA-5A614831C78E}"/>
              </a:ext>
            </a:extLst>
          </p:cNvPr>
          <p:cNvSpPr txBox="1"/>
          <p:nvPr/>
        </p:nvSpPr>
        <p:spPr>
          <a:xfrm>
            <a:off x="3382840" y="737883"/>
            <a:ext cx="1405302" cy="307777"/>
          </a:xfrm>
          <a:prstGeom prst="rect">
            <a:avLst/>
          </a:prstGeom>
          <a:noFill/>
          <a:ln w="19050">
            <a:solidFill>
              <a:schemeClr val="accent1"/>
            </a:solidFill>
          </a:ln>
        </p:spPr>
        <p:txBody>
          <a:bodyPr wrap="square" rtlCol="0">
            <a:spAutoFit/>
          </a:bodyPr>
          <a:lstStyle/>
          <a:p>
            <a:r>
              <a:rPr lang="en-US" sz="1400" dirty="0"/>
              <a:t>Date Span</a:t>
            </a:r>
          </a:p>
        </p:txBody>
      </p:sp>
      <p:sp>
        <p:nvSpPr>
          <p:cNvPr id="20" name="Oval 19">
            <a:extLst>
              <a:ext uri="{FF2B5EF4-FFF2-40B4-BE49-F238E27FC236}">
                <a16:creationId xmlns:a16="http://schemas.microsoft.com/office/drawing/2014/main" id="{207BBB00-0081-4D4A-AC18-24FDCD4D4F09}"/>
              </a:ext>
            </a:extLst>
          </p:cNvPr>
          <p:cNvSpPr/>
          <p:nvPr/>
        </p:nvSpPr>
        <p:spPr>
          <a:xfrm>
            <a:off x="3261945" y="720345"/>
            <a:ext cx="1647092" cy="325315"/>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60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066A5636-68B3-4842-8881-D4864AFF0547}"/>
              </a:ext>
            </a:extLst>
          </p:cNvPr>
          <p:cNvPicPr>
            <a:picLocks noChangeAspect="1"/>
          </p:cNvPicPr>
          <p:nvPr/>
        </p:nvPicPr>
        <p:blipFill>
          <a:blip r:embed="rId2"/>
          <a:stretch>
            <a:fillRect/>
          </a:stretch>
        </p:blipFill>
        <p:spPr>
          <a:xfrm>
            <a:off x="0" y="0"/>
            <a:ext cx="9144000" cy="4620381"/>
          </a:xfrm>
          <a:prstGeom prst="rect">
            <a:avLst/>
          </a:prstGeom>
        </p:spPr>
      </p:pic>
      <p:sp>
        <p:nvSpPr>
          <p:cNvPr id="9" name="Oval 8">
            <a:extLst>
              <a:ext uri="{FF2B5EF4-FFF2-40B4-BE49-F238E27FC236}">
                <a16:creationId xmlns:a16="http://schemas.microsoft.com/office/drawing/2014/main" id="{FA6AE7D0-C1C7-704E-BD1B-8BADCA1305DC}"/>
              </a:ext>
            </a:extLst>
          </p:cNvPr>
          <p:cNvSpPr/>
          <p:nvPr/>
        </p:nvSpPr>
        <p:spPr>
          <a:xfrm>
            <a:off x="263769" y="1366892"/>
            <a:ext cx="1046285" cy="365193"/>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74532C5-823D-C04F-B4FC-723D5EA283C5}"/>
              </a:ext>
            </a:extLst>
          </p:cNvPr>
          <p:cNvSpPr>
            <a:spLocks noGrp="1"/>
          </p:cNvSpPr>
          <p:nvPr>
            <p:ph idx="1"/>
          </p:nvPr>
        </p:nvSpPr>
        <p:spPr>
          <a:xfrm>
            <a:off x="334107" y="4628974"/>
            <a:ext cx="8370277" cy="1886125"/>
          </a:xfrm>
        </p:spPr>
        <p:txBody>
          <a:bodyPr>
            <a:normAutofit lnSpcReduction="10000"/>
          </a:bodyPr>
          <a:lstStyle/>
          <a:p>
            <a:pPr marL="0" indent="0">
              <a:buNone/>
            </a:pPr>
            <a:r>
              <a:rPr lang="en-US" sz="1600" dirty="0"/>
              <a:t>Client Requirements</a:t>
            </a:r>
          </a:p>
          <a:p>
            <a:pPr marL="342900" indent="-342900">
              <a:buFont typeface="+mj-lt"/>
              <a:buAutoNum type="arabicParenR" startAt="4"/>
            </a:pPr>
            <a:r>
              <a:rPr lang="en-US" sz="1600" dirty="0"/>
              <a:t>Current level will be calculated with a conditional statement.</a:t>
            </a:r>
          </a:p>
          <a:p>
            <a:pPr marL="800100" lvl="1" indent="-342900">
              <a:buFont typeface="+mj-lt"/>
              <a:buAutoNum type="alphaLcParenR"/>
            </a:pPr>
            <a:r>
              <a:rPr lang="en-US" sz="1200" dirty="0"/>
              <a:t>Example: If total points &gt;= 100 &amp;&amp; total points &lt; 200, Current level = 1</a:t>
            </a:r>
          </a:p>
          <a:p>
            <a:pPr marL="800100" lvl="1" indent="-342900">
              <a:buFont typeface="+mj-lt"/>
              <a:buAutoNum type="alphaLcParenR"/>
            </a:pPr>
            <a:r>
              <a:rPr lang="en-US" sz="1200" dirty="0"/>
              <a:t>TODO: Provide functionality for the admin user to change the point thresholds for a given level</a:t>
            </a:r>
          </a:p>
          <a:p>
            <a:pPr marL="342900" indent="-342900">
              <a:buFont typeface="+mj-lt"/>
              <a:buAutoNum type="arabicParenR" startAt="4"/>
            </a:pPr>
            <a:r>
              <a:rPr lang="en-US" sz="1600" dirty="0"/>
              <a:t>Thermometer will be a graphical representation of the total points within a specific proficiency. Adjust the scale down to 4 levels.</a:t>
            </a:r>
          </a:p>
          <a:p>
            <a:pPr marL="800100" lvl="1" indent="-342900">
              <a:buFont typeface="+mj-lt"/>
              <a:buAutoNum type="alphaLcParenR"/>
            </a:pPr>
            <a:r>
              <a:rPr lang="en-US" sz="1200" dirty="0"/>
              <a:t>TODO: Provide functionality for the admin user to change the number of total points needed to reach a new level.</a:t>
            </a:r>
          </a:p>
          <a:p>
            <a:pPr marL="342900" indent="-342900">
              <a:buFont typeface="+mj-lt"/>
              <a:buAutoNum type="arabicParenR" startAt="4"/>
            </a:pPr>
            <a:endParaRPr lang="en-US" sz="1600" dirty="0"/>
          </a:p>
        </p:txBody>
      </p:sp>
      <p:sp>
        <p:nvSpPr>
          <p:cNvPr id="12" name="TextBox 11">
            <a:extLst>
              <a:ext uri="{FF2B5EF4-FFF2-40B4-BE49-F238E27FC236}">
                <a16:creationId xmlns:a16="http://schemas.microsoft.com/office/drawing/2014/main" id="{78EFC37D-4960-D447-A9FB-4F6B80437CF1}"/>
              </a:ext>
            </a:extLst>
          </p:cNvPr>
          <p:cNvSpPr txBox="1"/>
          <p:nvPr/>
        </p:nvSpPr>
        <p:spPr>
          <a:xfrm>
            <a:off x="1238619" y="1045660"/>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17" name="TextBox 16">
            <a:extLst>
              <a:ext uri="{FF2B5EF4-FFF2-40B4-BE49-F238E27FC236}">
                <a16:creationId xmlns:a16="http://schemas.microsoft.com/office/drawing/2014/main" id="{67490A59-5643-6040-92BD-08D81BCBCC4B}"/>
              </a:ext>
            </a:extLst>
          </p:cNvPr>
          <p:cNvSpPr txBox="1"/>
          <p:nvPr/>
        </p:nvSpPr>
        <p:spPr>
          <a:xfrm>
            <a:off x="4360983" y="1800209"/>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5</a:t>
            </a:r>
          </a:p>
        </p:txBody>
      </p:sp>
      <p:sp>
        <p:nvSpPr>
          <p:cNvPr id="19" name="TextBox 18">
            <a:extLst>
              <a:ext uri="{FF2B5EF4-FFF2-40B4-BE49-F238E27FC236}">
                <a16:creationId xmlns:a16="http://schemas.microsoft.com/office/drawing/2014/main" id="{E9499329-979C-6E4C-A1CA-5A614831C78E}"/>
              </a:ext>
            </a:extLst>
          </p:cNvPr>
          <p:cNvSpPr txBox="1"/>
          <p:nvPr/>
        </p:nvSpPr>
        <p:spPr>
          <a:xfrm>
            <a:off x="2829662" y="737883"/>
            <a:ext cx="1405302" cy="307777"/>
          </a:xfrm>
          <a:prstGeom prst="rect">
            <a:avLst/>
          </a:prstGeom>
          <a:noFill/>
          <a:ln w="19050">
            <a:solidFill>
              <a:schemeClr val="accent1"/>
            </a:solidFill>
          </a:ln>
        </p:spPr>
        <p:txBody>
          <a:bodyPr wrap="square" rtlCol="0">
            <a:spAutoFit/>
          </a:bodyPr>
          <a:lstStyle/>
          <a:p>
            <a:r>
              <a:rPr lang="en-US" sz="1400" dirty="0"/>
              <a:t>Date Span</a:t>
            </a:r>
          </a:p>
        </p:txBody>
      </p:sp>
      <p:sp>
        <p:nvSpPr>
          <p:cNvPr id="20" name="Oval 19">
            <a:extLst>
              <a:ext uri="{FF2B5EF4-FFF2-40B4-BE49-F238E27FC236}">
                <a16:creationId xmlns:a16="http://schemas.microsoft.com/office/drawing/2014/main" id="{207BBB00-0081-4D4A-AC18-24FDCD4D4F09}"/>
              </a:ext>
            </a:extLst>
          </p:cNvPr>
          <p:cNvSpPr/>
          <p:nvPr/>
        </p:nvSpPr>
        <p:spPr>
          <a:xfrm>
            <a:off x="149470" y="1984875"/>
            <a:ext cx="4422530" cy="1160368"/>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7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066A5636-68B3-4842-8881-D4864AFF0547}"/>
              </a:ext>
            </a:extLst>
          </p:cNvPr>
          <p:cNvPicPr>
            <a:picLocks noChangeAspect="1"/>
          </p:cNvPicPr>
          <p:nvPr/>
        </p:nvPicPr>
        <p:blipFill>
          <a:blip r:embed="rId2"/>
          <a:stretch>
            <a:fillRect/>
          </a:stretch>
        </p:blipFill>
        <p:spPr>
          <a:xfrm>
            <a:off x="0" y="0"/>
            <a:ext cx="9144000" cy="4620381"/>
          </a:xfrm>
          <a:prstGeom prst="rect">
            <a:avLst/>
          </a:prstGeom>
        </p:spPr>
      </p:pic>
      <p:sp>
        <p:nvSpPr>
          <p:cNvPr id="9" name="Oval 8">
            <a:extLst>
              <a:ext uri="{FF2B5EF4-FFF2-40B4-BE49-F238E27FC236}">
                <a16:creationId xmlns:a16="http://schemas.microsoft.com/office/drawing/2014/main" id="{FA6AE7D0-C1C7-704E-BD1B-8BADCA1305DC}"/>
              </a:ext>
            </a:extLst>
          </p:cNvPr>
          <p:cNvSpPr/>
          <p:nvPr/>
        </p:nvSpPr>
        <p:spPr>
          <a:xfrm>
            <a:off x="1238619" y="1344753"/>
            <a:ext cx="1046285" cy="365193"/>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74532C5-823D-C04F-B4FC-723D5EA283C5}"/>
              </a:ext>
            </a:extLst>
          </p:cNvPr>
          <p:cNvSpPr>
            <a:spLocks noGrp="1"/>
          </p:cNvSpPr>
          <p:nvPr>
            <p:ph idx="1"/>
          </p:nvPr>
        </p:nvSpPr>
        <p:spPr>
          <a:xfrm>
            <a:off x="334107" y="4554414"/>
            <a:ext cx="8370277" cy="2224454"/>
          </a:xfrm>
        </p:spPr>
        <p:txBody>
          <a:bodyPr>
            <a:normAutofit/>
          </a:bodyPr>
          <a:lstStyle/>
          <a:p>
            <a:pPr marL="0" indent="0">
              <a:buNone/>
            </a:pPr>
            <a:r>
              <a:rPr lang="en-US" sz="1600" dirty="0"/>
              <a:t>Client Requirements</a:t>
            </a:r>
          </a:p>
          <a:p>
            <a:pPr marL="342900" indent="-342900">
              <a:buFont typeface="+mj-lt"/>
              <a:buAutoNum type="arabicParenR" startAt="6"/>
            </a:pPr>
            <a:r>
              <a:rPr lang="en-US" sz="1600" dirty="0"/>
              <a:t>Total points will be the sum of all of the points from all proficiencies</a:t>
            </a:r>
          </a:p>
          <a:p>
            <a:pPr marL="342900" indent="-342900">
              <a:buFont typeface="+mj-lt"/>
              <a:buAutoNum type="arabicParenR" startAt="6"/>
            </a:pPr>
            <a:r>
              <a:rPr lang="en-US" sz="1600" dirty="0"/>
              <a:t>“Points to next level” will subtract the number of total points from the point level needed for the level (see previous page #5).</a:t>
            </a:r>
          </a:p>
          <a:p>
            <a:pPr marL="342900" indent="-342900">
              <a:buFont typeface="+mj-lt"/>
              <a:buAutoNum type="arabicParenR" startAt="6"/>
            </a:pPr>
            <a:r>
              <a:rPr lang="en-US" sz="1600" dirty="0"/>
              <a:t>MVP nightingale graph will include a possible score of 4 for each of the proficiencies (4 rings). Each piece of the “pie” will represent a proficiency and each color will designate a competency.</a:t>
            </a:r>
          </a:p>
          <a:p>
            <a:pPr marL="800100" lvl="1" indent="-342900">
              <a:buFont typeface="+mj-lt"/>
              <a:buAutoNum type="alphaLcParenR"/>
            </a:pPr>
            <a:r>
              <a:rPr lang="en-US" sz="1200" dirty="0"/>
              <a:t>TODO: Implement a method for adding/removing competencies/proficiencies from an administrative interface</a:t>
            </a:r>
          </a:p>
          <a:p>
            <a:pPr marL="342900" indent="-342900">
              <a:buFont typeface="+mj-lt"/>
              <a:buAutoNum type="arabicParenR" startAt="6"/>
            </a:pPr>
            <a:endParaRPr lang="en-US" sz="1600" dirty="0"/>
          </a:p>
        </p:txBody>
      </p:sp>
      <p:sp>
        <p:nvSpPr>
          <p:cNvPr id="12" name="TextBox 11">
            <a:extLst>
              <a:ext uri="{FF2B5EF4-FFF2-40B4-BE49-F238E27FC236}">
                <a16:creationId xmlns:a16="http://schemas.microsoft.com/office/drawing/2014/main" id="{78EFC37D-4960-D447-A9FB-4F6B80437CF1}"/>
              </a:ext>
            </a:extLst>
          </p:cNvPr>
          <p:cNvSpPr txBox="1"/>
          <p:nvPr/>
        </p:nvSpPr>
        <p:spPr>
          <a:xfrm>
            <a:off x="925762" y="1070497"/>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6</a:t>
            </a:r>
          </a:p>
        </p:txBody>
      </p:sp>
      <p:sp>
        <p:nvSpPr>
          <p:cNvPr id="19" name="TextBox 18">
            <a:extLst>
              <a:ext uri="{FF2B5EF4-FFF2-40B4-BE49-F238E27FC236}">
                <a16:creationId xmlns:a16="http://schemas.microsoft.com/office/drawing/2014/main" id="{E9499329-979C-6E4C-A1CA-5A614831C78E}"/>
              </a:ext>
            </a:extLst>
          </p:cNvPr>
          <p:cNvSpPr txBox="1"/>
          <p:nvPr/>
        </p:nvSpPr>
        <p:spPr>
          <a:xfrm>
            <a:off x="2829662" y="737883"/>
            <a:ext cx="1405302" cy="307777"/>
          </a:xfrm>
          <a:prstGeom prst="rect">
            <a:avLst/>
          </a:prstGeom>
          <a:noFill/>
          <a:ln w="19050">
            <a:solidFill>
              <a:schemeClr val="accent1"/>
            </a:solidFill>
          </a:ln>
        </p:spPr>
        <p:txBody>
          <a:bodyPr wrap="square" rtlCol="0">
            <a:spAutoFit/>
          </a:bodyPr>
          <a:lstStyle/>
          <a:p>
            <a:r>
              <a:rPr lang="en-US" sz="1400" dirty="0"/>
              <a:t>Date Span</a:t>
            </a:r>
          </a:p>
        </p:txBody>
      </p:sp>
      <p:sp>
        <p:nvSpPr>
          <p:cNvPr id="10" name="Oval 9">
            <a:extLst>
              <a:ext uri="{FF2B5EF4-FFF2-40B4-BE49-F238E27FC236}">
                <a16:creationId xmlns:a16="http://schemas.microsoft.com/office/drawing/2014/main" id="{B5F24EE6-C138-1948-BCEE-0D29DD71726C}"/>
              </a:ext>
            </a:extLst>
          </p:cNvPr>
          <p:cNvSpPr/>
          <p:nvPr/>
        </p:nvSpPr>
        <p:spPr>
          <a:xfrm>
            <a:off x="2306519" y="1341895"/>
            <a:ext cx="1046285" cy="365193"/>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B2AEE2D-82D7-ED4D-BCD5-F4AECBF9EC0B}"/>
              </a:ext>
            </a:extLst>
          </p:cNvPr>
          <p:cNvSpPr txBox="1"/>
          <p:nvPr/>
        </p:nvSpPr>
        <p:spPr>
          <a:xfrm>
            <a:off x="3374419" y="1092386"/>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7</a:t>
            </a:r>
          </a:p>
        </p:txBody>
      </p:sp>
      <p:sp>
        <p:nvSpPr>
          <p:cNvPr id="15" name="Oval 14">
            <a:extLst>
              <a:ext uri="{FF2B5EF4-FFF2-40B4-BE49-F238E27FC236}">
                <a16:creationId xmlns:a16="http://schemas.microsoft.com/office/drawing/2014/main" id="{77DF8CCA-D25B-B74E-B7B7-C1C4F4764EDA}"/>
              </a:ext>
            </a:extLst>
          </p:cNvPr>
          <p:cNvSpPr/>
          <p:nvPr/>
        </p:nvSpPr>
        <p:spPr>
          <a:xfrm>
            <a:off x="4780457" y="372690"/>
            <a:ext cx="3220543" cy="317061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EEEB931-3522-004E-AB3A-B2D68E0088E7}"/>
              </a:ext>
            </a:extLst>
          </p:cNvPr>
          <p:cNvSpPr txBox="1"/>
          <p:nvPr/>
        </p:nvSpPr>
        <p:spPr>
          <a:xfrm>
            <a:off x="8002104" y="885831"/>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8</a:t>
            </a:r>
          </a:p>
        </p:txBody>
      </p:sp>
    </p:spTree>
    <p:extLst>
      <p:ext uri="{BB962C8B-B14F-4D97-AF65-F5344CB8AC3E}">
        <p14:creationId xmlns:p14="http://schemas.microsoft.com/office/powerpoint/2010/main" val="151000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ell phone&#10;&#10;Description automatically generated">
            <a:extLst>
              <a:ext uri="{FF2B5EF4-FFF2-40B4-BE49-F238E27FC236}">
                <a16:creationId xmlns:a16="http://schemas.microsoft.com/office/drawing/2014/main" id="{066A5636-68B3-4842-8881-D4864AFF0547}"/>
              </a:ext>
            </a:extLst>
          </p:cNvPr>
          <p:cNvPicPr>
            <a:picLocks noChangeAspect="1"/>
          </p:cNvPicPr>
          <p:nvPr/>
        </p:nvPicPr>
        <p:blipFill rotWithShape="1">
          <a:blip r:embed="rId2"/>
          <a:srcRect b="23312"/>
          <a:stretch/>
        </p:blipFill>
        <p:spPr>
          <a:xfrm>
            <a:off x="0" y="1"/>
            <a:ext cx="9144000" cy="3543300"/>
          </a:xfrm>
          <a:prstGeom prst="rect">
            <a:avLst/>
          </a:prstGeom>
        </p:spPr>
      </p:pic>
      <p:sp>
        <p:nvSpPr>
          <p:cNvPr id="11" name="Content Placeholder 10">
            <a:extLst>
              <a:ext uri="{FF2B5EF4-FFF2-40B4-BE49-F238E27FC236}">
                <a16:creationId xmlns:a16="http://schemas.microsoft.com/office/drawing/2014/main" id="{774532C5-823D-C04F-B4FC-723D5EA283C5}"/>
              </a:ext>
            </a:extLst>
          </p:cNvPr>
          <p:cNvSpPr>
            <a:spLocks noGrp="1"/>
          </p:cNvSpPr>
          <p:nvPr>
            <p:ph idx="1"/>
          </p:nvPr>
        </p:nvSpPr>
        <p:spPr>
          <a:xfrm>
            <a:off x="595318" y="5166654"/>
            <a:ext cx="8370277" cy="2224454"/>
          </a:xfrm>
        </p:spPr>
        <p:txBody>
          <a:bodyPr>
            <a:normAutofit/>
          </a:bodyPr>
          <a:lstStyle/>
          <a:p>
            <a:pPr marL="0" indent="0">
              <a:buNone/>
            </a:pPr>
            <a:r>
              <a:rPr lang="en-US" sz="1600" dirty="0"/>
              <a:t>Client Requirements</a:t>
            </a:r>
          </a:p>
          <a:p>
            <a:pPr marL="342900" indent="-342900">
              <a:buFont typeface="+mj-lt"/>
              <a:buAutoNum type="arabicParenR" startAt="9"/>
            </a:pPr>
            <a:r>
              <a:rPr lang="en-US" sz="1600" dirty="0"/>
              <a:t>Clicking on a level in the proficiency “pie” will open the specific competency at the bottom of the page and will change the “score” both on the graph and in with in the proficiency score detail section.</a:t>
            </a:r>
          </a:p>
          <a:p>
            <a:pPr marL="342900" indent="-342900">
              <a:buFont typeface="+mj-lt"/>
              <a:buAutoNum type="arabicParenR" startAt="9"/>
            </a:pPr>
            <a:r>
              <a:rPr lang="en-US" sz="1600" dirty="0"/>
              <a:t>Competencies render the average of their proficiencies</a:t>
            </a:r>
          </a:p>
        </p:txBody>
      </p:sp>
      <p:sp>
        <p:nvSpPr>
          <p:cNvPr id="19" name="TextBox 18">
            <a:extLst>
              <a:ext uri="{FF2B5EF4-FFF2-40B4-BE49-F238E27FC236}">
                <a16:creationId xmlns:a16="http://schemas.microsoft.com/office/drawing/2014/main" id="{E9499329-979C-6E4C-A1CA-5A614831C78E}"/>
              </a:ext>
            </a:extLst>
          </p:cNvPr>
          <p:cNvSpPr txBox="1"/>
          <p:nvPr/>
        </p:nvSpPr>
        <p:spPr>
          <a:xfrm>
            <a:off x="2829662" y="737883"/>
            <a:ext cx="1405302" cy="307777"/>
          </a:xfrm>
          <a:prstGeom prst="rect">
            <a:avLst/>
          </a:prstGeom>
          <a:noFill/>
          <a:ln w="19050">
            <a:solidFill>
              <a:schemeClr val="accent1"/>
            </a:solidFill>
          </a:ln>
        </p:spPr>
        <p:txBody>
          <a:bodyPr wrap="square" rtlCol="0">
            <a:spAutoFit/>
          </a:bodyPr>
          <a:lstStyle/>
          <a:p>
            <a:r>
              <a:rPr lang="en-US" sz="1400" dirty="0"/>
              <a:t>Date Span</a:t>
            </a:r>
          </a:p>
        </p:txBody>
      </p:sp>
      <p:sp>
        <p:nvSpPr>
          <p:cNvPr id="15" name="Oval 14">
            <a:extLst>
              <a:ext uri="{FF2B5EF4-FFF2-40B4-BE49-F238E27FC236}">
                <a16:creationId xmlns:a16="http://schemas.microsoft.com/office/drawing/2014/main" id="{77DF8CCA-D25B-B74E-B7B7-C1C4F4764EDA}"/>
              </a:ext>
            </a:extLst>
          </p:cNvPr>
          <p:cNvSpPr/>
          <p:nvPr/>
        </p:nvSpPr>
        <p:spPr>
          <a:xfrm>
            <a:off x="4798041" y="390274"/>
            <a:ext cx="3220543" cy="317061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EEEB931-3522-004E-AB3A-B2D68E0088E7}"/>
              </a:ext>
            </a:extLst>
          </p:cNvPr>
          <p:cNvSpPr txBox="1"/>
          <p:nvPr/>
        </p:nvSpPr>
        <p:spPr>
          <a:xfrm>
            <a:off x="8002104" y="885831"/>
            <a:ext cx="316523"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9</a:t>
            </a:r>
          </a:p>
        </p:txBody>
      </p:sp>
      <p:grpSp>
        <p:nvGrpSpPr>
          <p:cNvPr id="4" name="Group 3">
            <a:extLst>
              <a:ext uri="{FF2B5EF4-FFF2-40B4-BE49-F238E27FC236}">
                <a16:creationId xmlns:a16="http://schemas.microsoft.com/office/drawing/2014/main" id="{52AE2B7E-400F-A94E-8C4A-2D35F34AB441}"/>
              </a:ext>
            </a:extLst>
          </p:cNvPr>
          <p:cNvGrpSpPr/>
          <p:nvPr/>
        </p:nvGrpSpPr>
        <p:grpSpPr>
          <a:xfrm>
            <a:off x="1188720" y="3805558"/>
            <a:ext cx="6766560" cy="457200"/>
            <a:chOff x="1931508" y="3947613"/>
            <a:chExt cx="7051817" cy="643284"/>
          </a:xfrm>
        </p:grpSpPr>
        <p:sp>
          <p:nvSpPr>
            <p:cNvPr id="3" name="TextBox 2">
              <a:extLst>
                <a:ext uri="{FF2B5EF4-FFF2-40B4-BE49-F238E27FC236}">
                  <a16:creationId xmlns:a16="http://schemas.microsoft.com/office/drawing/2014/main" id="{7BE68C30-4081-1A45-BEFD-7A75D1D3DCAC}"/>
                </a:ext>
              </a:extLst>
            </p:cNvPr>
            <p:cNvSpPr txBox="1"/>
            <p:nvPr/>
          </p:nvSpPr>
          <p:spPr>
            <a:xfrm>
              <a:off x="1931508" y="3947613"/>
              <a:ext cx="822960" cy="640080"/>
            </a:xfrm>
            <a:prstGeom prst="rect">
              <a:avLst/>
            </a:prstGeom>
            <a:solidFill>
              <a:srgbClr val="34ACC2"/>
            </a:solidFill>
            <a:ln>
              <a:solidFill>
                <a:srgbClr val="34ACC2"/>
              </a:solidFill>
            </a:ln>
          </p:spPr>
          <p:txBody>
            <a:bodyPr wrap="square" rtlCol="0" anchor="ctr">
              <a:spAutoFit/>
            </a:bodyPr>
            <a:lstStyle/>
            <a:p>
              <a:pPr algn="ctr"/>
              <a:r>
                <a:rPr lang="en-US" sz="2000" dirty="0"/>
                <a:t>2</a:t>
              </a:r>
            </a:p>
          </p:txBody>
        </p:sp>
        <p:sp>
          <p:nvSpPr>
            <p:cNvPr id="17" name="TextBox 16">
              <a:extLst>
                <a:ext uri="{FF2B5EF4-FFF2-40B4-BE49-F238E27FC236}">
                  <a16:creationId xmlns:a16="http://schemas.microsoft.com/office/drawing/2014/main" id="{E2BFD6C4-0C85-CA40-97CE-283750C9825F}"/>
                </a:ext>
              </a:extLst>
            </p:cNvPr>
            <p:cNvSpPr txBox="1"/>
            <p:nvPr/>
          </p:nvSpPr>
          <p:spPr>
            <a:xfrm>
              <a:off x="2821345" y="3989377"/>
              <a:ext cx="822960" cy="562958"/>
            </a:xfrm>
            <a:prstGeom prst="rect">
              <a:avLst/>
            </a:prstGeom>
            <a:solidFill>
              <a:srgbClr val="428AF6"/>
            </a:solidFill>
            <a:ln w="57150">
              <a:solidFill>
                <a:schemeClr val="tx1"/>
              </a:solidFill>
            </a:ln>
          </p:spPr>
          <p:txBody>
            <a:bodyPr wrap="square" rtlCol="0" anchor="ctr">
              <a:spAutoFit/>
            </a:bodyPr>
            <a:lstStyle/>
            <a:p>
              <a:pPr algn="ctr"/>
              <a:r>
                <a:rPr lang="en-US" sz="2000" dirty="0"/>
                <a:t>2</a:t>
              </a:r>
            </a:p>
          </p:txBody>
        </p:sp>
        <p:sp>
          <p:nvSpPr>
            <p:cNvPr id="18" name="TextBox 17">
              <a:extLst>
                <a:ext uri="{FF2B5EF4-FFF2-40B4-BE49-F238E27FC236}">
                  <a16:creationId xmlns:a16="http://schemas.microsoft.com/office/drawing/2014/main" id="{66B55F35-B508-804F-84CB-7FB11F455A90}"/>
                </a:ext>
              </a:extLst>
            </p:cNvPr>
            <p:cNvSpPr txBox="1"/>
            <p:nvPr/>
          </p:nvSpPr>
          <p:spPr>
            <a:xfrm>
              <a:off x="3711182" y="3989377"/>
              <a:ext cx="822960" cy="562958"/>
            </a:xfrm>
            <a:prstGeom prst="rect">
              <a:avLst/>
            </a:prstGeom>
            <a:solidFill>
              <a:srgbClr val="E35C9F"/>
            </a:solidFill>
            <a:ln>
              <a:solidFill>
                <a:srgbClr val="E35C9F"/>
              </a:solidFill>
            </a:ln>
          </p:spPr>
          <p:txBody>
            <a:bodyPr wrap="square" rtlCol="0" anchor="ctr">
              <a:spAutoFit/>
            </a:bodyPr>
            <a:lstStyle/>
            <a:p>
              <a:pPr algn="ctr"/>
              <a:r>
                <a:rPr lang="en-US" sz="2000" dirty="0"/>
                <a:t>1.2</a:t>
              </a:r>
            </a:p>
          </p:txBody>
        </p:sp>
        <p:sp>
          <p:nvSpPr>
            <p:cNvPr id="20" name="TextBox 19">
              <a:extLst>
                <a:ext uri="{FF2B5EF4-FFF2-40B4-BE49-F238E27FC236}">
                  <a16:creationId xmlns:a16="http://schemas.microsoft.com/office/drawing/2014/main" id="{E22CD371-C36C-3B4E-A204-264234094D32}"/>
                </a:ext>
              </a:extLst>
            </p:cNvPr>
            <p:cNvSpPr txBox="1"/>
            <p:nvPr/>
          </p:nvSpPr>
          <p:spPr>
            <a:xfrm>
              <a:off x="4601019" y="3989377"/>
              <a:ext cx="822960" cy="562958"/>
            </a:xfrm>
            <a:prstGeom prst="rect">
              <a:avLst/>
            </a:prstGeom>
            <a:solidFill>
              <a:srgbClr val="E54A52"/>
            </a:solidFill>
            <a:ln>
              <a:solidFill>
                <a:srgbClr val="E54A52"/>
              </a:solidFill>
            </a:ln>
          </p:spPr>
          <p:txBody>
            <a:bodyPr wrap="square" rtlCol="0" anchor="ctr">
              <a:spAutoFit/>
            </a:bodyPr>
            <a:lstStyle/>
            <a:p>
              <a:pPr algn="ctr"/>
              <a:r>
                <a:rPr lang="en-US" sz="2000" dirty="0"/>
                <a:t>2.6</a:t>
              </a:r>
            </a:p>
          </p:txBody>
        </p:sp>
        <p:sp>
          <p:nvSpPr>
            <p:cNvPr id="21" name="TextBox 20">
              <a:extLst>
                <a:ext uri="{FF2B5EF4-FFF2-40B4-BE49-F238E27FC236}">
                  <a16:creationId xmlns:a16="http://schemas.microsoft.com/office/drawing/2014/main" id="{98B9F33F-1120-D24C-96D4-F273A80BE999}"/>
                </a:ext>
              </a:extLst>
            </p:cNvPr>
            <p:cNvSpPr txBox="1"/>
            <p:nvPr/>
          </p:nvSpPr>
          <p:spPr>
            <a:xfrm>
              <a:off x="5490856" y="3950817"/>
              <a:ext cx="822960" cy="640080"/>
            </a:xfrm>
            <a:prstGeom prst="rect">
              <a:avLst/>
            </a:prstGeom>
            <a:solidFill>
              <a:srgbClr val="2DC271"/>
            </a:solidFill>
            <a:ln>
              <a:solidFill>
                <a:srgbClr val="2DC271"/>
              </a:solidFill>
            </a:ln>
          </p:spPr>
          <p:txBody>
            <a:bodyPr wrap="square" rtlCol="0" anchor="ctr">
              <a:spAutoFit/>
            </a:bodyPr>
            <a:lstStyle/>
            <a:p>
              <a:pPr algn="ctr"/>
              <a:r>
                <a:rPr lang="en-US" sz="2000" dirty="0"/>
                <a:t>2</a:t>
              </a:r>
            </a:p>
          </p:txBody>
        </p:sp>
        <p:sp>
          <p:nvSpPr>
            <p:cNvPr id="22" name="TextBox 21">
              <a:extLst>
                <a:ext uri="{FF2B5EF4-FFF2-40B4-BE49-F238E27FC236}">
                  <a16:creationId xmlns:a16="http://schemas.microsoft.com/office/drawing/2014/main" id="{81E1AC03-E679-804C-9308-E7BB0BE8B1AC}"/>
                </a:ext>
              </a:extLst>
            </p:cNvPr>
            <p:cNvSpPr txBox="1"/>
            <p:nvPr/>
          </p:nvSpPr>
          <p:spPr>
            <a:xfrm>
              <a:off x="6380693" y="3989377"/>
              <a:ext cx="822960" cy="562958"/>
            </a:xfrm>
            <a:prstGeom prst="rect">
              <a:avLst/>
            </a:prstGeom>
            <a:solidFill>
              <a:srgbClr val="3CDFF6"/>
            </a:solidFill>
            <a:ln>
              <a:solidFill>
                <a:srgbClr val="3CDFF6"/>
              </a:solidFill>
            </a:ln>
          </p:spPr>
          <p:txBody>
            <a:bodyPr wrap="square" rtlCol="0" anchor="ctr">
              <a:spAutoFit/>
            </a:bodyPr>
            <a:lstStyle/>
            <a:p>
              <a:pPr algn="ctr"/>
              <a:r>
                <a:rPr lang="en-US" sz="2000" dirty="0"/>
                <a:t>1</a:t>
              </a:r>
            </a:p>
          </p:txBody>
        </p:sp>
        <p:sp>
          <p:nvSpPr>
            <p:cNvPr id="23" name="TextBox 22">
              <a:extLst>
                <a:ext uri="{FF2B5EF4-FFF2-40B4-BE49-F238E27FC236}">
                  <a16:creationId xmlns:a16="http://schemas.microsoft.com/office/drawing/2014/main" id="{34EEEF88-DD0D-0345-A3A8-F11EC36ED7C1}"/>
                </a:ext>
              </a:extLst>
            </p:cNvPr>
            <p:cNvSpPr txBox="1"/>
            <p:nvPr/>
          </p:nvSpPr>
          <p:spPr>
            <a:xfrm>
              <a:off x="7270530" y="3989377"/>
              <a:ext cx="822960" cy="562958"/>
            </a:xfrm>
            <a:prstGeom prst="rect">
              <a:avLst/>
            </a:prstGeom>
            <a:solidFill>
              <a:srgbClr val="AE5BE3"/>
            </a:solidFill>
            <a:ln>
              <a:solidFill>
                <a:srgbClr val="AE5BE3"/>
              </a:solidFill>
            </a:ln>
          </p:spPr>
          <p:txBody>
            <a:bodyPr wrap="square" rtlCol="0" anchor="ctr">
              <a:spAutoFit/>
            </a:bodyPr>
            <a:lstStyle/>
            <a:p>
              <a:pPr algn="ctr"/>
              <a:r>
                <a:rPr lang="en-US" sz="2000" dirty="0"/>
                <a:t>4</a:t>
              </a:r>
            </a:p>
          </p:txBody>
        </p:sp>
        <p:sp>
          <p:nvSpPr>
            <p:cNvPr id="24" name="TextBox 23">
              <a:extLst>
                <a:ext uri="{FF2B5EF4-FFF2-40B4-BE49-F238E27FC236}">
                  <a16:creationId xmlns:a16="http://schemas.microsoft.com/office/drawing/2014/main" id="{A073182E-0982-134F-977B-6127BEC627FE}"/>
                </a:ext>
              </a:extLst>
            </p:cNvPr>
            <p:cNvSpPr txBox="1"/>
            <p:nvPr/>
          </p:nvSpPr>
          <p:spPr>
            <a:xfrm>
              <a:off x="8160365" y="3989377"/>
              <a:ext cx="822960" cy="562958"/>
            </a:xfrm>
            <a:prstGeom prst="rect">
              <a:avLst/>
            </a:prstGeom>
            <a:solidFill>
              <a:srgbClr val="E5A74C"/>
            </a:solidFill>
            <a:ln>
              <a:solidFill>
                <a:srgbClr val="E5A74C"/>
              </a:solidFill>
            </a:ln>
          </p:spPr>
          <p:txBody>
            <a:bodyPr wrap="square" rtlCol="0" anchor="ctr">
              <a:spAutoFit/>
            </a:bodyPr>
            <a:lstStyle/>
            <a:p>
              <a:pPr algn="ctr"/>
              <a:r>
                <a:rPr lang="en-US" sz="2000" dirty="0"/>
                <a:t>0</a:t>
              </a:r>
            </a:p>
          </p:txBody>
        </p:sp>
      </p:grpSp>
      <p:sp>
        <p:nvSpPr>
          <p:cNvPr id="25" name="Oval 24">
            <a:extLst>
              <a:ext uri="{FF2B5EF4-FFF2-40B4-BE49-F238E27FC236}">
                <a16:creationId xmlns:a16="http://schemas.microsoft.com/office/drawing/2014/main" id="{622A856E-A47B-E54A-A07C-6F224A9EA9E0}"/>
              </a:ext>
            </a:extLst>
          </p:cNvPr>
          <p:cNvSpPr/>
          <p:nvPr/>
        </p:nvSpPr>
        <p:spPr>
          <a:xfrm>
            <a:off x="919468" y="3654949"/>
            <a:ext cx="7305063" cy="75613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9FECE1F-4E60-9F45-81A0-69A256F14A8D}"/>
              </a:ext>
            </a:extLst>
          </p:cNvPr>
          <p:cNvSpPr txBox="1"/>
          <p:nvPr/>
        </p:nvSpPr>
        <p:spPr>
          <a:xfrm>
            <a:off x="447767" y="3848352"/>
            <a:ext cx="471701"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10</a:t>
            </a:r>
          </a:p>
        </p:txBody>
      </p:sp>
      <p:grpSp>
        <p:nvGrpSpPr>
          <p:cNvPr id="27" name="Group 26">
            <a:extLst>
              <a:ext uri="{FF2B5EF4-FFF2-40B4-BE49-F238E27FC236}">
                <a16:creationId xmlns:a16="http://schemas.microsoft.com/office/drawing/2014/main" id="{A17BEBD8-87F7-174C-BE67-3F6484FA166E}"/>
              </a:ext>
            </a:extLst>
          </p:cNvPr>
          <p:cNvGrpSpPr/>
          <p:nvPr/>
        </p:nvGrpSpPr>
        <p:grpSpPr>
          <a:xfrm>
            <a:off x="2896403" y="4587703"/>
            <a:ext cx="3351195" cy="403789"/>
            <a:chOff x="1931508" y="3984201"/>
            <a:chExt cx="3492471" cy="568134"/>
          </a:xfrm>
        </p:grpSpPr>
        <p:sp>
          <p:nvSpPr>
            <p:cNvPr id="28" name="TextBox 27">
              <a:extLst>
                <a:ext uri="{FF2B5EF4-FFF2-40B4-BE49-F238E27FC236}">
                  <a16:creationId xmlns:a16="http://schemas.microsoft.com/office/drawing/2014/main" id="{5D0CB43B-D06F-C04D-9A86-031B4F420D8F}"/>
                </a:ext>
              </a:extLst>
            </p:cNvPr>
            <p:cNvSpPr txBox="1"/>
            <p:nvPr/>
          </p:nvSpPr>
          <p:spPr>
            <a:xfrm>
              <a:off x="1931508" y="3984201"/>
              <a:ext cx="822960" cy="566089"/>
            </a:xfrm>
            <a:prstGeom prst="rect">
              <a:avLst/>
            </a:prstGeom>
            <a:solidFill>
              <a:srgbClr val="428AF6"/>
            </a:solidFill>
            <a:ln>
              <a:solidFill>
                <a:srgbClr val="428AF6"/>
              </a:solidFill>
            </a:ln>
          </p:spPr>
          <p:txBody>
            <a:bodyPr wrap="square" rtlCol="0" anchor="ctr">
              <a:spAutoFit/>
            </a:bodyPr>
            <a:lstStyle/>
            <a:p>
              <a:pPr algn="ctr"/>
              <a:r>
                <a:rPr lang="en-US" sz="2000" dirty="0"/>
                <a:t>2</a:t>
              </a:r>
            </a:p>
          </p:txBody>
        </p:sp>
        <p:sp>
          <p:nvSpPr>
            <p:cNvPr id="29" name="TextBox 28">
              <a:extLst>
                <a:ext uri="{FF2B5EF4-FFF2-40B4-BE49-F238E27FC236}">
                  <a16:creationId xmlns:a16="http://schemas.microsoft.com/office/drawing/2014/main" id="{BE52FD1E-BD38-3344-9902-7B9B376FA48E}"/>
                </a:ext>
              </a:extLst>
            </p:cNvPr>
            <p:cNvSpPr txBox="1"/>
            <p:nvPr/>
          </p:nvSpPr>
          <p:spPr>
            <a:xfrm>
              <a:off x="2821345" y="3989377"/>
              <a:ext cx="822960" cy="562958"/>
            </a:xfrm>
            <a:prstGeom prst="rect">
              <a:avLst/>
            </a:prstGeom>
            <a:solidFill>
              <a:srgbClr val="428AF6"/>
            </a:solidFill>
            <a:ln>
              <a:solidFill>
                <a:srgbClr val="428AF6"/>
              </a:solidFill>
            </a:ln>
          </p:spPr>
          <p:txBody>
            <a:bodyPr wrap="square" rtlCol="0" anchor="ctr">
              <a:spAutoFit/>
            </a:bodyPr>
            <a:lstStyle/>
            <a:p>
              <a:pPr algn="ctr"/>
              <a:r>
                <a:rPr lang="en-US" sz="2000" dirty="0"/>
                <a:t>1</a:t>
              </a:r>
            </a:p>
          </p:txBody>
        </p:sp>
        <p:sp>
          <p:nvSpPr>
            <p:cNvPr id="30" name="TextBox 29">
              <a:extLst>
                <a:ext uri="{FF2B5EF4-FFF2-40B4-BE49-F238E27FC236}">
                  <a16:creationId xmlns:a16="http://schemas.microsoft.com/office/drawing/2014/main" id="{32948CE8-77B0-F044-ADC5-5E861F291386}"/>
                </a:ext>
              </a:extLst>
            </p:cNvPr>
            <p:cNvSpPr txBox="1"/>
            <p:nvPr/>
          </p:nvSpPr>
          <p:spPr>
            <a:xfrm>
              <a:off x="3711182" y="3989377"/>
              <a:ext cx="822960" cy="562958"/>
            </a:xfrm>
            <a:prstGeom prst="rect">
              <a:avLst/>
            </a:prstGeom>
            <a:solidFill>
              <a:srgbClr val="428AF6"/>
            </a:solidFill>
            <a:ln>
              <a:solidFill>
                <a:srgbClr val="428AF6"/>
              </a:solidFill>
            </a:ln>
          </p:spPr>
          <p:txBody>
            <a:bodyPr wrap="square" rtlCol="0" anchor="ctr">
              <a:spAutoFit/>
            </a:bodyPr>
            <a:lstStyle/>
            <a:p>
              <a:pPr algn="ctr"/>
              <a:r>
                <a:rPr lang="en-US" sz="2000" dirty="0"/>
                <a:t>3</a:t>
              </a:r>
            </a:p>
          </p:txBody>
        </p:sp>
        <p:sp>
          <p:nvSpPr>
            <p:cNvPr id="31" name="TextBox 30">
              <a:extLst>
                <a:ext uri="{FF2B5EF4-FFF2-40B4-BE49-F238E27FC236}">
                  <a16:creationId xmlns:a16="http://schemas.microsoft.com/office/drawing/2014/main" id="{6713B09B-B636-AF4C-939B-CE99E14D9E1D}"/>
                </a:ext>
              </a:extLst>
            </p:cNvPr>
            <p:cNvSpPr txBox="1"/>
            <p:nvPr/>
          </p:nvSpPr>
          <p:spPr>
            <a:xfrm>
              <a:off x="4601019" y="3989377"/>
              <a:ext cx="822960" cy="562958"/>
            </a:xfrm>
            <a:prstGeom prst="rect">
              <a:avLst/>
            </a:prstGeom>
            <a:solidFill>
              <a:srgbClr val="428AF6"/>
            </a:solidFill>
            <a:ln>
              <a:solidFill>
                <a:srgbClr val="428AF6"/>
              </a:solidFill>
            </a:ln>
          </p:spPr>
          <p:txBody>
            <a:bodyPr wrap="square" rtlCol="0" anchor="ctr">
              <a:spAutoFit/>
            </a:bodyPr>
            <a:lstStyle/>
            <a:p>
              <a:pPr algn="ctr"/>
              <a:r>
                <a:rPr lang="en-US" sz="2000" dirty="0"/>
                <a:t>2</a:t>
              </a:r>
            </a:p>
          </p:txBody>
        </p:sp>
      </p:grpSp>
      <p:sp>
        <p:nvSpPr>
          <p:cNvPr id="6" name="TextBox 5">
            <a:extLst>
              <a:ext uri="{FF2B5EF4-FFF2-40B4-BE49-F238E27FC236}">
                <a16:creationId xmlns:a16="http://schemas.microsoft.com/office/drawing/2014/main" id="{C292D70C-F74E-0247-B06E-DCFB9F68D538}"/>
              </a:ext>
            </a:extLst>
          </p:cNvPr>
          <p:cNvSpPr txBox="1"/>
          <p:nvPr/>
        </p:nvSpPr>
        <p:spPr>
          <a:xfrm>
            <a:off x="6945923" y="4587703"/>
            <a:ext cx="1740877" cy="369332"/>
          </a:xfrm>
          <a:prstGeom prst="borderCallout1">
            <a:avLst>
              <a:gd name="adj1" fmla="val 18750"/>
              <a:gd name="adj2" fmla="val -8333"/>
              <a:gd name="adj3" fmla="val -66045"/>
              <a:gd name="adj4" fmla="val -23181"/>
            </a:avLst>
          </a:prstGeom>
          <a:noFill/>
          <a:ln w="57150">
            <a:solidFill>
              <a:srgbClr val="C65A1F"/>
            </a:solidFill>
          </a:ln>
        </p:spPr>
        <p:txBody>
          <a:bodyPr wrap="square" rtlCol="0">
            <a:spAutoFit/>
          </a:bodyPr>
          <a:lstStyle/>
          <a:p>
            <a:r>
              <a:rPr lang="en-US" dirty="0"/>
              <a:t>8 Competencies</a:t>
            </a:r>
          </a:p>
        </p:txBody>
      </p:sp>
      <p:sp>
        <p:nvSpPr>
          <p:cNvPr id="7" name="TextBox 6">
            <a:extLst>
              <a:ext uri="{FF2B5EF4-FFF2-40B4-BE49-F238E27FC236}">
                <a16:creationId xmlns:a16="http://schemas.microsoft.com/office/drawing/2014/main" id="{673CAE30-7D58-4740-8BFE-CCA838C1B932}"/>
              </a:ext>
            </a:extLst>
          </p:cNvPr>
          <p:cNvSpPr txBox="1"/>
          <p:nvPr/>
        </p:nvSpPr>
        <p:spPr>
          <a:xfrm>
            <a:off x="1124548" y="4467087"/>
            <a:ext cx="1630301" cy="733663"/>
          </a:xfrm>
          <a:prstGeom prst="rightArrow">
            <a:avLst/>
          </a:prstGeom>
          <a:solidFill>
            <a:schemeClr val="bg1"/>
          </a:solidFill>
          <a:ln w="57150">
            <a:solidFill>
              <a:srgbClr val="C65A1F"/>
            </a:solidFill>
          </a:ln>
        </p:spPr>
        <p:txBody>
          <a:bodyPr wrap="square" rtlCol="0">
            <a:spAutoFit/>
          </a:bodyPr>
          <a:lstStyle/>
          <a:p>
            <a:r>
              <a:rPr lang="en-US" dirty="0"/>
              <a:t>Proficiencies</a:t>
            </a:r>
          </a:p>
        </p:txBody>
      </p:sp>
    </p:spTree>
    <p:extLst>
      <p:ext uri="{BB962C8B-B14F-4D97-AF65-F5344CB8AC3E}">
        <p14:creationId xmlns:p14="http://schemas.microsoft.com/office/powerpoint/2010/main" val="235153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AE2B7E-400F-A94E-8C4A-2D35F34AB441}"/>
              </a:ext>
            </a:extLst>
          </p:cNvPr>
          <p:cNvGrpSpPr/>
          <p:nvPr/>
        </p:nvGrpSpPr>
        <p:grpSpPr>
          <a:xfrm>
            <a:off x="1336271" y="429313"/>
            <a:ext cx="6766560" cy="454923"/>
            <a:chOff x="1931508" y="3947613"/>
            <a:chExt cx="7051817" cy="640080"/>
          </a:xfrm>
        </p:grpSpPr>
        <p:sp>
          <p:nvSpPr>
            <p:cNvPr id="3" name="TextBox 2">
              <a:extLst>
                <a:ext uri="{FF2B5EF4-FFF2-40B4-BE49-F238E27FC236}">
                  <a16:creationId xmlns:a16="http://schemas.microsoft.com/office/drawing/2014/main" id="{7BE68C30-4081-1A45-BEFD-7A75D1D3DCAC}"/>
                </a:ext>
              </a:extLst>
            </p:cNvPr>
            <p:cNvSpPr txBox="1"/>
            <p:nvPr/>
          </p:nvSpPr>
          <p:spPr>
            <a:xfrm>
              <a:off x="1931508" y="3947613"/>
              <a:ext cx="822960" cy="640080"/>
            </a:xfrm>
            <a:prstGeom prst="rect">
              <a:avLst/>
            </a:prstGeom>
            <a:solidFill>
              <a:srgbClr val="34ACC2"/>
            </a:solidFill>
            <a:ln>
              <a:solidFill>
                <a:srgbClr val="34ACC2"/>
              </a:solidFill>
            </a:ln>
          </p:spPr>
          <p:txBody>
            <a:bodyPr wrap="square" rtlCol="0" anchor="ctr">
              <a:spAutoFit/>
            </a:bodyPr>
            <a:lstStyle/>
            <a:p>
              <a:pPr algn="ctr"/>
              <a:r>
                <a:rPr lang="en-US" sz="2000" dirty="0"/>
                <a:t>2</a:t>
              </a:r>
            </a:p>
          </p:txBody>
        </p:sp>
        <p:sp>
          <p:nvSpPr>
            <p:cNvPr id="17" name="TextBox 16">
              <a:extLst>
                <a:ext uri="{FF2B5EF4-FFF2-40B4-BE49-F238E27FC236}">
                  <a16:creationId xmlns:a16="http://schemas.microsoft.com/office/drawing/2014/main" id="{E2BFD6C4-0C85-CA40-97CE-283750C9825F}"/>
                </a:ext>
              </a:extLst>
            </p:cNvPr>
            <p:cNvSpPr txBox="1"/>
            <p:nvPr/>
          </p:nvSpPr>
          <p:spPr>
            <a:xfrm>
              <a:off x="2821345" y="3989377"/>
              <a:ext cx="822960" cy="562958"/>
            </a:xfrm>
            <a:prstGeom prst="rect">
              <a:avLst/>
            </a:prstGeom>
            <a:solidFill>
              <a:srgbClr val="428AF6"/>
            </a:solidFill>
            <a:ln w="57150">
              <a:solidFill>
                <a:schemeClr val="tx1"/>
              </a:solidFill>
            </a:ln>
          </p:spPr>
          <p:txBody>
            <a:bodyPr wrap="square" rtlCol="0" anchor="ctr">
              <a:spAutoFit/>
            </a:bodyPr>
            <a:lstStyle/>
            <a:p>
              <a:pPr algn="ctr"/>
              <a:r>
                <a:rPr lang="en-US" sz="2000" dirty="0"/>
                <a:t>2</a:t>
              </a:r>
            </a:p>
          </p:txBody>
        </p:sp>
        <p:sp>
          <p:nvSpPr>
            <p:cNvPr id="18" name="TextBox 17">
              <a:extLst>
                <a:ext uri="{FF2B5EF4-FFF2-40B4-BE49-F238E27FC236}">
                  <a16:creationId xmlns:a16="http://schemas.microsoft.com/office/drawing/2014/main" id="{66B55F35-B508-804F-84CB-7FB11F455A90}"/>
                </a:ext>
              </a:extLst>
            </p:cNvPr>
            <p:cNvSpPr txBox="1"/>
            <p:nvPr/>
          </p:nvSpPr>
          <p:spPr>
            <a:xfrm>
              <a:off x="3711182" y="3989377"/>
              <a:ext cx="822960" cy="562958"/>
            </a:xfrm>
            <a:prstGeom prst="rect">
              <a:avLst/>
            </a:prstGeom>
            <a:solidFill>
              <a:srgbClr val="E35C9F"/>
            </a:solidFill>
            <a:ln>
              <a:solidFill>
                <a:srgbClr val="E35C9F"/>
              </a:solidFill>
            </a:ln>
          </p:spPr>
          <p:txBody>
            <a:bodyPr wrap="square" rtlCol="0" anchor="ctr">
              <a:spAutoFit/>
            </a:bodyPr>
            <a:lstStyle/>
            <a:p>
              <a:pPr algn="ctr"/>
              <a:r>
                <a:rPr lang="en-US" sz="2000" dirty="0"/>
                <a:t>1.2</a:t>
              </a:r>
            </a:p>
          </p:txBody>
        </p:sp>
        <p:sp>
          <p:nvSpPr>
            <p:cNvPr id="20" name="TextBox 19">
              <a:extLst>
                <a:ext uri="{FF2B5EF4-FFF2-40B4-BE49-F238E27FC236}">
                  <a16:creationId xmlns:a16="http://schemas.microsoft.com/office/drawing/2014/main" id="{E22CD371-C36C-3B4E-A204-264234094D32}"/>
                </a:ext>
              </a:extLst>
            </p:cNvPr>
            <p:cNvSpPr txBox="1"/>
            <p:nvPr/>
          </p:nvSpPr>
          <p:spPr>
            <a:xfrm>
              <a:off x="4601019" y="3989377"/>
              <a:ext cx="822960" cy="562958"/>
            </a:xfrm>
            <a:prstGeom prst="rect">
              <a:avLst/>
            </a:prstGeom>
            <a:solidFill>
              <a:srgbClr val="E54A52"/>
            </a:solidFill>
            <a:ln>
              <a:solidFill>
                <a:srgbClr val="E54A52"/>
              </a:solidFill>
            </a:ln>
          </p:spPr>
          <p:txBody>
            <a:bodyPr wrap="square" rtlCol="0" anchor="ctr">
              <a:spAutoFit/>
            </a:bodyPr>
            <a:lstStyle/>
            <a:p>
              <a:pPr algn="ctr"/>
              <a:r>
                <a:rPr lang="en-US" sz="2000" dirty="0"/>
                <a:t>2.6</a:t>
              </a:r>
            </a:p>
          </p:txBody>
        </p:sp>
        <p:sp>
          <p:nvSpPr>
            <p:cNvPr id="21" name="TextBox 20">
              <a:extLst>
                <a:ext uri="{FF2B5EF4-FFF2-40B4-BE49-F238E27FC236}">
                  <a16:creationId xmlns:a16="http://schemas.microsoft.com/office/drawing/2014/main" id="{98B9F33F-1120-D24C-96D4-F273A80BE999}"/>
                </a:ext>
              </a:extLst>
            </p:cNvPr>
            <p:cNvSpPr txBox="1"/>
            <p:nvPr/>
          </p:nvSpPr>
          <p:spPr>
            <a:xfrm>
              <a:off x="5490855" y="3986245"/>
              <a:ext cx="822960" cy="566090"/>
            </a:xfrm>
            <a:prstGeom prst="rect">
              <a:avLst/>
            </a:prstGeom>
            <a:solidFill>
              <a:srgbClr val="2DC271"/>
            </a:solidFill>
            <a:ln>
              <a:solidFill>
                <a:srgbClr val="2DC271"/>
              </a:solidFill>
            </a:ln>
          </p:spPr>
          <p:txBody>
            <a:bodyPr wrap="square" rtlCol="0" anchor="ctr">
              <a:spAutoFit/>
            </a:bodyPr>
            <a:lstStyle/>
            <a:p>
              <a:pPr algn="ctr"/>
              <a:r>
                <a:rPr lang="en-US" sz="2000" dirty="0"/>
                <a:t>2</a:t>
              </a:r>
            </a:p>
          </p:txBody>
        </p:sp>
        <p:sp>
          <p:nvSpPr>
            <p:cNvPr id="22" name="TextBox 21">
              <a:extLst>
                <a:ext uri="{FF2B5EF4-FFF2-40B4-BE49-F238E27FC236}">
                  <a16:creationId xmlns:a16="http://schemas.microsoft.com/office/drawing/2014/main" id="{81E1AC03-E679-804C-9308-E7BB0BE8B1AC}"/>
                </a:ext>
              </a:extLst>
            </p:cNvPr>
            <p:cNvSpPr txBox="1"/>
            <p:nvPr/>
          </p:nvSpPr>
          <p:spPr>
            <a:xfrm>
              <a:off x="6380693" y="3989377"/>
              <a:ext cx="822960" cy="562958"/>
            </a:xfrm>
            <a:prstGeom prst="rect">
              <a:avLst/>
            </a:prstGeom>
            <a:solidFill>
              <a:srgbClr val="3CDFF6"/>
            </a:solidFill>
            <a:ln>
              <a:solidFill>
                <a:srgbClr val="3CDFF6"/>
              </a:solidFill>
            </a:ln>
          </p:spPr>
          <p:txBody>
            <a:bodyPr wrap="square" rtlCol="0" anchor="ctr">
              <a:spAutoFit/>
            </a:bodyPr>
            <a:lstStyle/>
            <a:p>
              <a:pPr algn="ctr"/>
              <a:r>
                <a:rPr lang="en-US" sz="2000" dirty="0"/>
                <a:t>1</a:t>
              </a:r>
            </a:p>
          </p:txBody>
        </p:sp>
        <p:sp>
          <p:nvSpPr>
            <p:cNvPr id="23" name="TextBox 22">
              <a:extLst>
                <a:ext uri="{FF2B5EF4-FFF2-40B4-BE49-F238E27FC236}">
                  <a16:creationId xmlns:a16="http://schemas.microsoft.com/office/drawing/2014/main" id="{34EEEF88-DD0D-0345-A3A8-F11EC36ED7C1}"/>
                </a:ext>
              </a:extLst>
            </p:cNvPr>
            <p:cNvSpPr txBox="1"/>
            <p:nvPr/>
          </p:nvSpPr>
          <p:spPr>
            <a:xfrm>
              <a:off x="7270530" y="3989377"/>
              <a:ext cx="822960" cy="562958"/>
            </a:xfrm>
            <a:prstGeom prst="rect">
              <a:avLst/>
            </a:prstGeom>
            <a:solidFill>
              <a:srgbClr val="AE5BE3"/>
            </a:solidFill>
            <a:ln>
              <a:solidFill>
                <a:srgbClr val="AE5BE3"/>
              </a:solidFill>
            </a:ln>
          </p:spPr>
          <p:txBody>
            <a:bodyPr wrap="square" rtlCol="0" anchor="ctr">
              <a:spAutoFit/>
            </a:bodyPr>
            <a:lstStyle/>
            <a:p>
              <a:pPr algn="ctr"/>
              <a:r>
                <a:rPr lang="en-US" sz="2000" dirty="0"/>
                <a:t>4</a:t>
              </a:r>
            </a:p>
          </p:txBody>
        </p:sp>
        <p:sp>
          <p:nvSpPr>
            <p:cNvPr id="24" name="TextBox 23">
              <a:extLst>
                <a:ext uri="{FF2B5EF4-FFF2-40B4-BE49-F238E27FC236}">
                  <a16:creationId xmlns:a16="http://schemas.microsoft.com/office/drawing/2014/main" id="{A073182E-0982-134F-977B-6127BEC627FE}"/>
                </a:ext>
              </a:extLst>
            </p:cNvPr>
            <p:cNvSpPr txBox="1"/>
            <p:nvPr/>
          </p:nvSpPr>
          <p:spPr>
            <a:xfrm>
              <a:off x="8160365" y="3989377"/>
              <a:ext cx="822960" cy="562958"/>
            </a:xfrm>
            <a:prstGeom prst="rect">
              <a:avLst/>
            </a:prstGeom>
            <a:solidFill>
              <a:srgbClr val="E5A74C"/>
            </a:solidFill>
            <a:ln>
              <a:solidFill>
                <a:srgbClr val="E5A74C"/>
              </a:solidFill>
            </a:ln>
          </p:spPr>
          <p:txBody>
            <a:bodyPr wrap="square" rtlCol="0" anchor="ctr">
              <a:spAutoFit/>
            </a:bodyPr>
            <a:lstStyle/>
            <a:p>
              <a:pPr algn="ctr"/>
              <a:r>
                <a:rPr lang="en-US" sz="2000" dirty="0"/>
                <a:t>0</a:t>
              </a:r>
            </a:p>
          </p:txBody>
        </p:sp>
      </p:grpSp>
      <p:sp>
        <p:nvSpPr>
          <p:cNvPr id="26" name="TextBox 25">
            <a:extLst>
              <a:ext uri="{FF2B5EF4-FFF2-40B4-BE49-F238E27FC236}">
                <a16:creationId xmlns:a16="http://schemas.microsoft.com/office/drawing/2014/main" id="{89FECE1F-4E60-9F45-81A0-69A256F14A8D}"/>
              </a:ext>
            </a:extLst>
          </p:cNvPr>
          <p:cNvSpPr txBox="1"/>
          <p:nvPr/>
        </p:nvSpPr>
        <p:spPr>
          <a:xfrm>
            <a:off x="2264953" y="995754"/>
            <a:ext cx="471701"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11</a:t>
            </a:r>
          </a:p>
        </p:txBody>
      </p:sp>
      <p:grpSp>
        <p:nvGrpSpPr>
          <p:cNvPr id="27" name="Group 26">
            <a:extLst>
              <a:ext uri="{FF2B5EF4-FFF2-40B4-BE49-F238E27FC236}">
                <a16:creationId xmlns:a16="http://schemas.microsoft.com/office/drawing/2014/main" id="{A17BEBD8-87F7-174C-BE67-3F6484FA166E}"/>
              </a:ext>
            </a:extLst>
          </p:cNvPr>
          <p:cNvGrpSpPr/>
          <p:nvPr/>
        </p:nvGrpSpPr>
        <p:grpSpPr>
          <a:xfrm>
            <a:off x="3043954" y="1211457"/>
            <a:ext cx="3351195" cy="403789"/>
            <a:chOff x="1931508" y="3984201"/>
            <a:chExt cx="3492471" cy="568134"/>
          </a:xfrm>
        </p:grpSpPr>
        <p:sp>
          <p:nvSpPr>
            <p:cNvPr id="28" name="TextBox 27">
              <a:extLst>
                <a:ext uri="{FF2B5EF4-FFF2-40B4-BE49-F238E27FC236}">
                  <a16:creationId xmlns:a16="http://schemas.microsoft.com/office/drawing/2014/main" id="{5D0CB43B-D06F-C04D-9A86-031B4F420D8F}"/>
                </a:ext>
              </a:extLst>
            </p:cNvPr>
            <p:cNvSpPr txBox="1"/>
            <p:nvPr/>
          </p:nvSpPr>
          <p:spPr>
            <a:xfrm>
              <a:off x="1931508" y="3984201"/>
              <a:ext cx="822960" cy="566089"/>
            </a:xfrm>
            <a:prstGeom prst="rect">
              <a:avLst/>
            </a:prstGeom>
            <a:solidFill>
              <a:srgbClr val="428AF6"/>
            </a:solidFill>
            <a:ln w="57150">
              <a:solidFill>
                <a:schemeClr val="tx1"/>
              </a:solidFill>
            </a:ln>
          </p:spPr>
          <p:txBody>
            <a:bodyPr wrap="square" rtlCol="0" anchor="ctr">
              <a:spAutoFit/>
            </a:bodyPr>
            <a:lstStyle/>
            <a:p>
              <a:pPr algn="ctr"/>
              <a:r>
                <a:rPr lang="en-US" sz="2000" dirty="0"/>
                <a:t>2</a:t>
              </a:r>
            </a:p>
          </p:txBody>
        </p:sp>
        <p:sp>
          <p:nvSpPr>
            <p:cNvPr id="29" name="TextBox 28">
              <a:extLst>
                <a:ext uri="{FF2B5EF4-FFF2-40B4-BE49-F238E27FC236}">
                  <a16:creationId xmlns:a16="http://schemas.microsoft.com/office/drawing/2014/main" id="{BE52FD1E-BD38-3344-9902-7B9B376FA48E}"/>
                </a:ext>
              </a:extLst>
            </p:cNvPr>
            <p:cNvSpPr txBox="1"/>
            <p:nvPr/>
          </p:nvSpPr>
          <p:spPr>
            <a:xfrm>
              <a:off x="2821345" y="3989377"/>
              <a:ext cx="822960" cy="562958"/>
            </a:xfrm>
            <a:prstGeom prst="rect">
              <a:avLst/>
            </a:prstGeom>
            <a:solidFill>
              <a:srgbClr val="428AF6"/>
            </a:solidFill>
            <a:ln>
              <a:solidFill>
                <a:srgbClr val="428AF6"/>
              </a:solidFill>
            </a:ln>
          </p:spPr>
          <p:txBody>
            <a:bodyPr wrap="square" rtlCol="0" anchor="ctr">
              <a:spAutoFit/>
            </a:bodyPr>
            <a:lstStyle/>
            <a:p>
              <a:pPr algn="ctr"/>
              <a:r>
                <a:rPr lang="en-US" sz="2000" dirty="0"/>
                <a:t>1</a:t>
              </a:r>
            </a:p>
          </p:txBody>
        </p:sp>
        <p:sp>
          <p:nvSpPr>
            <p:cNvPr id="30" name="TextBox 29">
              <a:extLst>
                <a:ext uri="{FF2B5EF4-FFF2-40B4-BE49-F238E27FC236}">
                  <a16:creationId xmlns:a16="http://schemas.microsoft.com/office/drawing/2014/main" id="{32948CE8-77B0-F044-ADC5-5E861F291386}"/>
                </a:ext>
              </a:extLst>
            </p:cNvPr>
            <p:cNvSpPr txBox="1"/>
            <p:nvPr/>
          </p:nvSpPr>
          <p:spPr>
            <a:xfrm>
              <a:off x="3711182" y="3989377"/>
              <a:ext cx="822960" cy="562958"/>
            </a:xfrm>
            <a:prstGeom prst="rect">
              <a:avLst/>
            </a:prstGeom>
            <a:solidFill>
              <a:srgbClr val="428AF6"/>
            </a:solidFill>
            <a:ln>
              <a:solidFill>
                <a:srgbClr val="428AF6"/>
              </a:solidFill>
            </a:ln>
          </p:spPr>
          <p:txBody>
            <a:bodyPr wrap="square" rtlCol="0" anchor="ctr">
              <a:spAutoFit/>
            </a:bodyPr>
            <a:lstStyle/>
            <a:p>
              <a:pPr algn="ctr"/>
              <a:r>
                <a:rPr lang="en-US" sz="2000" dirty="0"/>
                <a:t>3</a:t>
              </a:r>
            </a:p>
          </p:txBody>
        </p:sp>
        <p:sp>
          <p:nvSpPr>
            <p:cNvPr id="31" name="TextBox 30">
              <a:extLst>
                <a:ext uri="{FF2B5EF4-FFF2-40B4-BE49-F238E27FC236}">
                  <a16:creationId xmlns:a16="http://schemas.microsoft.com/office/drawing/2014/main" id="{6713B09B-B636-AF4C-939B-CE99E14D9E1D}"/>
                </a:ext>
              </a:extLst>
            </p:cNvPr>
            <p:cNvSpPr txBox="1"/>
            <p:nvPr/>
          </p:nvSpPr>
          <p:spPr>
            <a:xfrm>
              <a:off x="4601019" y="3989377"/>
              <a:ext cx="822960" cy="562958"/>
            </a:xfrm>
            <a:prstGeom prst="rect">
              <a:avLst/>
            </a:prstGeom>
            <a:solidFill>
              <a:srgbClr val="428AF6"/>
            </a:solidFill>
            <a:ln>
              <a:solidFill>
                <a:srgbClr val="428AF6"/>
              </a:solidFill>
            </a:ln>
          </p:spPr>
          <p:txBody>
            <a:bodyPr wrap="square" rtlCol="0" anchor="ctr">
              <a:spAutoFit/>
            </a:bodyPr>
            <a:lstStyle/>
            <a:p>
              <a:pPr algn="ctr"/>
              <a:r>
                <a:rPr lang="en-US" sz="2000" dirty="0"/>
                <a:t>2</a:t>
              </a:r>
            </a:p>
          </p:txBody>
        </p:sp>
      </p:grpSp>
      <p:sp>
        <p:nvSpPr>
          <p:cNvPr id="7" name="TextBox 6">
            <a:extLst>
              <a:ext uri="{FF2B5EF4-FFF2-40B4-BE49-F238E27FC236}">
                <a16:creationId xmlns:a16="http://schemas.microsoft.com/office/drawing/2014/main" id="{673CAE30-7D58-4740-8BFE-CCA838C1B932}"/>
              </a:ext>
            </a:extLst>
          </p:cNvPr>
          <p:cNvSpPr txBox="1"/>
          <p:nvPr/>
        </p:nvSpPr>
        <p:spPr>
          <a:xfrm>
            <a:off x="405441" y="1093270"/>
            <a:ext cx="1630301" cy="733663"/>
          </a:xfrm>
          <a:prstGeom prst="rightArrow">
            <a:avLst/>
          </a:prstGeom>
          <a:solidFill>
            <a:schemeClr val="bg1"/>
          </a:solidFill>
          <a:ln w="57150">
            <a:solidFill>
              <a:srgbClr val="C65A1F"/>
            </a:solidFill>
          </a:ln>
        </p:spPr>
        <p:txBody>
          <a:bodyPr wrap="square" rtlCol="0">
            <a:spAutoFit/>
          </a:bodyPr>
          <a:lstStyle/>
          <a:p>
            <a:r>
              <a:rPr lang="en-US" dirty="0"/>
              <a:t>Proficiencies</a:t>
            </a:r>
          </a:p>
        </p:txBody>
      </p:sp>
      <p:pic>
        <p:nvPicPr>
          <p:cNvPr id="8" name="Picture 7" descr="A screenshot of a cell phone&#10;&#10;Description automatically generated">
            <a:extLst>
              <a:ext uri="{FF2B5EF4-FFF2-40B4-BE49-F238E27FC236}">
                <a16:creationId xmlns:a16="http://schemas.microsoft.com/office/drawing/2014/main" id="{35057755-6640-0B4E-BA58-35E66C84F2EF}"/>
              </a:ext>
            </a:extLst>
          </p:cNvPr>
          <p:cNvPicPr>
            <a:picLocks noChangeAspect="1"/>
          </p:cNvPicPr>
          <p:nvPr/>
        </p:nvPicPr>
        <p:blipFill rotWithShape="1">
          <a:blip r:embed="rId2"/>
          <a:srcRect r="5481" b="20263"/>
          <a:stretch/>
        </p:blipFill>
        <p:spPr>
          <a:xfrm>
            <a:off x="397459" y="2001119"/>
            <a:ext cx="8642839" cy="3406150"/>
          </a:xfrm>
          <a:prstGeom prst="rect">
            <a:avLst/>
          </a:prstGeom>
        </p:spPr>
      </p:pic>
      <p:pic>
        <p:nvPicPr>
          <p:cNvPr id="33" name="Picture 32" descr="A screenshot of a cell phone&#10;&#10;Description automatically generated">
            <a:extLst>
              <a:ext uri="{FF2B5EF4-FFF2-40B4-BE49-F238E27FC236}">
                <a16:creationId xmlns:a16="http://schemas.microsoft.com/office/drawing/2014/main" id="{B31EF23D-219B-3946-9410-C364BE2967DC}"/>
              </a:ext>
            </a:extLst>
          </p:cNvPr>
          <p:cNvPicPr>
            <a:picLocks noChangeAspect="1"/>
          </p:cNvPicPr>
          <p:nvPr/>
        </p:nvPicPr>
        <p:blipFill rotWithShape="1">
          <a:blip r:embed="rId2"/>
          <a:srcRect t="34798" r="5481"/>
          <a:stretch/>
        </p:blipFill>
        <p:spPr>
          <a:xfrm>
            <a:off x="466159" y="2949017"/>
            <a:ext cx="8642839" cy="2785224"/>
          </a:xfrm>
          <a:prstGeom prst="rect">
            <a:avLst/>
          </a:prstGeom>
        </p:spPr>
      </p:pic>
      <p:sp>
        <p:nvSpPr>
          <p:cNvPr id="2" name="Rectangle 1">
            <a:extLst>
              <a:ext uri="{FF2B5EF4-FFF2-40B4-BE49-F238E27FC236}">
                <a16:creationId xmlns:a16="http://schemas.microsoft.com/office/drawing/2014/main" id="{1582A4FD-61A6-474C-BF7E-ADB526586D65}"/>
              </a:ext>
            </a:extLst>
          </p:cNvPr>
          <p:cNvSpPr/>
          <p:nvPr/>
        </p:nvSpPr>
        <p:spPr>
          <a:xfrm>
            <a:off x="865437" y="2984185"/>
            <a:ext cx="7772400" cy="2998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74532C5-823D-C04F-B4FC-723D5EA283C5}"/>
              </a:ext>
            </a:extLst>
          </p:cNvPr>
          <p:cNvSpPr>
            <a:spLocks noGrp="1"/>
          </p:cNvSpPr>
          <p:nvPr>
            <p:ph idx="1"/>
          </p:nvPr>
        </p:nvSpPr>
        <p:spPr>
          <a:xfrm>
            <a:off x="2879248" y="2922641"/>
            <a:ext cx="5955104" cy="3847436"/>
          </a:xfrm>
          <a:solidFill>
            <a:schemeClr val="bg1"/>
          </a:solidFill>
          <a:ln w="57150">
            <a:solidFill>
              <a:schemeClr val="bg1"/>
            </a:solidFill>
          </a:ln>
        </p:spPr>
        <p:txBody>
          <a:bodyPr>
            <a:normAutofit lnSpcReduction="10000"/>
          </a:bodyPr>
          <a:lstStyle/>
          <a:p>
            <a:pPr marL="0" indent="0">
              <a:buNone/>
            </a:pPr>
            <a:r>
              <a:rPr lang="en-US" sz="1600" dirty="0"/>
              <a:t>Client Requirements</a:t>
            </a:r>
          </a:p>
          <a:p>
            <a:pPr marL="342900" indent="-342900">
              <a:buFont typeface="+mj-lt"/>
              <a:buAutoNum type="arabicParenR" startAt="11"/>
            </a:pPr>
            <a:r>
              <a:rPr lang="en-US" sz="1600" dirty="0"/>
              <a:t>The number inside the selected proficiency matches the score selected</a:t>
            </a:r>
          </a:p>
          <a:p>
            <a:pPr marL="342900" indent="-342900">
              <a:buFont typeface="+mj-lt"/>
              <a:buAutoNum type="arabicParenR" startAt="11"/>
            </a:pPr>
            <a:r>
              <a:rPr lang="en-US" sz="1600" dirty="0"/>
              <a:t>Proficiency description is visible for all selected score levels</a:t>
            </a:r>
          </a:p>
          <a:p>
            <a:pPr marL="342900" indent="-342900">
              <a:buFont typeface="+mj-lt"/>
              <a:buAutoNum type="arabicParenR" startAt="11"/>
            </a:pPr>
            <a:r>
              <a:rPr lang="en-US" sz="1600" dirty="0"/>
              <a:t>The points (that contribute to the “total points” value [see #6]) are different from the score and accumulate as the score increases. </a:t>
            </a:r>
          </a:p>
          <a:p>
            <a:pPr marL="800100" lvl="1" indent="-342900">
              <a:buFont typeface="+mj-lt"/>
              <a:buAutoNum type="alphaLcParenR"/>
            </a:pPr>
            <a:r>
              <a:rPr lang="en-US" sz="1200" dirty="0"/>
              <a:t>TODO: Make the point values assigned to a specific score scalable and editable from an admin interface.</a:t>
            </a:r>
          </a:p>
          <a:p>
            <a:pPr marL="800100" lvl="1" indent="-342900">
              <a:buFont typeface="+mj-lt"/>
              <a:buAutoNum type="alphaLcParenR"/>
            </a:pPr>
            <a:r>
              <a:rPr lang="en-US" sz="1200" dirty="0"/>
              <a:t>TODO: Implement a method that would allow additional priority (or weight) to be applied to specific proficiencies dynamically from an admin interface.</a:t>
            </a:r>
          </a:p>
          <a:p>
            <a:pPr marL="800100" lvl="1" indent="-342900">
              <a:buFont typeface="+mj-lt"/>
              <a:buAutoNum type="alphaLcParenR"/>
            </a:pPr>
            <a:r>
              <a:rPr lang="en-US" sz="1200" dirty="0"/>
              <a:t>TODO: An admin user should be able to easily increase the possible score (from an admin interface) for a proficiency but the increase in score would apply to all proficiencies</a:t>
            </a:r>
            <a:endParaRPr lang="en-US" sz="800" dirty="0"/>
          </a:p>
          <a:p>
            <a:pPr marL="800100" lvl="1" indent="-342900">
              <a:buFont typeface="+mj-lt"/>
              <a:buAutoNum type="alphaLcParenR"/>
            </a:pPr>
            <a:r>
              <a:rPr lang="en-US" sz="1200" dirty="0"/>
              <a:t>TODO:  An increase in score would also increase the number of rings in the circle (nightingale) graph.</a:t>
            </a:r>
          </a:p>
          <a:p>
            <a:pPr marL="1428750" lvl="2" indent="-514350">
              <a:buFont typeface="+mj-lt"/>
              <a:buAutoNum type="romanLcPeriod"/>
            </a:pPr>
            <a:r>
              <a:rPr lang="en-US" sz="1200" dirty="0"/>
              <a:t>Example: If the top score was increased to 10, the graph would have 10 rings.</a:t>
            </a:r>
          </a:p>
        </p:txBody>
      </p:sp>
      <p:sp>
        <p:nvSpPr>
          <p:cNvPr id="9" name="TextBox 8">
            <a:extLst>
              <a:ext uri="{FF2B5EF4-FFF2-40B4-BE49-F238E27FC236}">
                <a16:creationId xmlns:a16="http://schemas.microsoft.com/office/drawing/2014/main" id="{361ACACC-CDE9-384F-A389-ED798A60D6D8}"/>
              </a:ext>
            </a:extLst>
          </p:cNvPr>
          <p:cNvSpPr txBox="1"/>
          <p:nvPr/>
        </p:nvSpPr>
        <p:spPr>
          <a:xfrm>
            <a:off x="865437" y="3015475"/>
            <a:ext cx="1215256" cy="2585323"/>
          </a:xfrm>
          <a:prstGeom prst="rect">
            <a:avLst/>
          </a:prstGeom>
          <a:noFill/>
          <a:ln w="57150">
            <a:solidFill>
              <a:srgbClr val="C65A1F"/>
            </a:solidFill>
          </a:ln>
        </p:spPr>
        <p:txBody>
          <a:bodyPr wrap="square" rtlCol="0">
            <a:spAutoFit/>
          </a:bodyPr>
          <a:lstStyle/>
          <a:p>
            <a:r>
              <a:rPr lang="en-US" dirty="0"/>
              <a:t>= 10 Points</a:t>
            </a:r>
          </a:p>
          <a:p>
            <a:endParaRPr lang="en-US" dirty="0"/>
          </a:p>
          <a:p>
            <a:r>
              <a:rPr lang="en-US" dirty="0"/>
              <a:t>= 6 Points</a:t>
            </a:r>
          </a:p>
          <a:p>
            <a:endParaRPr lang="en-US" dirty="0"/>
          </a:p>
          <a:p>
            <a:r>
              <a:rPr lang="en-US" dirty="0"/>
              <a:t>= 3 Points</a:t>
            </a:r>
          </a:p>
          <a:p>
            <a:endParaRPr lang="en-US" dirty="0"/>
          </a:p>
          <a:p>
            <a:r>
              <a:rPr lang="en-US" dirty="0"/>
              <a:t>= 1 Point</a:t>
            </a:r>
          </a:p>
          <a:p>
            <a:endParaRPr lang="en-US" dirty="0"/>
          </a:p>
          <a:p>
            <a:r>
              <a:rPr lang="en-US" dirty="0"/>
              <a:t>= 0 Points</a:t>
            </a:r>
          </a:p>
        </p:txBody>
      </p:sp>
      <p:sp>
        <p:nvSpPr>
          <p:cNvPr id="34" name="TextBox 33">
            <a:extLst>
              <a:ext uri="{FF2B5EF4-FFF2-40B4-BE49-F238E27FC236}">
                <a16:creationId xmlns:a16="http://schemas.microsoft.com/office/drawing/2014/main" id="{D440E14E-CD2B-CF4A-B683-9ADB4F7D9EDB}"/>
              </a:ext>
            </a:extLst>
          </p:cNvPr>
          <p:cNvSpPr txBox="1"/>
          <p:nvPr/>
        </p:nvSpPr>
        <p:spPr>
          <a:xfrm>
            <a:off x="2244120" y="3004974"/>
            <a:ext cx="471701"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13</a:t>
            </a:r>
          </a:p>
        </p:txBody>
      </p:sp>
      <p:sp>
        <p:nvSpPr>
          <p:cNvPr id="35" name="TextBox 34">
            <a:extLst>
              <a:ext uri="{FF2B5EF4-FFF2-40B4-BE49-F238E27FC236}">
                <a16:creationId xmlns:a16="http://schemas.microsoft.com/office/drawing/2014/main" id="{BBABBF5B-BE30-074B-9F54-84C315B411FB}"/>
              </a:ext>
            </a:extLst>
          </p:cNvPr>
          <p:cNvSpPr txBox="1"/>
          <p:nvPr/>
        </p:nvSpPr>
        <p:spPr>
          <a:xfrm rot="2796988" flipH="1">
            <a:off x="7150952" y="1258368"/>
            <a:ext cx="1772707" cy="733663"/>
          </a:xfrm>
          <a:prstGeom prst="rightArrow">
            <a:avLst/>
          </a:prstGeom>
          <a:solidFill>
            <a:schemeClr val="bg1"/>
          </a:solidFill>
          <a:ln w="57150">
            <a:solidFill>
              <a:srgbClr val="C65A1F"/>
            </a:solidFill>
          </a:ln>
        </p:spPr>
        <p:txBody>
          <a:bodyPr wrap="square" rtlCol="0">
            <a:spAutoFit/>
          </a:bodyPr>
          <a:lstStyle/>
          <a:p>
            <a:r>
              <a:rPr lang="en-US" dirty="0"/>
              <a:t>Competencies</a:t>
            </a:r>
          </a:p>
        </p:txBody>
      </p:sp>
      <p:sp>
        <p:nvSpPr>
          <p:cNvPr id="25" name="Oval 24">
            <a:extLst>
              <a:ext uri="{FF2B5EF4-FFF2-40B4-BE49-F238E27FC236}">
                <a16:creationId xmlns:a16="http://schemas.microsoft.com/office/drawing/2014/main" id="{622A856E-A47B-E54A-A07C-6F224A9EA9E0}"/>
              </a:ext>
            </a:extLst>
          </p:cNvPr>
          <p:cNvSpPr/>
          <p:nvPr/>
        </p:nvSpPr>
        <p:spPr>
          <a:xfrm>
            <a:off x="2778903" y="1042950"/>
            <a:ext cx="1291935" cy="75613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636040A-C9F0-A748-8449-D0B7C971BF4E}"/>
              </a:ext>
            </a:extLst>
          </p:cNvPr>
          <p:cNvSpPr/>
          <p:nvPr/>
        </p:nvSpPr>
        <p:spPr>
          <a:xfrm>
            <a:off x="103702" y="2042918"/>
            <a:ext cx="6582764" cy="762034"/>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094A37A-BE23-E344-95D1-2AE8F703E55D}"/>
              </a:ext>
            </a:extLst>
          </p:cNvPr>
          <p:cNvSpPr txBox="1"/>
          <p:nvPr/>
        </p:nvSpPr>
        <p:spPr>
          <a:xfrm>
            <a:off x="6744372" y="2400793"/>
            <a:ext cx="471701"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12</a:t>
            </a:r>
          </a:p>
        </p:txBody>
      </p:sp>
    </p:spTree>
    <p:extLst>
      <p:ext uri="{BB962C8B-B14F-4D97-AF65-F5344CB8AC3E}">
        <p14:creationId xmlns:p14="http://schemas.microsoft.com/office/powerpoint/2010/main" val="54943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CA90ED3-6E5E-7141-9D0F-69FE090E3CC6}"/>
              </a:ext>
            </a:extLst>
          </p:cNvPr>
          <p:cNvPicPr>
            <a:picLocks noChangeAspect="1"/>
          </p:cNvPicPr>
          <p:nvPr/>
        </p:nvPicPr>
        <p:blipFill rotWithShape="1">
          <a:blip r:embed="rId2"/>
          <a:srcRect r="9231"/>
          <a:stretch/>
        </p:blipFill>
        <p:spPr>
          <a:xfrm>
            <a:off x="422031" y="290146"/>
            <a:ext cx="8299938" cy="4127585"/>
          </a:xfrm>
          <a:prstGeom prst="rect">
            <a:avLst/>
          </a:prstGeom>
        </p:spPr>
      </p:pic>
      <p:sp>
        <p:nvSpPr>
          <p:cNvPr id="6" name="Content Placeholder 10">
            <a:extLst>
              <a:ext uri="{FF2B5EF4-FFF2-40B4-BE49-F238E27FC236}">
                <a16:creationId xmlns:a16="http://schemas.microsoft.com/office/drawing/2014/main" id="{B0F47CCF-BEE5-DD42-8EB4-BB0EA1138400}"/>
              </a:ext>
            </a:extLst>
          </p:cNvPr>
          <p:cNvSpPr txBox="1">
            <a:spLocks/>
          </p:cNvSpPr>
          <p:nvPr/>
        </p:nvSpPr>
        <p:spPr>
          <a:xfrm>
            <a:off x="422031" y="4417731"/>
            <a:ext cx="8370277" cy="222445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Client Requirements</a:t>
            </a:r>
          </a:p>
          <a:p>
            <a:pPr marL="342900" indent="-342900">
              <a:buFont typeface="+mj-lt"/>
              <a:buAutoNum type="arabicParenR" startAt="14"/>
            </a:pPr>
            <a:r>
              <a:rPr lang="en-US" sz="1600" dirty="0"/>
              <a:t>Score descriptions (including example tasks and behaviors) will change as the score changes</a:t>
            </a:r>
          </a:p>
          <a:p>
            <a:pPr marL="800100" lvl="1" indent="-342900">
              <a:buFont typeface="+mj-lt"/>
              <a:buAutoNum type="alphaLcParenR"/>
            </a:pPr>
            <a:r>
              <a:rPr lang="en-US" sz="1200" dirty="0"/>
              <a:t>TODO: Have a simple method where an admin can edit the text descriptions as needed from an admin interface or by uploading an edited file.</a:t>
            </a:r>
          </a:p>
        </p:txBody>
      </p:sp>
      <p:sp>
        <p:nvSpPr>
          <p:cNvPr id="7" name="Oval 6">
            <a:extLst>
              <a:ext uri="{FF2B5EF4-FFF2-40B4-BE49-F238E27FC236}">
                <a16:creationId xmlns:a16="http://schemas.microsoft.com/office/drawing/2014/main" id="{D106A030-A2F3-1D46-A8F8-AF1D2EF02E7B}"/>
              </a:ext>
            </a:extLst>
          </p:cNvPr>
          <p:cNvSpPr/>
          <p:nvPr/>
        </p:nvSpPr>
        <p:spPr>
          <a:xfrm>
            <a:off x="975946" y="1204546"/>
            <a:ext cx="7427694" cy="2839916"/>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029CAC7-B9A8-3945-8754-2576FCF1CCE6}"/>
              </a:ext>
            </a:extLst>
          </p:cNvPr>
          <p:cNvSpPr txBox="1"/>
          <p:nvPr/>
        </p:nvSpPr>
        <p:spPr>
          <a:xfrm>
            <a:off x="8049587" y="1593631"/>
            <a:ext cx="471701"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14</a:t>
            </a:r>
          </a:p>
        </p:txBody>
      </p:sp>
    </p:spTree>
    <p:extLst>
      <p:ext uri="{BB962C8B-B14F-4D97-AF65-F5344CB8AC3E}">
        <p14:creationId xmlns:p14="http://schemas.microsoft.com/office/powerpoint/2010/main" val="295416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74532C5-823D-C04F-B4FC-723D5EA283C5}"/>
              </a:ext>
            </a:extLst>
          </p:cNvPr>
          <p:cNvSpPr>
            <a:spLocks noGrp="1"/>
          </p:cNvSpPr>
          <p:nvPr>
            <p:ph idx="1"/>
          </p:nvPr>
        </p:nvSpPr>
        <p:spPr>
          <a:xfrm>
            <a:off x="595318" y="3675707"/>
            <a:ext cx="8370277" cy="2224454"/>
          </a:xfrm>
        </p:spPr>
        <p:txBody>
          <a:bodyPr>
            <a:normAutofit/>
          </a:bodyPr>
          <a:lstStyle/>
          <a:p>
            <a:pPr marL="0" indent="0">
              <a:buNone/>
            </a:pPr>
            <a:r>
              <a:rPr lang="en-US" sz="1600" dirty="0"/>
              <a:t>Client Requirements</a:t>
            </a:r>
          </a:p>
          <a:p>
            <a:pPr marL="342900" indent="-342900">
              <a:buFont typeface="+mj-lt"/>
              <a:buAutoNum type="arabicParenR" startAt="15"/>
            </a:pPr>
            <a:r>
              <a:rPr lang="en-US" sz="1600" dirty="0"/>
              <a:t>It is not required to max out all points to achieve the highest level. </a:t>
            </a:r>
          </a:p>
          <a:p>
            <a:pPr marL="800100" lvl="1" indent="-342900">
              <a:buFont typeface="+mj-lt"/>
              <a:buAutoNum type="alphaLcParenR"/>
            </a:pPr>
            <a:r>
              <a:rPr lang="en-US" sz="1200" dirty="0"/>
              <a:t>TODO: Once the total points value triggers the current level to change to the highest level possible, the points to next level should switch to “N/A” (Total points can continue to increment as proficiency scores continue to increase.</a:t>
            </a:r>
          </a:p>
          <a:p>
            <a:pPr marL="342900" indent="-342900">
              <a:buFont typeface="+mj-lt"/>
              <a:buAutoNum type="arabicParenR" startAt="15"/>
            </a:pPr>
            <a:r>
              <a:rPr lang="en-US" sz="1600" dirty="0"/>
              <a:t>Thermometer will show point levels and visually represent the progress towards reaching goal and the proportions of the goal made up by </a:t>
            </a:r>
            <a:r>
              <a:rPr lang="en-US" sz="1600"/>
              <a:t>each proficiency.</a:t>
            </a:r>
            <a:endParaRPr lang="en-US" sz="1600" dirty="0"/>
          </a:p>
        </p:txBody>
      </p:sp>
      <p:pic>
        <p:nvPicPr>
          <p:cNvPr id="5" name="Picture 4" descr="A close up of a device&#10;&#10;Description automatically generated">
            <a:extLst>
              <a:ext uri="{FF2B5EF4-FFF2-40B4-BE49-F238E27FC236}">
                <a16:creationId xmlns:a16="http://schemas.microsoft.com/office/drawing/2014/main" id="{82C1B527-2EEB-7745-8022-359637E4B35C}"/>
              </a:ext>
            </a:extLst>
          </p:cNvPr>
          <p:cNvPicPr>
            <a:picLocks noChangeAspect="1"/>
          </p:cNvPicPr>
          <p:nvPr/>
        </p:nvPicPr>
        <p:blipFill rotWithShape="1">
          <a:blip r:embed="rId2"/>
          <a:srcRect r="9026"/>
          <a:stretch/>
        </p:blipFill>
        <p:spPr>
          <a:xfrm>
            <a:off x="462423" y="0"/>
            <a:ext cx="8318627" cy="3675707"/>
          </a:xfrm>
          <a:prstGeom prst="rect">
            <a:avLst/>
          </a:prstGeom>
        </p:spPr>
      </p:pic>
      <p:sp>
        <p:nvSpPr>
          <p:cNvPr id="19" name="TextBox 18">
            <a:extLst>
              <a:ext uri="{FF2B5EF4-FFF2-40B4-BE49-F238E27FC236}">
                <a16:creationId xmlns:a16="http://schemas.microsoft.com/office/drawing/2014/main" id="{E9499329-979C-6E4C-A1CA-5A614831C78E}"/>
              </a:ext>
            </a:extLst>
          </p:cNvPr>
          <p:cNvSpPr txBox="1"/>
          <p:nvPr/>
        </p:nvSpPr>
        <p:spPr>
          <a:xfrm>
            <a:off x="3379057" y="816321"/>
            <a:ext cx="1405302" cy="307777"/>
          </a:xfrm>
          <a:prstGeom prst="rect">
            <a:avLst/>
          </a:prstGeom>
          <a:noFill/>
          <a:ln w="19050">
            <a:solidFill>
              <a:schemeClr val="accent1"/>
            </a:solidFill>
          </a:ln>
        </p:spPr>
        <p:txBody>
          <a:bodyPr wrap="square" rtlCol="0">
            <a:spAutoFit/>
          </a:bodyPr>
          <a:lstStyle/>
          <a:p>
            <a:r>
              <a:rPr lang="en-US" sz="1400" dirty="0"/>
              <a:t>Date Span</a:t>
            </a:r>
          </a:p>
        </p:txBody>
      </p:sp>
      <p:sp>
        <p:nvSpPr>
          <p:cNvPr id="16" name="TextBox 15">
            <a:extLst>
              <a:ext uri="{FF2B5EF4-FFF2-40B4-BE49-F238E27FC236}">
                <a16:creationId xmlns:a16="http://schemas.microsoft.com/office/drawing/2014/main" id="{8EEEB931-3522-004E-AB3A-B2D68E0088E7}"/>
              </a:ext>
            </a:extLst>
          </p:cNvPr>
          <p:cNvSpPr txBox="1"/>
          <p:nvPr/>
        </p:nvSpPr>
        <p:spPr>
          <a:xfrm>
            <a:off x="4463933" y="1731931"/>
            <a:ext cx="424590"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16</a:t>
            </a:r>
          </a:p>
        </p:txBody>
      </p:sp>
      <p:sp>
        <p:nvSpPr>
          <p:cNvPr id="25" name="Oval 24">
            <a:extLst>
              <a:ext uri="{FF2B5EF4-FFF2-40B4-BE49-F238E27FC236}">
                <a16:creationId xmlns:a16="http://schemas.microsoft.com/office/drawing/2014/main" id="{622A856E-A47B-E54A-A07C-6F224A9EA9E0}"/>
              </a:ext>
            </a:extLst>
          </p:cNvPr>
          <p:cNvSpPr/>
          <p:nvPr/>
        </p:nvSpPr>
        <p:spPr>
          <a:xfrm>
            <a:off x="595318" y="2027994"/>
            <a:ext cx="4653691" cy="1128097"/>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F880675-D055-9745-9698-5EA485827212}"/>
              </a:ext>
            </a:extLst>
          </p:cNvPr>
          <p:cNvSpPr/>
          <p:nvPr/>
        </p:nvSpPr>
        <p:spPr>
          <a:xfrm>
            <a:off x="2832232" y="1420160"/>
            <a:ext cx="1036384" cy="369333"/>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E4C7473-31C5-3548-997C-9459F47C32DF}"/>
              </a:ext>
            </a:extLst>
          </p:cNvPr>
          <p:cNvSpPr txBox="1"/>
          <p:nvPr/>
        </p:nvSpPr>
        <p:spPr>
          <a:xfrm>
            <a:off x="3932785" y="1243348"/>
            <a:ext cx="424590" cy="369332"/>
          </a:xfrm>
          <a:prstGeom prst="rect">
            <a:avLst/>
          </a:prstGeom>
          <a:ln w="571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15</a:t>
            </a:r>
          </a:p>
        </p:txBody>
      </p:sp>
    </p:spTree>
    <p:extLst>
      <p:ext uri="{BB962C8B-B14F-4D97-AF65-F5344CB8AC3E}">
        <p14:creationId xmlns:p14="http://schemas.microsoft.com/office/powerpoint/2010/main" val="835789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719</Words>
  <Application>Microsoft Macintosh PowerPoint</Application>
  <PresentationFormat>On-screen Show (4:3)</PresentationFormat>
  <Paragraphs>93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Trainor</dc:creator>
  <cp:lastModifiedBy>Erin Trainor</cp:lastModifiedBy>
  <cp:revision>19</cp:revision>
  <dcterms:created xsi:type="dcterms:W3CDTF">2019-05-21T19:07:24Z</dcterms:created>
  <dcterms:modified xsi:type="dcterms:W3CDTF">2019-05-22T05:26:14Z</dcterms:modified>
</cp:coreProperties>
</file>