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46D9-F970-C914-0392-88768B634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38F24A-3EC9-38AE-CB0A-24FBFF9CA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0FC52-C721-C5C5-6757-DBD13F3B6649}"/>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5" name="Footer Placeholder 4">
            <a:extLst>
              <a:ext uri="{FF2B5EF4-FFF2-40B4-BE49-F238E27FC236}">
                <a16:creationId xmlns:a16="http://schemas.microsoft.com/office/drawing/2014/main" id="{989EDA22-0B2C-145C-EBA4-F290D8E92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645D1-B2E1-175A-7882-CB3B7AF9251F}"/>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159345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5AAC-2521-2803-1DCA-6BCA4EFC6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E7D163-B0FB-A1B5-9501-60E09AB830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1A396-A474-292C-37F0-F31126EFB2EC}"/>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5" name="Footer Placeholder 4">
            <a:extLst>
              <a:ext uri="{FF2B5EF4-FFF2-40B4-BE49-F238E27FC236}">
                <a16:creationId xmlns:a16="http://schemas.microsoft.com/office/drawing/2014/main" id="{0459F5FC-B561-E439-03B3-154DE2A15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3F8B4-8701-1844-B5B2-36F99368CD04}"/>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415244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810B9-37ED-AA69-9FE0-7976002B7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72298A-0FD5-4C80-5D61-CC9701FE1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08C4A-A967-9AEA-DF7E-BF48FAC9A661}"/>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5" name="Footer Placeholder 4">
            <a:extLst>
              <a:ext uri="{FF2B5EF4-FFF2-40B4-BE49-F238E27FC236}">
                <a16:creationId xmlns:a16="http://schemas.microsoft.com/office/drawing/2014/main" id="{7DB9C1F2-55D9-A8D7-20D0-62B342A8C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3481D-84DB-E20D-E8BF-5394FA8C804D}"/>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71886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A0DA-3F68-AC14-963F-F3E17CB40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7F356-502E-9FCF-5869-24C05F211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C2131-5EBD-7124-3E38-89C5B07980A2}"/>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5" name="Footer Placeholder 4">
            <a:extLst>
              <a:ext uri="{FF2B5EF4-FFF2-40B4-BE49-F238E27FC236}">
                <a16:creationId xmlns:a16="http://schemas.microsoft.com/office/drawing/2014/main" id="{DAC85D03-03F3-52C1-1BB6-D6D676F9A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61A22-B647-EE01-0BAA-632651E95396}"/>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103109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2CBD-5EC2-DD30-88BB-475624A81A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B0CBA-9B03-F3D3-A8CF-F2073C9BE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8DB4A-13C2-42B5-B3F6-EDCEA36B0838}"/>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5" name="Footer Placeholder 4">
            <a:extLst>
              <a:ext uri="{FF2B5EF4-FFF2-40B4-BE49-F238E27FC236}">
                <a16:creationId xmlns:a16="http://schemas.microsoft.com/office/drawing/2014/main" id="{FF9EA911-95CD-4C04-4BE5-56328D2BA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83723-EE53-2279-F6BF-0E846F03B09A}"/>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359223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6E17-9665-768A-8035-D27AED84F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CB526-5E4C-A8DB-9560-16831A9AF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2CB6E7-6F9D-E0C2-9C17-E55C8B4D9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6022E9-20F7-8F8A-6D7E-7B25D777C74C}"/>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6" name="Footer Placeholder 5">
            <a:extLst>
              <a:ext uri="{FF2B5EF4-FFF2-40B4-BE49-F238E27FC236}">
                <a16:creationId xmlns:a16="http://schemas.microsoft.com/office/drawing/2014/main" id="{0C078B4C-207E-B6B9-594A-F7E791710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9C679-CE92-EC72-0CF7-D69470C955EE}"/>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136481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BDBE-22A9-E000-79C8-CA3B83FAF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8DA7-B900-6B2E-D204-C26B0924C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FE369-2907-67F6-34E5-BFD45E038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7012-92ED-714D-8E6F-E14AB2481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3FB4C-A25B-FB6B-EBC7-B68D6CE91C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4A6EEE-40B8-926C-FAAB-38B5D2B66200}"/>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8" name="Footer Placeholder 7">
            <a:extLst>
              <a:ext uri="{FF2B5EF4-FFF2-40B4-BE49-F238E27FC236}">
                <a16:creationId xmlns:a16="http://schemas.microsoft.com/office/drawing/2014/main" id="{21E44338-D2EC-34A6-F7C9-C6BD39FD0E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EE5F43-1421-BD52-6D52-3EF9F9012528}"/>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304256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E391-E05C-E0B3-3C05-C872BB0B18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EAD5A-4284-3A1E-A138-552478E96FC4}"/>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4" name="Footer Placeholder 3">
            <a:extLst>
              <a:ext uri="{FF2B5EF4-FFF2-40B4-BE49-F238E27FC236}">
                <a16:creationId xmlns:a16="http://schemas.microsoft.com/office/drawing/2014/main" id="{2B8D3B70-2AF5-5BD0-E6E8-1B7D5A023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07EAAF-65F8-30C2-470E-7E3D50789464}"/>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87600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F4496-B8F1-54A2-46D0-FCA178FF260D}"/>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3" name="Footer Placeholder 2">
            <a:extLst>
              <a:ext uri="{FF2B5EF4-FFF2-40B4-BE49-F238E27FC236}">
                <a16:creationId xmlns:a16="http://schemas.microsoft.com/office/drawing/2014/main" id="{305D8F2D-8D34-2BBB-4FC1-0F2D06F5F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68E9CE-0F2C-1A3C-2DC7-1D3082FB2BCB}"/>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223814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2919-F125-E87B-5D13-4DC1A8314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DFEF98-6E8C-B5C7-6F02-2E8434AD8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68078B-97C9-A60B-60C8-E2E011BE9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2518A-DC27-8E6C-30F1-6B3B76DF9D40}"/>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6" name="Footer Placeholder 5">
            <a:extLst>
              <a:ext uri="{FF2B5EF4-FFF2-40B4-BE49-F238E27FC236}">
                <a16:creationId xmlns:a16="http://schemas.microsoft.com/office/drawing/2014/main" id="{C76A686D-0D68-597E-DE65-BF989613F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ACE63-344D-027C-9432-7DCD58388847}"/>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6258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41CC-3248-0BAF-DC46-760452CAE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9689A1-6B5F-734E-2DF2-F2804FB7D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3666F-C324-8EB5-B52A-5D758698A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88CA5-3CB4-0D07-5672-C53FBBD3365E}"/>
              </a:ext>
            </a:extLst>
          </p:cNvPr>
          <p:cNvSpPr>
            <a:spLocks noGrp="1"/>
          </p:cNvSpPr>
          <p:nvPr>
            <p:ph type="dt" sz="half" idx="10"/>
          </p:nvPr>
        </p:nvSpPr>
        <p:spPr/>
        <p:txBody>
          <a:bodyPr/>
          <a:lstStyle/>
          <a:p>
            <a:fld id="{6C1974D5-CBD2-4B4E-9122-FDDB14C823F8}" type="datetimeFigureOut">
              <a:rPr lang="en-US" smtClean="0"/>
              <a:t>5/29/2024</a:t>
            </a:fld>
            <a:endParaRPr lang="en-US"/>
          </a:p>
        </p:txBody>
      </p:sp>
      <p:sp>
        <p:nvSpPr>
          <p:cNvPr id="6" name="Footer Placeholder 5">
            <a:extLst>
              <a:ext uri="{FF2B5EF4-FFF2-40B4-BE49-F238E27FC236}">
                <a16:creationId xmlns:a16="http://schemas.microsoft.com/office/drawing/2014/main" id="{997C7A8F-3E64-FDF9-6F68-A1710B7EE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D6A90-FB4B-303A-579A-2978CE33C49B}"/>
              </a:ext>
            </a:extLst>
          </p:cNvPr>
          <p:cNvSpPr>
            <a:spLocks noGrp="1"/>
          </p:cNvSpPr>
          <p:nvPr>
            <p:ph type="sldNum" sz="quarter" idx="12"/>
          </p:nvPr>
        </p:nvSpPr>
        <p:spPr/>
        <p:txBody>
          <a:bodyPr/>
          <a:lstStyle/>
          <a:p>
            <a:fld id="{72ED46BC-F329-49AF-AAF5-4328CFAD754F}" type="slidenum">
              <a:rPr lang="en-US" smtClean="0"/>
              <a:t>‹#›</a:t>
            </a:fld>
            <a:endParaRPr lang="en-US"/>
          </a:p>
        </p:txBody>
      </p:sp>
    </p:spTree>
    <p:extLst>
      <p:ext uri="{BB962C8B-B14F-4D97-AF65-F5344CB8AC3E}">
        <p14:creationId xmlns:p14="http://schemas.microsoft.com/office/powerpoint/2010/main" val="36026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BF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16EA2-816E-728C-F392-A25EE8D3B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FDF5C-E34E-8893-3000-FE42859DC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364FC-7EA7-3B11-D5CF-92F0ED28C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974D5-CBD2-4B4E-9122-FDDB14C823F8}" type="datetimeFigureOut">
              <a:rPr lang="en-US" smtClean="0"/>
              <a:t>5/29/2024</a:t>
            </a:fld>
            <a:endParaRPr lang="en-US"/>
          </a:p>
        </p:txBody>
      </p:sp>
      <p:sp>
        <p:nvSpPr>
          <p:cNvPr id="5" name="Footer Placeholder 4">
            <a:extLst>
              <a:ext uri="{FF2B5EF4-FFF2-40B4-BE49-F238E27FC236}">
                <a16:creationId xmlns:a16="http://schemas.microsoft.com/office/drawing/2014/main" id="{4F00C5A8-874C-DDB7-EFC9-19A05A9EBE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9BCCD-E0B1-C8C1-2A59-2F2DF456B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D46BC-F329-49AF-AAF5-4328CFAD754F}" type="slidenum">
              <a:rPr lang="en-US" smtClean="0"/>
              <a:t>‹#›</a:t>
            </a:fld>
            <a:endParaRPr lang="en-US"/>
          </a:p>
        </p:txBody>
      </p:sp>
    </p:spTree>
    <p:extLst>
      <p:ext uri="{BB962C8B-B14F-4D97-AF65-F5344CB8AC3E}">
        <p14:creationId xmlns:p14="http://schemas.microsoft.com/office/powerpoint/2010/main" val="153839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E9E4A-CF38-BF4C-8DC6-2B8B6E938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427013"/>
            <a:ext cx="8848165" cy="3185339"/>
          </a:xfrm>
          <a:prstGeom prst="rect">
            <a:avLst/>
          </a:prstGeom>
        </p:spPr>
      </p:pic>
      <p:sp>
        <p:nvSpPr>
          <p:cNvPr id="4" name="TextBox 3">
            <a:extLst>
              <a:ext uri="{FF2B5EF4-FFF2-40B4-BE49-F238E27FC236}">
                <a16:creationId xmlns:a16="http://schemas.microsoft.com/office/drawing/2014/main" id="{D766CE83-98E6-A0F6-EB6B-669FAA77C374}"/>
              </a:ext>
            </a:extLst>
          </p:cNvPr>
          <p:cNvSpPr txBox="1"/>
          <p:nvPr/>
        </p:nvSpPr>
        <p:spPr>
          <a:xfrm>
            <a:off x="8530440" y="3736203"/>
            <a:ext cx="2592376" cy="461665"/>
          </a:xfrm>
          <a:prstGeom prst="rect">
            <a:avLst/>
          </a:prstGeom>
          <a:noFill/>
        </p:spPr>
        <p:txBody>
          <a:bodyPr wrap="none" rtlCol="0">
            <a:spAutoFit/>
          </a:bodyPr>
          <a:lstStyle/>
          <a:p>
            <a:pPr algn="r" rtl="1"/>
            <a:r>
              <a:rPr lang="fa-IR" sz="2400" b="1" dirty="0">
                <a:latin typeface="Alibaba" panose="00000500000000000000" pitchFamily="2" charset="-78"/>
                <a:ea typeface="Alibaba" panose="00000500000000000000" pitchFamily="2" charset="-78"/>
                <a:cs typeface="Alibaba" panose="00000500000000000000" pitchFamily="2" charset="-78"/>
              </a:rPr>
              <a:t>اینترنت اشیا </a:t>
            </a:r>
            <a:r>
              <a:rPr lang="en-US" sz="2400" b="1" dirty="0">
                <a:latin typeface="Alibaba" panose="00000500000000000000" pitchFamily="2" charset="-78"/>
                <a:ea typeface="Alibaba" panose="00000500000000000000" pitchFamily="2" charset="-78"/>
                <a:cs typeface="Alibaba" panose="00000500000000000000" pitchFamily="2" charset="-78"/>
              </a:rPr>
              <a:t> (IOT)</a:t>
            </a:r>
          </a:p>
        </p:txBody>
      </p:sp>
      <p:sp>
        <p:nvSpPr>
          <p:cNvPr id="5" name="TextBox 4">
            <a:extLst>
              <a:ext uri="{FF2B5EF4-FFF2-40B4-BE49-F238E27FC236}">
                <a16:creationId xmlns:a16="http://schemas.microsoft.com/office/drawing/2014/main" id="{37A85116-6914-6F45-A12B-83C0715A55C6}"/>
              </a:ext>
            </a:extLst>
          </p:cNvPr>
          <p:cNvSpPr txBox="1"/>
          <p:nvPr/>
        </p:nvSpPr>
        <p:spPr>
          <a:xfrm>
            <a:off x="7578521" y="4268389"/>
            <a:ext cx="3584636" cy="338554"/>
          </a:xfrm>
          <a:prstGeom prst="rect">
            <a:avLst/>
          </a:prstGeom>
          <a:noFill/>
        </p:spPr>
        <p:txBody>
          <a:bodyPr wrap="none" rtlCol="0">
            <a:spAutoFit/>
          </a:bodyPr>
          <a:lstStyle/>
          <a:p>
            <a:r>
              <a:rPr lang="fa-IR" sz="1600" dirty="0">
                <a:latin typeface="Alibaba" panose="00000500000000000000" pitchFamily="2" charset="-78"/>
                <a:ea typeface="Alibaba" panose="00000500000000000000" pitchFamily="2" charset="-78"/>
                <a:cs typeface="Alibaba" panose="00000500000000000000" pitchFamily="2" charset="-78"/>
              </a:rPr>
              <a:t>ارائه دهنده : محمد مهدی توکلی کازرونی</a:t>
            </a:r>
            <a:endParaRPr lang="en-US" sz="1600" dirty="0">
              <a:latin typeface="Alibaba" panose="00000500000000000000" pitchFamily="2" charset="-78"/>
              <a:ea typeface="Alibaba" panose="00000500000000000000" pitchFamily="2" charset="-78"/>
              <a:cs typeface="Alibaba" panose="00000500000000000000" pitchFamily="2" charset="-78"/>
            </a:endParaRPr>
          </a:p>
        </p:txBody>
      </p:sp>
      <p:sp>
        <p:nvSpPr>
          <p:cNvPr id="7" name="TextBox 6">
            <a:extLst>
              <a:ext uri="{FF2B5EF4-FFF2-40B4-BE49-F238E27FC236}">
                <a16:creationId xmlns:a16="http://schemas.microsoft.com/office/drawing/2014/main" id="{89FE3DA7-8C47-9885-AF76-9B459D6C3CED}"/>
              </a:ext>
            </a:extLst>
          </p:cNvPr>
          <p:cNvSpPr txBox="1"/>
          <p:nvPr/>
        </p:nvSpPr>
        <p:spPr>
          <a:xfrm>
            <a:off x="7739941" y="4640690"/>
            <a:ext cx="3438762" cy="338554"/>
          </a:xfrm>
          <a:prstGeom prst="rect">
            <a:avLst/>
          </a:prstGeom>
          <a:noFill/>
        </p:spPr>
        <p:txBody>
          <a:bodyPr wrap="none" rtlCol="0">
            <a:spAutoFit/>
          </a:bodyPr>
          <a:lstStyle/>
          <a:p>
            <a:r>
              <a:rPr lang="fa-IR" sz="1600" dirty="0">
                <a:latin typeface="Alibaba" panose="00000500000000000000" pitchFamily="2" charset="-78"/>
                <a:ea typeface="Alibaba" panose="00000500000000000000" pitchFamily="2" charset="-78"/>
                <a:cs typeface="Alibaba" panose="00000500000000000000" pitchFamily="2" charset="-78"/>
              </a:rPr>
              <a:t>استاد : دکتر زهرا سادات عصایی معمم</a:t>
            </a:r>
            <a:endParaRPr lang="en-US" sz="1600" dirty="0">
              <a:latin typeface="Alibaba" panose="00000500000000000000" pitchFamily="2" charset="-78"/>
              <a:ea typeface="Alibaba" panose="00000500000000000000" pitchFamily="2" charset="-78"/>
              <a:cs typeface="Alibaba" panose="00000500000000000000" pitchFamily="2" charset="-78"/>
            </a:endParaRPr>
          </a:p>
        </p:txBody>
      </p:sp>
      <p:sp>
        <p:nvSpPr>
          <p:cNvPr id="8" name="TextBox 7">
            <a:extLst>
              <a:ext uri="{FF2B5EF4-FFF2-40B4-BE49-F238E27FC236}">
                <a16:creationId xmlns:a16="http://schemas.microsoft.com/office/drawing/2014/main" id="{665C78F7-B7B5-D1D1-3196-B7FAED7CF540}"/>
              </a:ext>
            </a:extLst>
          </p:cNvPr>
          <p:cNvSpPr txBox="1"/>
          <p:nvPr/>
        </p:nvSpPr>
        <p:spPr>
          <a:xfrm>
            <a:off x="7770616" y="5233574"/>
            <a:ext cx="3352200" cy="523220"/>
          </a:xfrm>
          <a:prstGeom prst="rect">
            <a:avLst/>
          </a:prstGeom>
          <a:noFill/>
        </p:spPr>
        <p:txBody>
          <a:bodyPr wrap="none" rtlCol="0">
            <a:spAutoFit/>
          </a:bodyPr>
          <a:lstStyle/>
          <a:p>
            <a:pPr algn="r" rtl="1"/>
            <a:r>
              <a:rPr lang="fa-IR" sz="1400" dirty="0">
                <a:latin typeface="Alibaba" panose="00000500000000000000" pitchFamily="2" charset="-78"/>
                <a:ea typeface="Alibaba" panose="00000500000000000000" pitchFamily="2" charset="-78"/>
                <a:cs typeface="Alibaba" panose="00000500000000000000" pitchFamily="2" charset="-78"/>
              </a:rPr>
              <a:t>درس هوش مصنوعی و سیستم های خبره</a:t>
            </a:r>
          </a:p>
          <a:p>
            <a:pPr algn="r" rtl="1"/>
            <a:r>
              <a:rPr lang="fa-IR" sz="1400" dirty="0">
                <a:latin typeface="Alibaba" panose="00000500000000000000" pitchFamily="2" charset="-78"/>
                <a:ea typeface="Alibaba" panose="00000500000000000000" pitchFamily="2" charset="-78"/>
                <a:cs typeface="Alibaba" panose="00000500000000000000" pitchFamily="2" charset="-78"/>
              </a:rPr>
              <a:t>– نیم سال دوم 1402</a:t>
            </a:r>
            <a:endParaRPr lang="en-US" sz="1400" dirty="0">
              <a:latin typeface="Alibaba" panose="00000500000000000000" pitchFamily="2" charset="-78"/>
              <a:ea typeface="Alibaba" panose="00000500000000000000" pitchFamily="2" charset="-78"/>
              <a:cs typeface="Alibaba" panose="00000500000000000000" pitchFamily="2" charset="-78"/>
            </a:endParaRPr>
          </a:p>
        </p:txBody>
      </p:sp>
    </p:spTree>
    <p:extLst>
      <p:ext uri="{BB962C8B-B14F-4D97-AF65-F5344CB8AC3E}">
        <p14:creationId xmlns:p14="http://schemas.microsoft.com/office/powerpoint/2010/main" val="236483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E0D02-611C-E1EB-7590-75BC886DE545}"/>
              </a:ext>
            </a:extLst>
          </p:cNvPr>
          <p:cNvSpPr txBox="1"/>
          <p:nvPr/>
        </p:nvSpPr>
        <p:spPr>
          <a:xfrm>
            <a:off x="6481482" y="1138518"/>
            <a:ext cx="515639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اینترنت اشیا </a:t>
            </a:r>
            <a:r>
              <a:rPr lang="en-US" sz="3200" b="1" dirty="0">
                <a:latin typeface="Alibaba" panose="00000500000000000000" pitchFamily="2" charset="-78"/>
                <a:ea typeface="Alibaba" panose="00000500000000000000" pitchFamily="2" charset="-78"/>
                <a:cs typeface="Alibaba" panose="00000500000000000000" pitchFamily="2" charset="-78"/>
              </a:rPr>
              <a:t> (IOT)</a:t>
            </a:r>
            <a:r>
              <a:rPr lang="fa-IR" sz="3200" b="1" dirty="0">
                <a:latin typeface="Alibaba" panose="00000500000000000000" pitchFamily="2" charset="-78"/>
                <a:ea typeface="Alibaba" panose="00000500000000000000" pitchFamily="2" charset="-78"/>
                <a:cs typeface="Alibaba" panose="00000500000000000000" pitchFamily="2" charset="-78"/>
              </a:rPr>
              <a:t>چیست ؟</a:t>
            </a:r>
            <a:endParaRPr lang="en-US" sz="3200" b="1" dirty="0">
              <a:latin typeface="Alibaba" panose="00000500000000000000" pitchFamily="2" charset="-78"/>
              <a:ea typeface="Alibaba" panose="00000500000000000000" pitchFamily="2" charset="-78"/>
              <a:cs typeface="Alibaba" panose="00000500000000000000" pitchFamily="2" charset="-78"/>
            </a:endParaRPr>
          </a:p>
        </p:txBody>
      </p:sp>
      <p:sp>
        <p:nvSpPr>
          <p:cNvPr id="3" name="TextBox 2">
            <a:extLst>
              <a:ext uri="{FF2B5EF4-FFF2-40B4-BE49-F238E27FC236}">
                <a16:creationId xmlns:a16="http://schemas.microsoft.com/office/drawing/2014/main" id="{6D56E375-5B67-713A-5833-F8DD1569FB0C}"/>
              </a:ext>
            </a:extLst>
          </p:cNvPr>
          <p:cNvSpPr txBox="1"/>
          <p:nvPr/>
        </p:nvSpPr>
        <p:spPr>
          <a:xfrm>
            <a:off x="721658" y="1900518"/>
            <a:ext cx="10748683" cy="3493264"/>
          </a:xfrm>
          <a:prstGeom prst="rect">
            <a:avLst/>
          </a:prstGeom>
          <a:noFill/>
        </p:spPr>
        <p:txBody>
          <a:bodyPr wrap="square" rtlCol="0">
            <a:spAutoFit/>
          </a:bodyPr>
          <a:lstStyle/>
          <a:p>
            <a:pPr algn="r" rtl="1"/>
            <a:r>
              <a:rPr lang="fa-IR" sz="1700" dirty="0">
                <a:latin typeface="Alibaba" panose="00000500000000000000" pitchFamily="2" charset="-78"/>
                <a:ea typeface="Alibaba" panose="00000500000000000000" pitchFamily="2" charset="-78"/>
                <a:cs typeface="Alibaba" panose="00000500000000000000" pitchFamily="2" charset="-78"/>
              </a:rPr>
              <a:t>اصطلاح اینترنت اشیا به میلیاردها دستگاه فیزیکی در سراسر جهان اشاره دارد که مجهز به حسگرها، گوشی های هوشمند و سایر دستگاه های الکتریکی هستند و با یکدیگر ارتباط دارند. با اتصال این دستگاه ها به اینترنت و سیستم های خودکار می توان اطلاعات و داده ها را جمع آوری و تحلیل کرد و میان دستگاه ها به اشتراک گذاشت.</a:t>
            </a:r>
          </a:p>
          <a:p>
            <a:pPr algn="r" rtl="1"/>
            <a:endParaRPr lang="fa-IR" sz="1700" dirty="0">
              <a:latin typeface="Alibaba" panose="00000500000000000000" pitchFamily="2" charset="-78"/>
              <a:ea typeface="Alibaba" panose="00000500000000000000" pitchFamily="2" charset="-78"/>
              <a:cs typeface="Alibaba" panose="00000500000000000000" pitchFamily="2" charset="-78"/>
            </a:endParaRPr>
          </a:p>
          <a:p>
            <a:pPr algn="r" rtl="1"/>
            <a:r>
              <a:rPr lang="fa-IR" sz="1700" dirty="0">
                <a:latin typeface="Alibaba" panose="00000500000000000000" pitchFamily="2" charset="-78"/>
                <a:ea typeface="Alibaba" panose="00000500000000000000" pitchFamily="2" charset="-78"/>
                <a:cs typeface="Alibaba" panose="00000500000000000000" pitchFamily="2" charset="-78"/>
              </a:rPr>
              <a:t>هنگامی که درباره معنای گسترده </a:t>
            </a:r>
            <a:r>
              <a:rPr lang="en-US" sz="1700" dirty="0">
                <a:latin typeface="Alibaba" panose="00000500000000000000" pitchFamily="2" charset="-78"/>
                <a:ea typeface="Alibaba" panose="00000500000000000000" pitchFamily="2" charset="-78"/>
                <a:cs typeface="Alibaba" panose="00000500000000000000" pitchFamily="2" charset="-78"/>
              </a:rPr>
              <a:t> Internet of things </a:t>
            </a:r>
            <a:r>
              <a:rPr lang="fa-IR" sz="1700" dirty="0">
                <a:latin typeface="Alibaba" panose="00000500000000000000" pitchFamily="2" charset="-78"/>
                <a:ea typeface="Alibaba" panose="00000500000000000000" pitchFamily="2" charset="-78"/>
                <a:cs typeface="Alibaba" panose="00000500000000000000" pitchFamily="2" charset="-78"/>
              </a:rPr>
              <a:t>صحبت می شود، همه دستگاه های متصل به اینترنت را شامل می شود اما این اصطلاح به مرور زمان بیشتر برای دستگاه هایی استفاده شد که متصل به یکدیگر بودند. درواقع اصطلاح </a:t>
            </a:r>
            <a:r>
              <a:rPr lang="en-US" sz="1700" dirty="0">
                <a:latin typeface="Alibaba" panose="00000500000000000000" pitchFamily="2" charset="-78"/>
                <a:ea typeface="Alibaba" panose="00000500000000000000" pitchFamily="2" charset="-78"/>
                <a:cs typeface="Alibaba" panose="00000500000000000000" pitchFamily="2" charset="-78"/>
              </a:rPr>
              <a:t>IOT </a:t>
            </a:r>
            <a:r>
              <a:rPr lang="fa-IR" sz="1700" dirty="0">
                <a:latin typeface="Alibaba" panose="00000500000000000000" pitchFamily="2" charset="-78"/>
                <a:ea typeface="Alibaba" panose="00000500000000000000" pitchFamily="2" charset="-78"/>
                <a:cs typeface="Alibaba" panose="00000500000000000000" pitchFamily="2" charset="-78"/>
              </a:rPr>
              <a:t>معمولاً به آن دسته از دستگاه هایی گفته می شود که انتظار نمی رود به اینترنت وصل شوند؛ بنابراین رایانه یا حتی گوشی هوشمند نمونه ای از اینترنت اشیا نیستند و می توان از ساعت هوشمند به عنوان نمونه ای از </a:t>
            </a:r>
            <a:r>
              <a:rPr lang="en-US" sz="1700" dirty="0">
                <a:latin typeface="Alibaba" panose="00000500000000000000" pitchFamily="2" charset="-78"/>
                <a:ea typeface="Alibaba" panose="00000500000000000000" pitchFamily="2" charset="-78"/>
                <a:cs typeface="Alibaba" panose="00000500000000000000" pitchFamily="2" charset="-78"/>
              </a:rPr>
              <a:t>  IOT</a:t>
            </a:r>
            <a:r>
              <a:rPr lang="fa-IR" sz="1700" dirty="0">
                <a:latin typeface="Alibaba" panose="00000500000000000000" pitchFamily="2" charset="-78"/>
                <a:ea typeface="Alibaba" panose="00000500000000000000" pitchFamily="2" charset="-78"/>
                <a:cs typeface="Alibaba" panose="00000500000000000000" pitchFamily="2" charset="-78"/>
              </a:rPr>
              <a:t>نام برد.</a:t>
            </a:r>
          </a:p>
          <a:p>
            <a:pPr algn="r" rtl="1"/>
            <a:endParaRPr lang="fa-IR" sz="1700" dirty="0">
              <a:latin typeface="Alibaba" panose="00000500000000000000" pitchFamily="2" charset="-78"/>
              <a:ea typeface="Alibaba" panose="00000500000000000000" pitchFamily="2" charset="-78"/>
              <a:cs typeface="Alibaba" panose="00000500000000000000" pitchFamily="2" charset="-78"/>
            </a:endParaRPr>
          </a:p>
          <a:p>
            <a:pPr algn="r" rtl="1"/>
            <a:r>
              <a:rPr lang="fa-IR" sz="1700" dirty="0">
                <a:latin typeface="Alibaba" panose="00000500000000000000" pitchFamily="2" charset="-78"/>
                <a:ea typeface="Alibaba" panose="00000500000000000000" pitchFamily="2" charset="-78"/>
                <a:cs typeface="Alibaba" panose="00000500000000000000" pitchFamily="2" charset="-78"/>
              </a:rPr>
              <a:t>با ورود تراشه های کامپیوتری بسیار ارزان و گسترش شبکه های بی سیم می توان هر محصول بزرگ و کوچک را به اینترنت اشیا تبدیل کرد. اتصال عناصر مختلف و افزودن حسگرها به آن ها سطحی از هوش مصنوعی را به دستگاه ها می افزاید و آن ها را قادر می سازد داده ها را در زمان واقعی و بدون دخالت انسان منتقل کنند. </a:t>
            </a:r>
            <a:r>
              <a:rPr lang="en-US" sz="1700" dirty="0">
                <a:latin typeface="Alibaba" panose="00000500000000000000" pitchFamily="2" charset="-78"/>
                <a:ea typeface="Alibaba" panose="00000500000000000000" pitchFamily="2" charset="-78"/>
                <a:cs typeface="Alibaba" panose="00000500000000000000" pitchFamily="2" charset="-78"/>
              </a:rPr>
              <a:t> IOT</a:t>
            </a:r>
            <a:r>
              <a:rPr lang="fa-IR" sz="1700" dirty="0">
                <a:latin typeface="Alibaba" panose="00000500000000000000" pitchFamily="2" charset="-78"/>
                <a:ea typeface="Alibaba" panose="00000500000000000000" pitchFamily="2" charset="-78"/>
                <a:cs typeface="Alibaba" panose="00000500000000000000" pitchFamily="2" charset="-78"/>
              </a:rPr>
              <a:t>با ادغام دنیای دیجیتال و فیزیکی، بافت دنیای اطراف ما را هوشمندتر و پاسخگو</a:t>
            </a:r>
            <a:r>
              <a:rPr lang="en-US" sz="1700" dirty="0">
                <a:latin typeface="Alibaba" panose="00000500000000000000" pitchFamily="2" charset="-78"/>
                <a:ea typeface="Alibaba" panose="00000500000000000000" pitchFamily="2" charset="-78"/>
                <a:cs typeface="Alibaba" panose="00000500000000000000" pitchFamily="2" charset="-78"/>
              </a:rPr>
              <a:t> </a:t>
            </a:r>
            <a:r>
              <a:rPr lang="fa-IR" sz="1700" dirty="0">
                <a:latin typeface="Alibaba" panose="00000500000000000000" pitchFamily="2" charset="-78"/>
                <a:ea typeface="Alibaba" panose="00000500000000000000" pitchFamily="2" charset="-78"/>
                <a:cs typeface="Alibaba" panose="00000500000000000000" pitchFamily="2" charset="-78"/>
              </a:rPr>
              <a:t>تر می کند.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spTree>
    <p:extLst>
      <p:ext uri="{BB962C8B-B14F-4D97-AF65-F5344CB8AC3E}">
        <p14:creationId xmlns:p14="http://schemas.microsoft.com/office/powerpoint/2010/main" val="361102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E0D02-611C-E1EB-7590-75BC886DE545}"/>
              </a:ext>
            </a:extLst>
          </p:cNvPr>
          <p:cNvSpPr txBox="1"/>
          <p:nvPr/>
        </p:nvSpPr>
        <p:spPr>
          <a:xfrm>
            <a:off x="6481482" y="1138518"/>
            <a:ext cx="515639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تاریخچه</a:t>
            </a:r>
            <a:endParaRPr lang="en-US" sz="3200" b="1" dirty="0">
              <a:latin typeface="Alibaba" panose="00000500000000000000" pitchFamily="2" charset="-78"/>
              <a:ea typeface="Alibaba" panose="00000500000000000000" pitchFamily="2" charset="-78"/>
              <a:cs typeface="Alibaba" panose="00000500000000000000" pitchFamily="2" charset="-78"/>
            </a:endParaRPr>
          </a:p>
        </p:txBody>
      </p:sp>
      <p:sp>
        <p:nvSpPr>
          <p:cNvPr id="3" name="TextBox 2">
            <a:extLst>
              <a:ext uri="{FF2B5EF4-FFF2-40B4-BE49-F238E27FC236}">
                <a16:creationId xmlns:a16="http://schemas.microsoft.com/office/drawing/2014/main" id="{6D56E375-5B67-713A-5833-F8DD1569FB0C}"/>
              </a:ext>
            </a:extLst>
          </p:cNvPr>
          <p:cNvSpPr txBox="1"/>
          <p:nvPr/>
        </p:nvSpPr>
        <p:spPr>
          <a:xfrm>
            <a:off x="4617721" y="2074783"/>
            <a:ext cx="6852620" cy="2708434"/>
          </a:xfrm>
          <a:prstGeom prst="rect">
            <a:avLst/>
          </a:prstGeom>
          <a:noFill/>
        </p:spPr>
        <p:txBody>
          <a:bodyPr wrap="square" rtlCol="0">
            <a:spAutoFit/>
          </a:bodyPr>
          <a:lstStyle/>
          <a:p>
            <a:pPr algn="r" rtl="1"/>
            <a:r>
              <a:rPr lang="fa-IR" sz="1700" dirty="0">
                <a:latin typeface="Alibaba" panose="00000500000000000000" pitchFamily="2" charset="-78"/>
                <a:ea typeface="Alibaba" panose="00000500000000000000" pitchFamily="2" charset="-78"/>
                <a:cs typeface="Alibaba" panose="00000500000000000000" pitchFamily="2" charset="-78"/>
              </a:rPr>
              <a:t>تاریخچه </a:t>
            </a:r>
            <a:r>
              <a:rPr lang="en-US" sz="1700" dirty="0">
                <a:latin typeface="Alibaba" panose="00000500000000000000" pitchFamily="2" charset="-78"/>
                <a:ea typeface="Alibaba" panose="00000500000000000000" pitchFamily="2" charset="-78"/>
                <a:cs typeface="Alibaba" panose="00000500000000000000" pitchFamily="2" charset="-78"/>
              </a:rPr>
              <a:t>Internet of things </a:t>
            </a:r>
            <a:r>
              <a:rPr lang="fa-IR" sz="1700" dirty="0">
                <a:latin typeface="Alibaba" panose="00000500000000000000" pitchFamily="2" charset="-78"/>
                <a:ea typeface="Alibaba" panose="00000500000000000000" pitchFamily="2" charset="-78"/>
                <a:cs typeface="Alibaba" panose="00000500000000000000" pitchFamily="2" charset="-78"/>
              </a:rPr>
              <a:t>به دهه 80 و 90 میلادی قرن بیستم بازمی گردد؛ زمانی که ایده اضافه کردن حسگرها و هوش مصنوعی به دستگاه های اطراف ما به ذهن بشر خطور کرد. اگرچه برخی پروژه های اولیه در آن زمان ظاهر شدند، پیشرفت در این حوزه به دلیل نبود فناوری های لازم بسیار کند پیش می رفت و تراشه ها آن قدر بزرگ و حجیم بودند که راهی برای اتصال مؤثر آن ها به یکدیگر وجود نداشت. پس از پیدایش تراشه های کم مصرف و ارزان که امکان اتصال بی سیم را نیز فراهم کردند، مشکل اتصال دستگاه ها و حجیم بودن آن ها حل شد. اصطلاح</a:t>
            </a:r>
            <a:r>
              <a:rPr lang="en-US" sz="1700" dirty="0">
                <a:latin typeface="Alibaba" panose="00000500000000000000" pitchFamily="2" charset="-78"/>
                <a:ea typeface="Alibaba" panose="00000500000000000000" pitchFamily="2" charset="-78"/>
                <a:cs typeface="Alibaba" panose="00000500000000000000" pitchFamily="2" charset="-78"/>
              </a:rPr>
              <a:t>IOT </a:t>
            </a:r>
            <a:r>
              <a:rPr lang="fa-IR" sz="1700" dirty="0">
                <a:latin typeface="Alibaba" panose="00000500000000000000" pitchFamily="2" charset="-78"/>
                <a:ea typeface="Alibaba" panose="00000500000000000000" pitchFamily="2" charset="-78"/>
                <a:cs typeface="Alibaba" panose="00000500000000000000" pitchFamily="2" charset="-78"/>
              </a:rPr>
              <a:t> برای اولین بار در سال 1999 در سخنرانی یک پروفسور متخصص فناوری به نام کوین اشتون در مؤسسه فناوری ماساچوست </a:t>
            </a:r>
            <a:r>
              <a:rPr lang="en-US" sz="1700" dirty="0">
                <a:latin typeface="Alibaba" panose="00000500000000000000" pitchFamily="2" charset="-78"/>
                <a:ea typeface="Alibaba" panose="00000500000000000000" pitchFamily="2" charset="-78"/>
                <a:cs typeface="Alibaba" panose="00000500000000000000" pitchFamily="2" charset="-78"/>
              </a:rPr>
              <a:t> (MIT)</a:t>
            </a:r>
            <a:r>
              <a:rPr lang="fa-IR" sz="1700" dirty="0">
                <a:latin typeface="Alibaba" panose="00000500000000000000" pitchFamily="2" charset="-78"/>
                <a:ea typeface="Alibaba" panose="00000500000000000000" pitchFamily="2" charset="-78"/>
                <a:cs typeface="Alibaba" panose="00000500000000000000" pitchFamily="2" charset="-78"/>
              </a:rPr>
              <a:t>مطرح شد.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pic>
        <p:nvPicPr>
          <p:cNvPr id="5" name="Picture 4">
            <a:extLst>
              <a:ext uri="{FF2B5EF4-FFF2-40B4-BE49-F238E27FC236}">
                <a16:creationId xmlns:a16="http://schemas.microsoft.com/office/drawing/2014/main" id="{C8B1A212-6131-D792-751F-378266FF9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65" y="91440"/>
            <a:ext cx="9144001" cy="6858000"/>
          </a:xfrm>
          <a:prstGeom prst="rect">
            <a:avLst/>
          </a:prstGeom>
        </p:spPr>
      </p:pic>
    </p:spTree>
    <p:extLst>
      <p:ext uri="{BB962C8B-B14F-4D97-AF65-F5344CB8AC3E}">
        <p14:creationId xmlns:p14="http://schemas.microsoft.com/office/powerpoint/2010/main" val="427765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E0D02-611C-E1EB-7590-75BC886DE545}"/>
              </a:ext>
            </a:extLst>
          </p:cNvPr>
          <p:cNvSpPr txBox="1"/>
          <p:nvPr/>
        </p:nvSpPr>
        <p:spPr>
          <a:xfrm>
            <a:off x="5971032" y="1138518"/>
            <a:ext cx="566684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اینترنت اشیا چگونه کار میکند؟</a:t>
            </a:r>
            <a:endParaRPr lang="en-US" sz="3200" b="1" dirty="0">
              <a:latin typeface="Alibaba" panose="00000500000000000000" pitchFamily="2" charset="-78"/>
              <a:ea typeface="Alibaba" panose="00000500000000000000" pitchFamily="2" charset="-78"/>
              <a:cs typeface="Alibaba" panose="00000500000000000000" pitchFamily="2" charset="-78"/>
            </a:endParaRPr>
          </a:p>
        </p:txBody>
      </p:sp>
      <p:sp>
        <p:nvSpPr>
          <p:cNvPr id="3" name="TextBox 2">
            <a:extLst>
              <a:ext uri="{FF2B5EF4-FFF2-40B4-BE49-F238E27FC236}">
                <a16:creationId xmlns:a16="http://schemas.microsoft.com/office/drawing/2014/main" id="{6D56E375-5B67-713A-5833-F8DD1569FB0C}"/>
              </a:ext>
            </a:extLst>
          </p:cNvPr>
          <p:cNvSpPr txBox="1"/>
          <p:nvPr/>
        </p:nvSpPr>
        <p:spPr>
          <a:xfrm>
            <a:off x="3593592" y="1900518"/>
            <a:ext cx="7876749" cy="1138773"/>
          </a:xfrm>
          <a:prstGeom prst="rect">
            <a:avLst/>
          </a:prstGeom>
          <a:noFill/>
        </p:spPr>
        <p:txBody>
          <a:bodyPr wrap="square" rtlCol="0">
            <a:spAutoFit/>
          </a:bodyPr>
          <a:lstStyle/>
          <a:p>
            <a:pPr algn="r" rtl="1"/>
            <a:r>
              <a:rPr lang="fa-IR" sz="1700" dirty="0">
                <a:latin typeface="Alibaba" panose="00000500000000000000" pitchFamily="2" charset="-78"/>
                <a:ea typeface="Alibaba" panose="00000500000000000000" pitchFamily="2" charset="-78"/>
                <a:cs typeface="Alibaba" panose="00000500000000000000" pitchFamily="2" charset="-78"/>
              </a:rPr>
              <a:t>نحوه کار دستگاه های </a:t>
            </a:r>
            <a:r>
              <a:rPr lang="en-US" sz="1700" dirty="0">
                <a:latin typeface="Alibaba" panose="00000500000000000000" pitchFamily="2" charset="-78"/>
                <a:ea typeface="Alibaba" panose="00000500000000000000" pitchFamily="2" charset="-78"/>
                <a:cs typeface="Alibaba" panose="00000500000000000000" pitchFamily="2" charset="-78"/>
              </a:rPr>
              <a:t>Internet of things </a:t>
            </a:r>
            <a:r>
              <a:rPr lang="fa-IR" sz="1700" dirty="0">
                <a:latin typeface="Alibaba" panose="00000500000000000000" pitchFamily="2" charset="-78"/>
                <a:ea typeface="Alibaba" panose="00000500000000000000" pitchFamily="2" charset="-78"/>
                <a:cs typeface="Alibaba" panose="00000500000000000000" pitchFamily="2" charset="-78"/>
              </a:rPr>
              <a:t>از نظر تئوری بسیار ساده است. </a:t>
            </a:r>
            <a:r>
              <a:rPr lang="en-US" sz="1700" dirty="0">
                <a:latin typeface="Alibaba" panose="00000500000000000000" pitchFamily="2" charset="-78"/>
                <a:ea typeface="Alibaba" panose="00000500000000000000" pitchFamily="2" charset="-78"/>
                <a:cs typeface="Alibaba" panose="00000500000000000000" pitchFamily="2" charset="-78"/>
              </a:rPr>
              <a:t>IOT </a:t>
            </a:r>
            <a:r>
              <a:rPr lang="fa-IR" sz="1700" dirty="0">
                <a:latin typeface="Alibaba" panose="00000500000000000000" pitchFamily="2" charset="-78"/>
                <a:ea typeface="Alibaba" panose="00000500000000000000" pitchFamily="2" charset="-78"/>
                <a:cs typeface="Alibaba" panose="00000500000000000000" pitchFamily="2" charset="-78"/>
              </a:rPr>
              <a:t>داده هایی را که از محیط اطراف به دست می آورد، جمع آوری و به سیستم ابری ارسال می کند، سپس آن ها را تجزیه، تحلیل و پردازش کرده و درنهایت براساس آن داده ها عمل می کند.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sp>
        <p:nvSpPr>
          <p:cNvPr id="4" name="TextBox 3">
            <a:extLst>
              <a:ext uri="{FF2B5EF4-FFF2-40B4-BE49-F238E27FC236}">
                <a16:creationId xmlns:a16="http://schemas.microsoft.com/office/drawing/2014/main" id="{21277139-B178-8B03-C3EF-A7812613B677}"/>
              </a:ext>
            </a:extLst>
          </p:cNvPr>
          <p:cNvSpPr txBox="1"/>
          <p:nvPr/>
        </p:nvSpPr>
        <p:spPr>
          <a:xfrm>
            <a:off x="6870107" y="3634044"/>
            <a:ext cx="4532010"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جمع آوری داده ها از دستگاه ها و حسگرها</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5" name="TextBox 4">
            <a:extLst>
              <a:ext uri="{FF2B5EF4-FFF2-40B4-BE49-F238E27FC236}">
                <a16:creationId xmlns:a16="http://schemas.microsoft.com/office/drawing/2014/main" id="{5ACD36B8-7F31-544D-6F96-5C485EED7054}"/>
              </a:ext>
            </a:extLst>
          </p:cNvPr>
          <p:cNvSpPr txBox="1"/>
          <p:nvPr/>
        </p:nvSpPr>
        <p:spPr>
          <a:xfrm>
            <a:off x="8275940" y="4127103"/>
            <a:ext cx="3126177"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اتصال دستگاه ها به یکدیگر</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6" name="TextBox 5">
            <a:extLst>
              <a:ext uri="{FF2B5EF4-FFF2-40B4-BE49-F238E27FC236}">
                <a16:creationId xmlns:a16="http://schemas.microsoft.com/office/drawing/2014/main" id="{525F3BC9-10D3-83BE-8FA0-CA2DE508182D}"/>
              </a:ext>
            </a:extLst>
          </p:cNvPr>
          <p:cNvSpPr txBox="1"/>
          <p:nvPr/>
        </p:nvSpPr>
        <p:spPr>
          <a:xfrm>
            <a:off x="8913934" y="4620162"/>
            <a:ext cx="2488182"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تعامل و روابط کاربری</a:t>
            </a:r>
            <a:endParaRPr lang="en-US" b="1" dirty="0">
              <a:latin typeface="Alibaba" panose="00000500000000000000" pitchFamily="2" charset="-78"/>
              <a:ea typeface="Alibaba" panose="00000500000000000000" pitchFamily="2" charset="-78"/>
              <a:cs typeface="Alibaba" panose="00000500000000000000" pitchFamily="2" charset="-78"/>
            </a:endParaRPr>
          </a:p>
        </p:txBody>
      </p:sp>
      <p:pic>
        <p:nvPicPr>
          <p:cNvPr id="10" name="Picture 9">
            <a:extLst>
              <a:ext uri="{FF2B5EF4-FFF2-40B4-BE49-F238E27FC236}">
                <a16:creationId xmlns:a16="http://schemas.microsoft.com/office/drawing/2014/main" id="{33129D69-5686-E140-2E99-93577D1C2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3897">
            <a:off x="-960985" y="1353854"/>
            <a:ext cx="8710156" cy="6532617"/>
          </a:xfrm>
          <a:prstGeom prst="rect">
            <a:avLst/>
          </a:prstGeom>
        </p:spPr>
      </p:pic>
    </p:spTree>
    <p:extLst>
      <p:ext uri="{BB962C8B-B14F-4D97-AF65-F5344CB8AC3E}">
        <p14:creationId xmlns:p14="http://schemas.microsoft.com/office/powerpoint/2010/main" val="46957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E0D02-611C-E1EB-7590-75BC886DE545}"/>
              </a:ext>
            </a:extLst>
          </p:cNvPr>
          <p:cNvSpPr txBox="1"/>
          <p:nvPr/>
        </p:nvSpPr>
        <p:spPr>
          <a:xfrm>
            <a:off x="6481482" y="1138518"/>
            <a:ext cx="515639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کاربرد اینترنت اشیا</a:t>
            </a:r>
            <a:endParaRPr lang="en-US" sz="3200" b="1" dirty="0">
              <a:latin typeface="Alibaba" panose="00000500000000000000" pitchFamily="2" charset="-78"/>
              <a:ea typeface="Alibaba" panose="00000500000000000000" pitchFamily="2" charset="-78"/>
              <a:cs typeface="Alibaba" panose="00000500000000000000" pitchFamily="2" charset="-78"/>
            </a:endParaRPr>
          </a:p>
        </p:txBody>
      </p:sp>
      <p:sp>
        <p:nvSpPr>
          <p:cNvPr id="3" name="TextBox 2">
            <a:extLst>
              <a:ext uri="{FF2B5EF4-FFF2-40B4-BE49-F238E27FC236}">
                <a16:creationId xmlns:a16="http://schemas.microsoft.com/office/drawing/2014/main" id="{6D56E375-5B67-713A-5833-F8DD1569FB0C}"/>
              </a:ext>
            </a:extLst>
          </p:cNvPr>
          <p:cNvSpPr txBox="1"/>
          <p:nvPr/>
        </p:nvSpPr>
        <p:spPr>
          <a:xfrm>
            <a:off x="3767328" y="1900518"/>
            <a:ext cx="7703013" cy="1400383"/>
          </a:xfrm>
          <a:prstGeom prst="rect">
            <a:avLst/>
          </a:prstGeom>
          <a:noFill/>
        </p:spPr>
        <p:txBody>
          <a:bodyPr wrap="square" rtlCol="0">
            <a:spAutoFit/>
          </a:bodyPr>
          <a:lstStyle/>
          <a:p>
            <a:pPr algn="r" rtl="1"/>
            <a:r>
              <a:rPr lang="fa-IR" sz="1700" dirty="0">
                <a:latin typeface="Alibaba" panose="00000500000000000000" pitchFamily="2" charset="-78"/>
                <a:ea typeface="Alibaba" panose="00000500000000000000" pitchFamily="2" charset="-78"/>
                <a:cs typeface="Alibaba" panose="00000500000000000000" pitchFamily="2" charset="-78"/>
              </a:rPr>
              <a:t>اگر امکان اتصال یک دستگاه به اینترنت وجود داشته باشد، می توان آن را به اینترنت اشیا تبدیل کرد. لامپی که می توان با استفاده از اپلیکیشن گوشی هوشمند روشن یا خاموش کرد، مثال ساده ای از </a:t>
            </a:r>
            <a:r>
              <a:rPr lang="en-US" sz="1700" dirty="0">
                <a:latin typeface="Alibaba" panose="00000500000000000000" pitchFamily="2" charset="-78"/>
                <a:ea typeface="Alibaba" panose="00000500000000000000" pitchFamily="2" charset="-78"/>
                <a:cs typeface="Alibaba" panose="00000500000000000000" pitchFamily="2" charset="-78"/>
              </a:rPr>
              <a:t>IOT </a:t>
            </a:r>
            <a:r>
              <a:rPr lang="fa-IR" sz="1700" dirty="0">
                <a:latin typeface="Alibaba" panose="00000500000000000000" pitchFamily="2" charset="-78"/>
                <a:ea typeface="Alibaba" panose="00000500000000000000" pitchFamily="2" charset="-78"/>
                <a:cs typeface="Alibaba" panose="00000500000000000000" pitchFamily="2" charset="-78"/>
              </a:rPr>
              <a:t>است. برنامه های کاربردی فراوانی در دنیا وجود دارد که می توانند از فناوری اینترنت اشیا در محصولات و خدمات خود استفاده کنند. در ادامه به برخی از این کاربردها اشاره خواهیم کرد.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pic>
        <p:nvPicPr>
          <p:cNvPr id="9" name="Picture 8">
            <a:extLst>
              <a:ext uri="{FF2B5EF4-FFF2-40B4-BE49-F238E27FC236}">
                <a16:creationId xmlns:a16="http://schemas.microsoft.com/office/drawing/2014/main" id="{0A9BE8C1-483C-A088-C4AA-3A77C0453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5" y="-1758461"/>
            <a:ext cx="15626571" cy="8789944"/>
          </a:xfrm>
          <a:prstGeom prst="rect">
            <a:avLst/>
          </a:prstGeom>
        </p:spPr>
      </p:pic>
      <p:sp>
        <p:nvSpPr>
          <p:cNvPr id="10" name="TextBox 9">
            <a:extLst>
              <a:ext uri="{FF2B5EF4-FFF2-40B4-BE49-F238E27FC236}">
                <a16:creationId xmlns:a16="http://schemas.microsoft.com/office/drawing/2014/main" id="{B1F00C5A-4538-600A-2735-ECCAE46BB5A0}"/>
              </a:ext>
            </a:extLst>
          </p:cNvPr>
          <p:cNvSpPr txBox="1"/>
          <p:nvPr/>
        </p:nvSpPr>
        <p:spPr>
          <a:xfrm>
            <a:off x="8857125" y="3557100"/>
            <a:ext cx="2613216"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کسب و کار های تجاری</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1" name="TextBox 10">
            <a:extLst>
              <a:ext uri="{FF2B5EF4-FFF2-40B4-BE49-F238E27FC236}">
                <a16:creationId xmlns:a16="http://schemas.microsoft.com/office/drawing/2014/main" id="{BC1C6D81-E98E-9A80-CC65-32B8A94423B0}"/>
              </a:ext>
            </a:extLst>
          </p:cNvPr>
          <p:cNvSpPr txBox="1"/>
          <p:nvPr/>
        </p:nvSpPr>
        <p:spPr>
          <a:xfrm>
            <a:off x="10104261" y="4000573"/>
            <a:ext cx="1366080"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کشاورزی</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2" name="TextBox 11">
            <a:extLst>
              <a:ext uri="{FF2B5EF4-FFF2-40B4-BE49-F238E27FC236}">
                <a16:creationId xmlns:a16="http://schemas.microsoft.com/office/drawing/2014/main" id="{66DE20F8-33FC-FBF3-076B-AB6BBE0AB33C}"/>
              </a:ext>
            </a:extLst>
          </p:cNvPr>
          <p:cNvSpPr txBox="1"/>
          <p:nvPr/>
        </p:nvSpPr>
        <p:spPr>
          <a:xfrm>
            <a:off x="9730761" y="4444560"/>
            <a:ext cx="1739580"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ساخت و ساز</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3" name="TextBox 12">
            <a:extLst>
              <a:ext uri="{FF2B5EF4-FFF2-40B4-BE49-F238E27FC236}">
                <a16:creationId xmlns:a16="http://schemas.microsoft.com/office/drawing/2014/main" id="{88F72483-252B-9061-42FB-0E1E525E649B}"/>
              </a:ext>
            </a:extLst>
          </p:cNvPr>
          <p:cNvSpPr txBox="1"/>
          <p:nvPr/>
        </p:nvSpPr>
        <p:spPr>
          <a:xfrm>
            <a:off x="10437686" y="4888547"/>
            <a:ext cx="1032655"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منازل</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4" name="TextBox 13">
            <a:extLst>
              <a:ext uri="{FF2B5EF4-FFF2-40B4-BE49-F238E27FC236}">
                <a16:creationId xmlns:a16="http://schemas.microsoft.com/office/drawing/2014/main" id="{D5F73FB4-0AEF-575E-CE9E-0BA1B075A3DE}"/>
              </a:ext>
            </a:extLst>
          </p:cNvPr>
          <p:cNvSpPr txBox="1"/>
          <p:nvPr/>
        </p:nvSpPr>
        <p:spPr>
          <a:xfrm>
            <a:off x="10322270" y="5331362"/>
            <a:ext cx="1148071"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خودرو </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5" name="TextBox 14">
            <a:extLst>
              <a:ext uri="{FF2B5EF4-FFF2-40B4-BE49-F238E27FC236}">
                <a16:creationId xmlns:a16="http://schemas.microsoft.com/office/drawing/2014/main" id="{7A4FF45B-2ABD-F2AC-E0E2-9BA459EBAFDE}"/>
              </a:ext>
            </a:extLst>
          </p:cNvPr>
          <p:cNvSpPr txBox="1"/>
          <p:nvPr/>
        </p:nvSpPr>
        <p:spPr>
          <a:xfrm>
            <a:off x="9573667" y="5774177"/>
            <a:ext cx="1896674"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امنیت عمومی </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6" name="TextBox 15">
            <a:extLst>
              <a:ext uri="{FF2B5EF4-FFF2-40B4-BE49-F238E27FC236}">
                <a16:creationId xmlns:a16="http://schemas.microsoft.com/office/drawing/2014/main" id="{0A4FB7D3-B3D9-69D7-DF48-51482841F7C1}"/>
              </a:ext>
            </a:extLst>
          </p:cNvPr>
          <p:cNvSpPr txBox="1"/>
          <p:nvPr/>
        </p:nvSpPr>
        <p:spPr>
          <a:xfrm>
            <a:off x="5710305" y="3558970"/>
            <a:ext cx="2637260"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مراقبت های بهداشتی</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7" name="TextBox 16">
            <a:extLst>
              <a:ext uri="{FF2B5EF4-FFF2-40B4-BE49-F238E27FC236}">
                <a16:creationId xmlns:a16="http://schemas.microsoft.com/office/drawing/2014/main" id="{ADB8240A-566B-6FC4-72A5-DE6CF3F281F0}"/>
              </a:ext>
            </a:extLst>
          </p:cNvPr>
          <p:cNvSpPr txBox="1"/>
          <p:nvPr/>
        </p:nvSpPr>
        <p:spPr>
          <a:xfrm>
            <a:off x="5913885" y="4002443"/>
            <a:ext cx="2433680"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حمل و نقل و ترافیک</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8" name="TextBox 17">
            <a:extLst>
              <a:ext uri="{FF2B5EF4-FFF2-40B4-BE49-F238E27FC236}">
                <a16:creationId xmlns:a16="http://schemas.microsoft.com/office/drawing/2014/main" id="{5805AACE-2277-6387-A9C4-E6C638850933}"/>
              </a:ext>
            </a:extLst>
          </p:cNvPr>
          <p:cNvSpPr txBox="1"/>
          <p:nvPr/>
        </p:nvSpPr>
        <p:spPr>
          <a:xfrm>
            <a:off x="6446082" y="4446430"/>
            <a:ext cx="1901483"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ردیاب حیوانات</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Tree>
    <p:extLst>
      <p:ext uri="{BB962C8B-B14F-4D97-AF65-F5344CB8AC3E}">
        <p14:creationId xmlns:p14="http://schemas.microsoft.com/office/powerpoint/2010/main" val="8526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56772D-D173-BA35-D4C7-B5A75A5EB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44677">
            <a:off x="-1898261" y="3047702"/>
            <a:ext cx="8027645" cy="3572302"/>
          </a:xfrm>
          <a:prstGeom prst="rect">
            <a:avLst/>
          </a:prstGeom>
        </p:spPr>
      </p:pic>
      <p:sp>
        <p:nvSpPr>
          <p:cNvPr id="2" name="TextBox 1">
            <a:extLst>
              <a:ext uri="{FF2B5EF4-FFF2-40B4-BE49-F238E27FC236}">
                <a16:creationId xmlns:a16="http://schemas.microsoft.com/office/drawing/2014/main" id="{CFCE0D02-611C-E1EB-7590-75BC886DE545}"/>
              </a:ext>
            </a:extLst>
          </p:cNvPr>
          <p:cNvSpPr txBox="1"/>
          <p:nvPr/>
        </p:nvSpPr>
        <p:spPr>
          <a:xfrm>
            <a:off x="6481482" y="1138518"/>
            <a:ext cx="515639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مزایای اینترنت اشیا</a:t>
            </a:r>
            <a:endParaRPr lang="en-US" sz="3200" b="1" dirty="0">
              <a:latin typeface="Alibaba" panose="00000500000000000000" pitchFamily="2" charset="-78"/>
              <a:ea typeface="Alibaba" panose="00000500000000000000" pitchFamily="2" charset="-78"/>
              <a:cs typeface="Alibaba" panose="00000500000000000000" pitchFamily="2" charset="-78"/>
            </a:endParaRPr>
          </a:p>
        </p:txBody>
      </p:sp>
      <p:sp>
        <p:nvSpPr>
          <p:cNvPr id="3" name="TextBox 2">
            <a:extLst>
              <a:ext uri="{FF2B5EF4-FFF2-40B4-BE49-F238E27FC236}">
                <a16:creationId xmlns:a16="http://schemas.microsoft.com/office/drawing/2014/main" id="{6D56E375-5B67-713A-5833-F8DD1569FB0C}"/>
              </a:ext>
            </a:extLst>
          </p:cNvPr>
          <p:cNvSpPr txBox="1"/>
          <p:nvPr/>
        </p:nvSpPr>
        <p:spPr>
          <a:xfrm>
            <a:off x="3767328" y="1900518"/>
            <a:ext cx="7703013" cy="877163"/>
          </a:xfrm>
          <a:prstGeom prst="rect">
            <a:avLst/>
          </a:prstGeom>
          <a:noFill/>
        </p:spPr>
        <p:txBody>
          <a:bodyPr wrap="square" rtlCol="0">
            <a:spAutoFit/>
          </a:bodyPr>
          <a:lstStyle/>
          <a:p>
            <a:pPr algn="r" rtl="1"/>
            <a:r>
              <a:rPr lang="fa-IR" sz="1700" dirty="0">
                <a:latin typeface="Alibaba" panose="00000500000000000000" pitchFamily="2" charset="-78"/>
                <a:ea typeface="Alibaba" panose="00000500000000000000" pitchFamily="2" charset="-78"/>
                <a:cs typeface="Alibaba" panose="00000500000000000000" pitchFamily="2" charset="-78"/>
              </a:rPr>
              <a:t>اینترنت اشیا از طیف وسیعی از مشاغل و حوزه ها پشتیبانی می کند. این فناوری در حال حاضر یکی از امیدوارکننده ترین فناوری های دیجیتال است و بی شک در آینده گسترده تر و مفیدتر نیز خواهد شد.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sp>
        <p:nvSpPr>
          <p:cNvPr id="10" name="TextBox 9">
            <a:extLst>
              <a:ext uri="{FF2B5EF4-FFF2-40B4-BE49-F238E27FC236}">
                <a16:creationId xmlns:a16="http://schemas.microsoft.com/office/drawing/2014/main" id="{B1F00C5A-4538-600A-2735-ECCAE46BB5A0}"/>
              </a:ext>
            </a:extLst>
          </p:cNvPr>
          <p:cNvSpPr txBox="1"/>
          <p:nvPr/>
        </p:nvSpPr>
        <p:spPr>
          <a:xfrm>
            <a:off x="9262685" y="3133073"/>
            <a:ext cx="2207656"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جمع آوری داده ها</a:t>
            </a: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1" name="TextBox 10">
            <a:extLst>
              <a:ext uri="{FF2B5EF4-FFF2-40B4-BE49-F238E27FC236}">
                <a16:creationId xmlns:a16="http://schemas.microsoft.com/office/drawing/2014/main" id="{BC1C6D81-E98E-9A80-CC65-32B8A94423B0}"/>
              </a:ext>
            </a:extLst>
          </p:cNvPr>
          <p:cNvSpPr txBox="1"/>
          <p:nvPr/>
        </p:nvSpPr>
        <p:spPr>
          <a:xfrm>
            <a:off x="9281920" y="3576546"/>
            <a:ext cx="2188421" cy="646331"/>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خودکارکردن کارها</a:t>
            </a:r>
          </a:p>
          <a:p>
            <a:pPr marL="285750" indent="-285750" algn="r" rtl="1">
              <a:buFont typeface="Arial" panose="020B0604020202020204" pitchFamily="34" charset="0"/>
              <a:buChar char="•"/>
            </a:pP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2" name="TextBox 11">
            <a:extLst>
              <a:ext uri="{FF2B5EF4-FFF2-40B4-BE49-F238E27FC236}">
                <a16:creationId xmlns:a16="http://schemas.microsoft.com/office/drawing/2014/main" id="{66DE20F8-33FC-FBF3-076B-AB6BBE0AB33C}"/>
              </a:ext>
            </a:extLst>
          </p:cNvPr>
          <p:cNvSpPr txBox="1"/>
          <p:nvPr/>
        </p:nvSpPr>
        <p:spPr>
          <a:xfrm>
            <a:off x="8639117" y="4020533"/>
            <a:ext cx="2831224"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افزایش تعامل با مشتری</a:t>
            </a:r>
          </a:p>
        </p:txBody>
      </p:sp>
      <p:sp>
        <p:nvSpPr>
          <p:cNvPr id="13" name="TextBox 12">
            <a:extLst>
              <a:ext uri="{FF2B5EF4-FFF2-40B4-BE49-F238E27FC236}">
                <a16:creationId xmlns:a16="http://schemas.microsoft.com/office/drawing/2014/main" id="{88F72483-252B-9061-42FB-0E1E525E649B}"/>
              </a:ext>
            </a:extLst>
          </p:cNvPr>
          <p:cNvSpPr txBox="1"/>
          <p:nvPr/>
        </p:nvSpPr>
        <p:spPr>
          <a:xfrm>
            <a:off x="9398940" y="4464520"/>
            <a:ext cx="2071401"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نظارت بر داده ها</a:t>
            </a:r>
          </a:p>
        </p:txBody>
      </p:sp>
      <p:sp>
        <p:nvSpPr>
          <p:cNvPr id="14" name="TextBox 13">
            <a:extLst>
              <a:ext uri="{FF2B5EF4-FFF2-40B4-BE49-F238E27FC236}">
                <a16:creationId xmlns:a16="http://schemas.microsoft.com/office/drawing/2014/main" id="{D5F73FB4-0AEF-575E-CE9E-0BA1B075A3DE}"/>
              </a:ext>
            </a:extLst>
          </p:cNvPr>
          <p:cNvSpPr txBox="1"/>
          <p:nvPr/>
        </p:nvSpPr>
        <p:spPr>
          <a:xfrm>
            <a:off x="4264521" y="5005934"/>
            <a:ext cx="7205820"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امکان دسترسی به اطلاعات در هر زمان، مکان و از هر دستگاه هوشمند</a:t>
            </a:r>
          </a:p>
        </p:txBody>
      </p:sp>
      <p:sp>
        <p:nvSpPr>
          <p:cNvPr id="15" name="TextBox 14">
            <a:extLst>
              <a:ext uri="{FF2B5EF4-FFF2-40B4-BE49-F238E27FC236}">
                <a16:creationId xmlns:a16="http://schemas.microsoft.com/office/drawing/2014/main" id="{7A4FF45B-2ABD-F2AC-E0E2-9BA459EBAFDE}"/>
              </a:ext>
            </a:extLst>
          </p:cNvPr>
          <p:cNvSpPr txBox="1"/>
          <p:nvPr/>
        </p:nvSpPr>
        <p:spPr>
          <a:xfrm>
            <a:off x="5516467" y="5465729"/>
            <a:ext cx="5953874"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بهبود ارتباط بین دستگاه های هوشمند متصل به یکدیگر</a:t>
            </a:r>
          </a:p>
        </p:txBody>
      </p:sp>
      <p:sp>
        <p:nvSpPr>
          <p:cNvPr id="16" name="TextBox 15">
            <a:extLst>
              <a:ext uri="{FF2B5EF4-FFF2-40B4-BE49-F238E27FC236}">
                <a16:creationId xmlns:a16="http://schemas.microsoft.com/office/drawing/2014/main" id="{0A4FB7D3-B3D9-69D7-DF48-51482841F7C1}"/>
              </a:ext>
            </a:extLst>
          </p:cNvPr>
          <p:cNvSpPr txBox="1"/>
          <p:nvPr/>
        </p:nvSpPr>
        <p:spPr>
          <a:xfrm>
            <a:off x="3462894" y="3134943"/>
            <a:ext cx="4884671"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صرفه جویی در زمان و مکان در بسیاری از کارها</a:t>
            </a:r>
          </a:p>
        </p:txBody>
      </p:sp>
      <p:sp>
        <p:nvSpPr>
          <p:cNvPr id="17" name="TextBox 16">
            <a:extLst>
              <a:ext uri="{FF2B5EF4-FFF2-40B4-BE49-F238E27FC236}">
                <a16:creationId xmlns:a16="http://schemas.microsoft.com/office/drawing/2014/main" id="{ADB8240A-566B-6FC4-72A5-DE6CF3F281F0}"/>
              </a:ext>
            </a:extLst>
          </p:cNvPr>
          <p:cNvSpPr txBox="1"/>
          <p:nvPr/>
        </p:nvSpPr>
        <p:spPr>
          <a:xfrm>
            <a:off x="6074186" y="3578416"/>
            <a:ext cx="2273379"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بهبود کیفیت کارها</a:t>
            </a:r>
          </a:p>
        </p:txBody>
      </p:sp>
      <p:sp>
        <p:nvSpPr>
          <p:cNvPr id="18" name="TextBox 17">
            <a:extLst>
              <a:ext uri="{FF2B5EF4-FFF2-40B4-BE49-F238E27FC236}">
                <a16:creationId xmlns:a16="http://schemas.microsoft.com/office/drawing/2014/main" id="{5805AACE-2277-6387-A9C4-E6C638850933}"/>
              </a:ext>
            </a:extLst>
          </p:cNvPr>
          <p:cNvSpPr txBox="1"/>
          <p:nvPr/>
        </p:nvSpPr>
        <p:spPr>
          <a:xfrm>
            <a:off x="5224594" y="4022403"/>
            <a:ext cx="3122971"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کاهش نیاز به دخالت انسان</a:t>
            </a:r>
          </a:p>
        </p:txBody>
      </p:sp>
      <p:sp>
        <p:nvSpPr>
          <p:cNvPr id="6" name="TextBox 5">
            <a:extLst>
              <a:ext uri="{FF2B5EF4-FFF2-40B4-BE49-F238E27FC236}">
                <a16:creationId xmlns:a16="http://schemas.microsoft.com/office/drawing/2014/main" id="{A76ACD69-6D7C-BC47-369D-444824ABB849}"/>
              </a:ext>
            </a:extLst>
          </p:cNvPr>
          <p:cNvSpPr txBox="1"/>
          <p:nvPr/>
        </p:nvSpPr>
        <p:spPr>
          <a:xfrm>
            <a:off x="5617329" y="4464520"/>
            <a:ext cx="2730235"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افزایش سطح بهره وری</a:t>
            </a:r>
          </a:p>
        </p:txBody>
      </p:sp>
    </p:spTree>
    <p:extLst>
      <p:ext uri="{BB962C8B-B14F-4D97-AF65-F5344CB8AC3E}">
        <p14:creationId xmlns:p14="http://schemas.microsoft.com/office/powerpoint/2010/main" val="184136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ADAAA6-2E9F-57DA-8929-92B48B46F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488860">
            <a:off x="-1843726" y="3040694"/>
            <a:ext cx="7918573" cy="3523765"/>
          </a:xfrm>
          <a:prstGeom prst="rect">
            <a:avLst/>
          </a:prstGeom>
        </p:spPr>
      </p:pic>
      <p:sp>
        <p:nvSpPr>
          <p:cNvPr id="2" name="TextBox 1">
            <a:extLst>
              <a:ext uri="{FF2B5EF4-FFF2-40B4-BE49-F238E27FC236}">
                <a16:creationId xmlns:a16="http://schemas.microsoft.com/office/drawing/2014/main" id="{CFCE0D02-611C-E1EB-7590-75BC886DE545}"/>
              </a:ext>
            </a:extLst>
          </p:cNvPr>
          <p:cNvSpPr txBox="1"/>
          <p:nvPr/>
        </p:nvSpPr>
        <p:spPr>
          <a:xfrm>
            <a:off x="6481482" y="1138518"/>
            <a:ext cx="515639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معایب اینترنت اشیا</a:t>
            </a:r>
            <a:endParaRPr lang="en-US" sz="3200" b="1" dirty="0">
              <a:latin typeface="Alibaba" panose="00000500000000000000" pitchFamily="2" charset="-78"/>
              <a:ea typeface="Alibaba" panose="00000500000000000000" pitchFamily="2" charset="-78"/>
              <a:cs typeface="Alibaba" panose="00000500000000000000" pitchFamily="2" charset="-78"/>
            </a:endParaRPr>
          </a:p>
        </p:txBody>
      </p:sp>
      <p:sp>
        <p:nvSpPr>
          <p:cNvPr id="3" name="TextBox 2">
            <a:extLst>
              <a:ext uri="{FF2B5EF4-FFF2-40B4-BE49-F238E27FC236}">
                <a16:creationId xmlns:a16="http://schemas.microsoft.com/office/drawing/2014/main" id="{6D56E375-5B67-713A-5833-F8DD1569FB0C}"/>
              </a:ext>
            </a:extLst>
          </p:cNvPr>
          <p:cNvSpPr txBox="1"/>
          <p:nvPr/>
        </p:nvSpPr>
        <p:spPr>
          <a:xfrm>
            <a:off x="3767328" y="1900518"/>
            <a:ext cx="7703013" cy="615553"/>
          </a:xfrm>
          <a:prstGeom prst="rect">
            <a:avLst/>
          </a:prstGeom>
          <a:noFill/>
        </p:spPr>
        <p:txBody>
          <a:bodyPr wrap="square" rtlCol="0">
            <a:spAutoFit/>
          </a:bodyPr>
          <a:lstStyle/>
          <a:p>
            <a:pPr algn="r" rtl="1"/>
            <a:r>
              <a:rPr lang="en-US" sz="1700" dirty="0">
                <a:latin typeface="Alibaba" panose="00000500000000000000" pitchFamily="2" charset="-78"/>
                <a:ea typeface="Alibaba" panose="00000500000000000000" pitchFamily="2" charset="-78"/>
                <a:cs typeface="Alibaba" panose="00000500000000000000" pitchFamily="2" charset="-78"/>
              </a:rPr>
              <a:t>IOT </a:t>
            </a:r>
            <a:r>
              <a:rPr lang="fa-IR" sz="1700" dirty="0">
                <a:latin typeface="Alibaba" panose="00000500000000000000" pitchFamily="2" charset="-78"/>
                <a:ea typeface="Alibaba" panose="00000500000000000000" pitchFamily="2" charset="-78"/>
                <a:cs typeface="Alibaba" panose="00000500000000000000" pitchFamily="2" charset="-78"/>
              </a:rPr>
              <a:t> ایراداتی نیز دارد که از نظر متخصصان این حوزه، در صورتی که برطرف نشوند، می توانند بسیار مخرب عمل کنند.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sp>
        <p:nvSpPr>
          <p:cNvPr id="10" name="TextBox 9">
            <a:extLst>
              <a:ext uri="{FF2B5EF4-FFF2-40B4-BE49-F238E27FC236}">
                <a16:creationId xmlns:a16="http://schemas.microsoft.com/office/drawing/2014/main" id="{B1F00C5A-4538-600A-2735-ECCAE46BB5A0}"/>
              </a:ext>
            </a:extLst>
          </p:cNvPr>
          <p:cNvSpPr txBox="1"/>
          <p:nvPr/>
        </p:nvSpPr>
        <p:spPr>
          <a:xfrm>
            <a:off x="8497441" y="2866949"/>
            <a:ext cx="2799164"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نداشتن حریم خصوصی</a:t>
            </a:r>
          </a:p>
        </p:txBody>
      </p:sp>
      <p:sp>
        <p:nvSpPr>
          <p:cNvPr id="11" name="TextBox 10">
            <a:extLst>
              <a:ext uri="{FF2B5EF4-FFF2-40B4-BE49-F238E27FC236}">
                <a16:creationId xmlns:a16="http://schemas.microsoft.com/office/drawing/2014/main" id="{BC1C6D81-E98E-9A80-CC65-32B8A94423B0}"/>
              </a:ext>
            </a:extLst>
          </p:cNvPr>
          <p:cNvSpPr txBox="1"/>
          <p:nvPr/>
        </p:nvSpPr>
        <p:spPr>
          <a:xfrm>
            <a:off x="8909412" y="3336566"/>
            <a:ext cx="2387193" cy="646331"/>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تغییر ماهیت انسان</a:t>
            </a:r>
          </a:p>
          <a:p>
            <a:pPr marL="285750" indent="-285750" algn="r" rtl="1">
              <a:buFont typeface="Arial" panose="020B0604020202020204" pitchFamily="34" charset="0"/>
              <a:buChar char="•"/>
            </a:pPr>
            <a:endParaRPr lang="en-US" b="1" dirty="0">
              <a:latin typeface="Alibaba" panose="00000500000000000000" pitchFamily="2" charset="-78"/>
              <a:ea typeface="Alibaba" panose="00000500000000000000" pitchFamily="2" charset="-78"/>
              <a:cs typeface="Alibaba" panose="00000500000000000000" pitchFamily="2" charset="-78"/>
            </a:endParaRPr>
          </a:p>
        </p:txBody>
      </p:sp>
      <p:sp>
        <p:nvSpPr>
          <p:cNvPr id="12" name="TextBox 11">
            <a:extLst>
              <a:ext uri="{FF2B5EF4-FFF2-40B4-BE49-F238E27FC236}">
                <a16:creationId xmlns:a16="http://schemas.microsoft.com/office/drawing/2014/main" id="{66DE20F8-33FC-FBF3-076B-AB6BBE0AB33C}"/>
              </a:ext>
            </a:extLst>
          </p:cNvPr>
          <p:cNvSpPr txBox="1"/>
          <p:nvPr/>
        </p:nvSpPr>
        <p:spPr>
          <a:xfrm>
            <a:off x="8704229" y="3754409"/>
            <a:ext cx="2592376"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پیچیدگی اینترنت اشیا</a:t>
            </a:r>
          </a:p>
        </p:txBody>
      </p:sp>
      <p:sp>
        <p:nvSpPr>
          <p:cNvPr id="13" name="TextBox 12">
            <a:extLst>
              <a:ext uri="{FF2B5EF4-FFF2-40B4-BE49-F238E27FC236}">
                <a16:creationId xmlns:a16="http://schemas.microsoft.com/office/drawing/2014/main" id="{88F72483-252B-9061-42FB-0E1E525E649B}"/>
              </a:ext>
            </a:extLst>
          </p:cNvPr>
          <p:cNvSpPr txBox="1"/>
          <p:nvPr/>
        </p:nvSpPr>
        <p:spPr>
          <a:xfrm>
            <a:off x="9876023" y="4218418"/>
            <a:ext cx="1420582"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هک کردن</a:t>
            </a:r>
          </a:p>
        </p:txBody>
      </p:sp>
      <p:sp>
        <p:nvSpPr>
          <p:cNvPr id="14" name="TextBox 13">
            <a:extLst>
              <a:ext uri="{FF2B5EF4-FFF2-40B4-BE49-F238E27FC236}">
                <a16:creationId xmlns:a16="http://schemas.microsoft.com/office/drawing/2014/main" id="{D5F73FB4-0AEF-575E-CE9E-0BA1B075A3DE}"/>
              </a:ext>
            </a:extLst>
          </p:cNvPr>
          <p:cNvSpPr txBox="1"/>
          <p:nvPr/>
        </p:nvSpPr>
        <p:spPr>
          <a:xfrm>
            <a:off x="8784379" y="4617911"/>
            <a:ext cx="2512226"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ویروس های رایانه ای</a:t>
            </a:r>
          </a:p>
        </p:txBody>
      </p:sp>
      <p:sp>
        <p:nvSpPr>
          <p:cNvPr id="15" name="TextBox 14">
            <a:extLst>
              <a:ext uri="{FF2B5EF4-FFF2-40B4-BE49-F238E27FC236}">
                <a16:creationId xmlns:a16="http://schemas.microsoft.com/office/drawing/2014/main" id="{7A4FF45B-2ABD-F2AC-E0E2-9BA459EBAFDE}"/>
              </a:ext>
            </a:extLst>
          </p:cNvPr>
          <p:cNvSpPr txBox="1"/>
          <p:nvPr/>
        </p:nvSpPr>
        <p:spPr>
          <a:xfrm>
            <a:off x="8850101" y="5074309"/>
            <a:ext cx="2446504" cy="369332"/>
          </a:xfrm>
          <a:prstGeom prst="rect">
            <a:avLst/>
          </a:prstGeom>
          <a:noFill/>
        </p:spPr>
        <p:txBody>
          <a:bodyPr wrap="none" rtlCol="0">
            <a:spAutoFit/>
          </a:bodyPr>
          <a:lstStyle/>
          <a:p>
            <a:pPr marL="285750" indent="-285750" algn="r" rtl="1">
              <a:buFont typeface="Arial" panose="020B0604020202020204" pitchFamily="34" charset="0"/>
              <a:buChar char="•"/>
            </a:pPr>
            <a:r>
              <a:rPr lang="fa-IR" b="1" dirty="0">
                <a:latin typeface="Alibaba" panose="00000500000000000000" pitchFamily="2" charset="-78"/>
                <a:ea typeface="Alibaba" panose="00000500000000000000" pitchFamily="2" charset="-78"/>
                <a:cs typeface="Alibaba" panose="00000500000000000000" pitchFamily="2" charset="-78"/>
              </a:rPr>
              <a:t>نبود استانداردسازی</a:t>
            </a:r>
          </a:p>
        </p:txBody>
      </p:sp>
    </p:spTree>
    <p:extLst>
      <p:ext uri="{BB962C8B-B14F-4D97-AF65-F5344CB8AC3E}">
        <p14:creationId xmlns:p14="http://schemas.microsoft.com/office/powerpoint/2010/main" val="357820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E0D02-611C-E1EB-7590-75BC886DE545}"/>
              </a:ext>
            </a:extLst>
          </p:cNvPr>
          <p:cNvSpPr txBox="1"/>
          <p:nvPr/>
        </p:nvSpPr>
        <p:spPr>
          <a:xfrm>
            <a:off x="6481482" y="1138518"/>
            <a:ext cx="5156391" cy="584775"/>
          </a:xfrm>
          <a:prstGeom prst="rect">
            <a:avLst/>
          </a:prstGeom>
          <a:noFill/>
        </p:spPr>
        <p:txBody>
          <a:bodyPr wrap="square" rtlCol="0">
            <a:spAutoFit/>
          </a:bodyPr>
          <a:lstStyle/>
          <a:p>
            <a:pPr algn="r" rtl="1"/>
            <a:r>
              <a:rPr lang="fa-IR" sz="3200" b="1" dirty="0">
                <a:latin typeface="Alibaba" panose="00000500000000000000" pitchFamily="2" charset="-78"/>
                <a:ea typeface="Alibaba" panose="00000500000000000000" pitchFamily="2" charset="-78"/>
                <a:cs typeface="Alibaba" panose="00000500000000000000" pitchFamily="2" charset="-78"/>
              </a:rPr>
              <a:t>آینده اینترنت اشیا</a:t>
            </a:r>
          </a:p>
        </p:txBody>
      </p:sp>
      <p:pic>
        <p:nvPicPr>
          <p:cNvPr id="6" name="Picture 5">
            <a:extLst>
              <a:ext uri="{FF2B5EF4-FFF2-40B4-BE49-F238E27FC236}">
                <a16:creationId xmlns:a16="http://schemas.microsoft.com/office/drawing/2014/main" id="{FA2F60FE-6941-A522-FC65-9E08A3F00D71}"/>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rot="20498054">
            <a:off x="510380" y="2688335"/>
            <a:ext cx="3785153" cy="3851559"/>
          </a:xfrm>
          <a:prstGeom prst="rect">
            <a:avLst/>
          </a:prstGeom>
          <a:effectLst>
            <a:glow>
              <a:schemeClr val="accent1">
                <a:alpha val="40000"/>
              </a:schemeClr>
            </a:glow>
            <a:outerShdw blurRad="50800" dist="50800" dir="5400000" algn="ctr" rotWithShape="0">
              <a:srgbClr val="000000">
                <a:alpha val="0"/>
              </a:srgbClr>
            </a:outerShdw>
            <a:reflection endPos="65000" dist="50800" dir="5400000" sy="-100000" algn="bl" rotWithShape="0"/>
            <a:softEdge rad="0"/>
          </a:effectLst>
        </p:spPr>
      </p:pic>
      <p:sp>
        <p:nvSpPr>
          <p:cNvPr id="3" name="TextBox 2">
            <a:extLst>
              <a:ext uri="{FF2B5EF4-FFF2-40B4-BE49-F238E27FC236}">
                <a16:creationId xmlns:a16="http://schemas.microsoft.com/office/drawing/2014/main" id="{6D56E375-5B67-713A-5833-F8DD1569FB0C}"/>
              </a:ext>
            </a:extLst>
          </p:cNvPr>
          <p:cNvSpPr txBox="1"/>
          <p:nvPr/>
        </p:nvSpPr>
        <p:spPr>
          <a:xfrm>
            <a:off x="3621024" y="2001102"/>
            <a:ext cx="7849317" cy="2446824"/>
          </a:xfrm>
          <a:prstGeom prst="rect">
            <a:avLst/>
          </a:prstGeom>
          <a:noFill/>
        </p:spPr>
        <p:txBody>
          <a:bodyPr wrap="square" rtlCol="0">
            <a:spAutoFit/>
          </a:bodyPr>
          <a:lstStyle/>
          <a:p>
            <a:pPr algn="r" rtl="1"/>
            <a:r>
              <a:rPr lang="fa-IR" sz="1700" dirty="0">
                <a:latin typeface="Alibaba" panose="00000500000000000000" pitchFamily="2" charset="-78"/>
                <a:ea typeface="Alibaba" panose="00000500000000000000" pitchFamily="2" charset="-78"/>
                <a:cs typeface="Alibaba" panose="00000500000000000000" pitchFamily="2" charset="-78"/>
              </a:rPr>
              <a:t>با کاهش قیمت حسگرها و به طورکلی ارتباطات در سال های اخیر، افزودن دستگاه های بیشتری به اینترنت اشیا از نظر مالی امکان پذیر می شود؛ حتی اگر در برخی موارد هیچ سود چشمگیری برای مصرف کنندگان وجود نداشته باشد. در حال حاضر این فناوری در مراحل اولیه است؛ چراکه فناوری های زیرساختی آن مانند حسگر، شبکه</a:t>
            </a:r>
            <a:r>
              <a:rPr lang="en-US" sz="1700" dirty="0">
                <a:latin typeface="Alibaba" panose="00000500000000000000" pitchFamily="2" charset="-78"/>
                <a:ea typeface="Alibaba" panose="00000500000000000000" pitchFamily="2" charset="-78"/>
                <a:cs typeface="Alibaba" panose="00000500000000000000" pitchFamily="2" charset="-78"/>
              </a:rPr>
              <a:t> 5G </a:t>
            </a:r>
            <a:r>
              <a:rPr lang="fa-IR" sz="1700" dirty="0">
                <a:latin typeface="Alibaba" panose="00000500000000000000" pitchFamily="2" charset="-78"/>
                <a:ea typeface="Alibaba" panose="00000500000000000000" pitchFamily="2" charset="-78"/>
                <a:cs typeface="Alibaba" panose="00000500000000000000" pitchFamily="2" charset="-78"/>
              </a:rPr>
              <a:t>و تجزیه و تحلیل با استفاده از ماشین تا حدودی در مراحل اولیه توسعه خود هستند.</a:t>
            </a:r>
          </a:p>
          <a:p>
            <a:pPr algn="r" rtl="1"/>
            <a:endParaRPr lang="fa-IR" sz="1700" dirty="0">
              <a:latin typeface="Alibaba" panose="00000500000000000000" pitchFamily="2" charset="-78"/>
              <a:ea typeface="Alibaba" panose="00000500000000000000" pitchFamily="2" charset="-78"/>
              <a:cs typeface="Alibaba" panose="00000500000000000000" pitchFamily="2" charset="-78"/>
            </a:endParaRPr>
          </a:p>
          <a:p>
            <a:pPr algn="r" rtl="1"/>
            <a:r>
              <a:rPr lang="fa-IR" sz="1700" dirty="0">
                <a:latin typeface="Alibaba" panose="00000500000000000000" pitchFamily="2" charset="-78"/>
                <a:ea typeface="Alibaba" panose="00000500000000000000" pitchFamily="2" charset="-78"/>
                <a:cs typeface="Alibaba" panose="00000500000000000000" pitchFamily="2" charset="-78"/>
              </a:rPr>
              <a:t>شرکت بین المللی </a:t>
            </a:r>
            <a:r>
              <a:rPr lang="en-US" sz="1700" dirty="0">
                <a:latin typeface="Alibaba" panose="00000500000000000000" pitchFamily="2" charset="-78"/>
                <a:ea typeface="Alibaba" panose="00000500000000000000" pitchFamily="2" charset="-78"/>
                <a:cs typeface="Alibaba" panose="00000500000000000000" pitchFamily="2" charset="-78"/>
              </a:rPr>
              <a:t> IDC</a:t>
            </a:r>
            <a:r>
              <a:rPr lang="fa-IR" sz="1700" dirty="0">
                <a:latin typeface="Alibaba" panose="00000500000000000000" pitchFamily="2" charset="-78"/>
                <a:ea typeface="Alibaba" panose="00000500000000000000" pitchFamily="2" charset="-78"/>
                <a:cs typeface="Alibaba" panose="00000500000000000000" pitchFamily="2" charset="-78"/>
              </a:rPr>
              <a:t>پیش بینی کرده است که تا سال 2025 میلادی، 41.6 میلیارد دستگاه متصل به </a:t>
            </a:r>
            <a:r>
              <a:rPr lang="en-US" sz="1700" dirty="0">
                <a:latin typeface="Alibaba" panose="00000500000000000000" pitchFamily="2" charset="-78"/>
                <a:ea typeface="Alibaba" panose="00000500000000000000" pitchFamily="2" charset="-78"/>
                <a:cs typeface="Alibaba" panose="00000500000000000000" pitchFamily="2" charset="-78"/>
              </a:rPr>
              <a:t> Internet of things</a:t>
            </a:r>
            <a:r>
              <a:rPr lang="fa-IR" sz="1700" dirty="0">
                <a:latin typeface="Alibaba" panose="00000500000000000000" pitchFamily="2" charset="-78"/>
                <a:ea typeface="Alibaba" panose="00000500000000000000" pitchFamily="2" charset="-78"/>
                <a:cs typeface="Alibaba" panose="00000500000000000000" pitchFamily="2" charset="-78"/>
              </a:rPr>
              <a:t>وجود خواهد داشت. همچنین این گزارش نشان می دهد تجهیزات صنعتی و اتومبیل ها بزرگ ترین فرصت برای استفاده از </a:t>
            </a:r>
            <a:r>
              <a:rPr lang="en-US" sz="1700" dirty="0">
                <a:latin typeface="Alibaba" panose="00000500000000000000" pitchFamily="2" charset="-78"/>
                <a:ea typeface="Alibaba" panose="00000500000000000000" pitchFamily="2" charset="-78"/>
                <a:cs typeface="Alibaba" panose="00000500000000000000" pitchFamily="2" charset="-78"/>
              </a:rPr>
              <a:t> IOT </a:t>
            </a:r>
            <a:r>
              <a:rPr lang="fa-IR" sz="1700" dirty="0">
                <a:latin typeface="Alibaba" panose="00000500000000000000" pitchFamily="2" charset="-78"/>
                <a:ea typeface="Alibaba" panose="00000500000000000000" pitchFamily="2" charset="-78"/>
                <a:cs typeface="Alibaba" panose="00000500000000000000" pitchFamily="2" charset="-78"/>
              </a:rPr>
              <a:t>را دارند.</a:t>
            </a:r>
            <a:endParaRPr lang="en-US" sz="1700" dirty="0">
              <a:latin typeface="Alibaba" panose="00000500000000000000" pitchFamily="2" charset="-78"/>
              <a:ea typeface="Alibaba" panose="00000500000000000000" pitchFamily="2" charset="-78"/>
              <a:cs typeface="Alibaba" panose="00000500000000000000" pitchFamily="2" charset="-78"/>
            </a:endParaRPr>
          </a:p>
        </p:txBody>
      </p:sp>
    </p:spTree>
    <p:extLst>
      <p:ext uri="{BB962C8B-B14F-4D97-AF65-F5344CB8AC3E}">
        <p14:creationId xmlns:p14="http://schemas.microsoft.com/office/powerpoint/2010/main" val="26676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CDA4A-8B3D-C436-0E3D-D36AC49ADC40}"/>
              </a:ext>
            </a:extLst>
          </p:cNvPr>
          <p:cNvSpPr txBox="1"/>
          <p:nvPr/>
        </p:nvSpPr>
        <p:spPr>
          <a:xfrm>
            <a:off x="2878571" y="1276697"/>
            <a:ext cx="6718506" cy="830997"/>
          </a:xfrm>
          <a:prstGeom prst="rect">
            <a:avLst/>
          </a:prstGeom>
          <a:noFill/>
        </p:spPr>
        <p:txBody>
          <a:bodyPr wrap="none" rtlCol="0">
            <a:spAutoFit/>
          </a:bodyPr>
          <a:lstStyle/>
          <a:p>
            <a:pPr algn="ctr"/>
            <a:r>
              <a:rPr lang="en-US" sz="4800" b="0" i="0" dirty="0">
                <a:effectLst/>
                <a:latin typeface="Bowlby One SC" panose="02000505060000020004" pitchFamily="2" charset="0"/>
              </a:rPr>
              <a:t>Internet of Things</a:t>
            </a:r>
            <a:endParaRPr lang="en-US" sz="4800" dirty="0">
              <a:latin typeface="Bowlby One SC" panose="02000505060000020004" pitchFamily="2" charset="0"/>
            </a:endParaRPr>
          </a:p>
        </p:txBody>
      </p:sp>
      <p:sp>
        <p:nvSpPr>
          <p:cNvPr id="4" name="TextBox 3">
            <a:extLst>
              <a:ext uri="{FF2B5EF4-FFF2-40B4-BE49-F238E27FC236}">
                <a16:creationId xmlns:a16="http://schemas.microsoft.com/office/drawing/2014/main" id="{4E017605-8E69-ACB8-7B2C-4F3076A8DA00}"/>
              </a:ext>
            </a:extLst>
          </p:cNvPr>
          <p:cNvSpPr txBox="1"/>
          <p:nvPr/>
        </p:nvSpPr>
        <p:spPr>
          <a:xfrm>
            <a:off x="4535274" y="1986617"/>
            <a:ext cx="3405099" cy="830997"/>
          </a:xfrm>
          <a:prstGeom prst="rect">
            <a:avLst/>
          </a:prstGeom>
          <a:noFill/>
        </p:spPr>
        <p:txBody>
          <a:bodyPr wrap="none" rtlCol="0">
            <a:spAutoFit/>
          </a:bodyPr>
          <a:lstStyle/>
          <a:p>
            <a:pPr algn="ctr"/>
            <a:r>
              <a:rPr lang="fa-IR" sz="4800" b="1" dirty="0">
                <a:latin typeface="Alibaba" panose="00000500000000000000" pitchFamily="2" charset="-78"/>
                <a:ea typeface="Alibaba" panose="00000500000000000000" pitchFamily="2" charset="-78"/>
                <a:cs typeface="Alibaba" panose="00000500000000000000" pitchFamily="2" charset="-78"/>
              </a:rPr>
              <a:t>اینترنت اشیا</a:t>
            </a:r>
            <a:endParaRPr lang="en-US" sz="4800" b="1" dirty="0">
              <a:latin typeface="Alibaba" panose="00000500000000000000" pitchFamily="2" charset="-78"/>
              <a:ea typeface="Alibaba" panose="00000500000000000000" pitchFamily="2" charset="-78"/>
              <a:cs typeface="Alibaba" panose="00000500000000000000" pitchFamily="2" charset="-78"/>
            </a:endParaRPr>
          </a:p>
        </p:txBody>
      </p:sp>
      <p:sp>
        <p:nvSpPr>
          <p:cNvPr id="5" name="TextBox 4">
            <a:extLst>
              <a:ext uri="{FF2B5EF4-FFF2-40B4-BE49-F238E27FC236}">
                <a16:creationId xmlns:a16="http://schemas.microsoft.com/office/drawing/2014/main" id="{0E63092B-7F1F-44D5-87D2-1883154FD75C}"/>
              </a:ext>
            </a:extLst>
          </p:cNvPr>
          <p:cNvSpPr txBox="1"/>
          <p:nvPr/>
        </p:nvSpPr>
        <p:spPr>
          <a:xfrm>
            <a:off x="4442730" y="3701833"/>
            <a:ext cx="3584636" cy="338554"/>
          </a:xfrm>
          <a:prstGeom prst="rect">
            <a:avLst/>
          </a:prstGeom>
          <a:noFill/>
        </p:spPr>
        <p:txBody>
          <a:bodyPr wrap="none" rtlCol="0">
            <a:spAutoFit/>
          </a:bodyPr>
          <a:lstStyle/>
          <a:p>
            <a:pPr algn="ctr"/>
            <a:r>
              <a:rPr lang="fa-IR" sz="1600" dirty="0">
                <a:latin typeface="Alibaba" panose="00000500000000000000" pitchFamily="2" charset="-78"/>
                <a:ea typeface="Alibaba" panose="00000500000000000000" pitchFamily="2" charset="-78"/>
                <a:cs typeface="Alibaba" panose="00000500000000000000" pitchFamily="2" charset="-78"/>
              </a:rPr>
              <a:t>ارائه دهنده : محمد مهدی توکلی کازرونی</a:t>
            </a:r>
            <a:endParaRPr lang="en-US" sz="1600" dirty="0">
              <a:latin typeface="Alibaba" panose="00000500000000000000" pitchFamily="2" charset="-78"/>
              <a:ea typeface="Alibaba" panose="00000500000000000000" pitchFamily="2" charset="-78"/>
              <a:cs typeface="Alibaba" panose="00000500000000000000" pitchFamily="2" charset="-78"/>
            </a:endParaRPr>
          </a:p>
        </p:txBody>
      </p:sp>
      <p:sp>
        <p:nvSpPr>
          <p:cNvPr id="8" name="TextBox 7">
            <a:extLst>
              <a:ext uri="{FF2B5EF4-FFF2-40B4-BE49-F238E27FC236}">
                <a16:creationId xmlns:a16="http://schemas.microsoft.com/office/drawing/2014/main" id="{FFEE0BDB-A65D-3D18-4D73-0CBD929B9114}"/>
              </a:ext>
            </a:extLst>
          </p:cNvPr>
          <p:cNvSpPr txBox="1"/>
          <p:nvPr/>
        </p:nvSpPr>
        <p:spPr>
          <a:xfrm>
            <a:off x="4558949" y="4060139"/>
            <a:ext cx="3438762" cy="338554"/>
          </a:xfrm>
          <a:prstGeom prst="rect">
            <a:avLst/>
          </a:prstGeom>
          <a:noFill/>
        </p:spPr>
        <p:txBody>
          <a:bodyPr wrap="none" rtlCol="0">
            <a:spAutoFit/>
          </a:bodyPr>
          <a:lstStyle/>
          <a:p>
            <a:pPr algn="ctr"/>
            <a:r>
              <a:rPr lang="fa-IR" sz="1600" dirty="0">
                <a:latin typeface="Alibaba" panose="00000500000000000000" pitchFamily="2" charset="-78"/>
                <a:ea typeface="Alibaba" panose="00000500000000000000" pitchFamily="2" charset="-78"/>
                <a:cs typeface="Alibaba" panose="00000500000000000000" pitchFamily="2" charset="-78"/>
              </a:rPr>
              <a:t>استاد : دکتر زهرا سادات عصایی معمم</a:t>
            </a:r>
            <a:endParaRPr lang="en-US" sz="1600" dirty="0">
              <a:latin typeface="Alibaba" panose="00000500000000000000" pitchFamily="2" charset="-78"/>
              <a:ea typeface="Alibaba" panose="00000500000000000000" pitchFamily="2" charset="-78"/>
              <a:cs typeface="Alibaba" panose="00000500000000000000" pitchFamily="2" charset="-78"/>
            </a:endParaRPr>
          </a:p>
        </p:txBody>
      </p:sp>
      <p:sp>
        <p:nvSpPr>
          <p:cNvPr id="9" name="TextBox 8">
            <a:extLst>
              <a:ext uri="{FF2B5EF4-FFF2-40B4-BE49-F238E27FC236}">
                <a16:creationId xmlns:a16="http://schemas.microsoft.com/office/drawing/2014/main" id="{2F59D335-5EFC-7D45-18C2-D5D422D58996}"/>
              </a:ext>
            </a:extLst>
          </p:cNvPr>
          <p:cNvSpPr txBox="1"/>
          <p:nvPr/>
        </p:nvSpPr>
        <p:spPr>
          <a:xfrm>
            <a:off x="4530735" y="5002322"/>
            <a:ext cx="3352200" cy="523220"/>
          </a:xfrm>
          <a:prstGeom prst="rect">
            <a:avLst/>
          </a:prstGeom>
          <a:noFill/>
        </p:spPr>
        <p:txBody>
          <a:bodyPr wrap="none" rtlCol="0">
            <a:spAutoFit/>
          </a:bodyPr>
          <a:lstStyle/>
          <a:p>
            <a:pPr algn="ctr" rtl="1"/>
            <a:r>
              <a:rPr lang="fa-IR" sz="1400" dirty="0">
                <a:latin typeface="Alibaba" panose="00000500000000000000" pitchFamily="2" charset="-78"/>
                <a:ea typeface="Alibaba" panose="00000500000000000000" pitchFamily="2" charset="-78"/>
                <a:cs typeface="Alibaba" panose="00000500000000000000" pitchFamily="2" charset="-78"/>
              </a:rPr>
              <a:t>درس هوش مصنوعی و سیستم های خبره</a:t>
            </a:r>
          </a:p>
          <a:p>
            <a:pPr algn="ctr" rtl="1"/>
            <a:r>
              <a:rPr lang="fa-IR" sz="1400" dirty="0">
                <a:latin typeface="Alibaba" panose="00000500000000000000" pitchFamily="2" charset="-78"/>
                <a:ea typeface="Alibaba" panose="00000500000000000000" pitchFamily="2" charset="-78"/>
                <a:cs typeface="Alibaba" panose="00000500000000000000" pitchFamily="2" charset="-78"/>
              </a:rPr>
              <a:t>نیم سال دوم 1402</a:t>
            </a:r>
            <a:endParaRPr lang="en-US" sz="1400" dirty="0">
              <a:latin typeface="Alibaba" panose="00000500000000000000" pitchFamily="2" charset="-78"/>
              <a:ea typeface="Alibaba" panose="00000500000000000000" pitchFamily="2" charset="-78"/>
              <a:cs typeface="Alibaba" panose="00000500000000000000" pitchFamily="2" charset="-78"/>
            </a:endParaRPr>
          </a:p>
        </p:txBody>
      </p:sp>
    </p:spTree>
    <p:extLst>
      <p:ext uri="{BB962C8B-B14F-4D97-AF65-F5344CB8AC3E}">
        <p14:creationId xmlns:p14="http://schemas.microsoft.com/office/powerpoint/2010/main" val="309630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908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Alibaba</vt:lpstr>
      <vt:lpstr>Arial</vt:lpstr>
      <vt:lpstr>Bowlby One SC</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neo_vanta</dc:creator>
  <cp:lastModifiedBy>neo_vanta</cp:lastModifiedBy>
  <cp:revision>7</cp:revision>
  <dcterms:created xsi:type="dcterms:W3CDTF">2024-05-29T01:45:55Z</dcterms:created>
  <dcterms:modified xsi:type="dcterms:W3CDTF">2024-05-29T03:01:06Z</dcterms:modified>
</cp:coreProperties>
</file>