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1" r:id="rId6"/>
    <p:sldId id="274" r:id="rId7"/>
    <p:sldId id="275" r:id="rId8"/>
    <p:sldId id="262" r:id="rId9"/>
    <p:sldId id="264" r:id="rId10"/>
    <p:sldId id="269" r:id="rId11"/>
    <p:sldId id="265" r:id="rId12"/>
    <p:sldId id="271" r:id="rId13"/>
    <p:sldId id="266" r:id="rId14"/>
    <p:sldId id="268" r:id="rId15"/>
    <p:sldId id="272" r:id="rId16"/>
    <p:sldId id="276" r:id="rId17"/>
    <p:sldId id="277" r:id="rId18"/>
    <p:sldId id="278" r:id="rId19"/>
    <p:sldId id="281" r:id="rId20"/>
    <p:sldId id="279" r:id="rId21"/>
    <p:sldId id="282"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87F0EEE-919D-4033-B543-851EC802138F}" type="datetimeFigureOut">
              <a:rPr lang="en-US" smtClean="0"/>
              <a:t>5/29/2024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5F5E7447-81CE-4AA2-8021-74BB0C5A8E56}" type="slidenum">
              <a:rPr lang="en-US" smtClean="0"/>
              <a:t>‹#›</a:t>
            </a:fld>
            <a:endParaRPr lang="en-US"/>
          </a:p>
        </p:txBody>
      </p:sp>
    </p:spTree>
    <p:extLst>
      <p:ext uri="{BB962C8B-B14F-4D97-AF65-F5344CB8AC3E}">
        <p14:creationId xmlns:p14="http://schemas.microsoft.com/office/powerpoint/2010/main" val="3096496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7F0EEE-919D-4033-B543-851EC802138F}"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5E7447-81CE-4AA2-8021-74BB0C5A8E56}" type="slidenum">
              <a:rPr lang="en-US" smtClean="0"/>
              <a:t>‹#›</a:t>
            </a:fld>
            <a:endParaRPr lang="en-US"/>
          </a:p>
        </p:txBody>
      </p:sp>
    </p:spTree>
    <p:extLst>
      <p:ext uri="{BB962C8B-B14F-4D97-AF65-F5344CB8AC3E}">
        <p14:creationId xmlns:p14="http://schemas.microsoft.com/office/powerpoint/2010/main" val="3677838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87F0EEE-919D-4033-B543-851EC802138F}" type="datetimeFigureOut">
              <a:rPr lang="en-US" smtClean="0"/>
              <a:t>5/29/2024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F5E7447-81CE-4AA2-8021-74BB0C5A8E56}" type="slidenum">
              <a:rPr lang="en-US" smtClean="0"/>
              <a:t>‹#›</a:t>
            </a:fld>
            <a:endParaRPr lang="en-US"/>
          </a:p>
        </p:txBody>
      </p:sp>
    </p:spTree>
    <p:extLst>
      <p:ext uri="{BB962C8B-B14F-4D97-AF65-F5344CB8AC3E}">
        <p14:creationId xmlns:p14="http://schemas.microsoft.com/office/powerpoint/2010/main" val="322625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87F0EEE-919D-4033-B543-851EC802138F}" type="datetimeFigureOut">
              <a:rPr lang="en-US" smtClean="0"/>
              <a:t>5/29/2024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F5E7447-81CE-4AA2-8021-74BB0C5A8E56}"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24110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87F0EEE-919D-4033-B543-851EC802138F}" type="datetimeFigureOut">
              <a:rPr lang="en-US" smtClean="0"/>
              <a:t>5/29/2024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F5E7447-81CE-4AA2-8021-74BB0C5A8E56}" type="slidenum">
              <a:rPr lang="en-US" smtClean="0"/>
              <a:t>‹#›</a:t>
            </a:fld>
            <a:endParaRPr lang="en-US"/>
          </a:p>
        </p:txBody>
      </p:sp>
    </p:spTree>
    <p:extLst>
      <p:ext uri="{BB962C8B-B14F-4D97-AF65-F5344CB8AC3E}">
        <p14:creationId xmlns:p14="http://schemas.microsoft.com/office/powerpoint/2010/main" val="2152779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87F0EEE-919D-4033-B543-851EC802138F}" type="datetimeFigureOut">
              <a:rPr lang="en-US" smtClean="0"/>
              <a:t>5/29/2024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5E7447-81CE-4AA2-8021-74BB0C5A8E56}" type="slidenum">
              <a:rPr lang="en-US" smtClean="0"/>
              <a:t>‹#›</a:t>
            </a:fld>
            <a:endParaRPr lang="en-US"/>
          </a:p>
        </p:txBody>
      </p:sp>
    </p:spTree>
    <p:extLst>
      <p:ext uri="{BB962C8B-B14F-4D97-AF65-F5344CB8AC3E}">
        <p14:creationId xmlns:p14="http://schemas.microsoft.com/office/powerpoint/2010/main" val="3579771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87F0EEE-919D-4033-B543-851EC802138F}" type="datetimeFigureOut">
              <a:rPr lang="en-US" smtClean="0"/>
              <a:t>5/29/2024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5E7447-81CE-4AA2-8021-74BB0C5A8E56}" type="slidenum">
              <a:rPr lang="en-US" smtClean="0"/>
              <a:t>‹#›</a:t>
            </a:fld>
            <a:endParaRPr lang="en-US"/>
          </a:p>
        </p:txBody>
      </p:sp>
    </p:spTree>
    <p:extLst>
      <p:ext uri="{BB962C8B-B14F-4D97-AF65-F5344CB8AC3E}">
        <p14:creationId xmlns:p14="http://schemas.microsoft.com/office/powerpoint/2010/main" val="1713729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7F0EEE-919D-4033-B543-851EC802138F}"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E7447-81CE-4AA2-8021-74BB0C5A8E56}" type="slidenum">
              <a:rPr lang="en-US" smtClean="0"/>
              <a:t>‹#›</a:t>
            </a:fld>
            <a:endParaRPr lang="en-US"/>
          </a:p>
        </p:txBody>
      </p:sp>
    </p:spTree>
    <p:extLst>
      <p:ext uri="{BB962C8B-B14F-4D97-AF65-F5344CB8AC3E}">
        <p14:creationId xmlns:p14="http://schemas.microsoft.com/office/powerpoint/2010/main" val="1872610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87F0EEE-919D-4033-B543-851EC802138F}" type="datetimeFigureOut">
              <a:rPr lang="en-US" smtClean="0"/>
              <a:t>5/29/2024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F5E7447-81CE-4AA2-8021-74BB0C5A8E56}" type="slidenum">
              <a:rPr lang="en-US" smtClean="0"/>
              <a:t>‹#›</a:t>
            </a:fld>
            <a:endParaRPr lang="en-US"/>
          </a:p>
        </p:txBody>
      </p:sp>
    </p:spTree>
    <p:extLst>
      <p:ext uri="{BB962C8B-B14F-4D97-AF65-F5344CB8AC3E}">
        <p14:creationId xmlns:p14="http://schemas.microsoft.com/office/powerpoint/2010/main" val="2011186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7F0EEE-919D-4033-B543-851EC802138F}"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E7447-81CE-4AA2-8021-74BB0C5A8E56}" type="slidenum">
              <a:rPr lang="en-US" smtClean="0"/>
              <a:t>‹#›</a:t>
            </a:fld>
            <a:endParaRPr lang="en-US"/>
          </a:p>
        </p:txBody>
      </p:sp>
    </p:spTree>
    <p:extLst>
      <p:ext uri="{BB962C8B-B14F-4D97-AF65-F5344CB8AC3E}">
        <p14:creationId xmlns:p14="http://schemas.microsoft.com/office/powerpoint/2010/main" val="410249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87F0EEE-919D-4033-B543-851EC802138F}" type="datetimeFigureOut">
              <a:rPr lang="en-US" smtClean="0"/>
              <a:t>5/29/2024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F5E7447-81CE-4AA2-8021-74BB0C5A8E56}" type="slidenum">
              <a:rPr lang="en-US" smtClean="0"/>
              <a:t>‹#›</a:t>
            </a:fld>
            <a:endParaRPr lang="en-US"/>
          </a:p>
        </p:txBody>
      </p:sp>
    </p:spTree>
    <p:extLst>
      <p:ext uri="{BB962C8B-B14F-4D97-AF65-F5344CB8AC3E}">
        <p14:creationId xmlns:p14="http://schemas.microsoft.com/office/powerpoint/2010/main" val="2358255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7F0EEE-919D-4033-B543-851EC802138F}"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5E7447-81CE-4AA2-8021-74BB0C5A8E56}" type="slidenum">
              <a:rPr lang="en-US" smtClean="0"/>
              <a:t>‹#›</a:t>
            </a:fld>
            <a:endParaRPr lang="en-US"/>
          </a:p>
        </p:txBody>
      </p:sp>
    </p:spTree>
    <p:extLst>
      <p:ext uri="{BB962C8B-B14F-4D97-AF65-F5344CB8AC3E}">
        <p14:creationId xmlns:p14="http://schemas.microsoft.com/office/powerpoint/2010/main" val="881020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7F0EEE-919D-4033-B543-851EC802138F}" type="datetimeFigureOut">
              <a:rPr lang="en-US" smtClean="0"/>
              <a:t>5/29/2024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5E7447-81CE-4AA2-8021-74BB0C5A8E56}" type="slidenum">
              <a:rPr lang="en-US" smtClean="0"/>
              <a:t>‹#›</a:t>
            </a:fld>
            <a:endParaRPr lang="en-US"/>
          </a:p>
        </p:txBody>
      </p:sp>
    </p:spTree>
    <p:extLst>
      <p:ext uri="{BB962C8B-B14F-4D97-AF65-F5344CB8AC3E}">
        <p14:creationId xmlns:p14="http://schemas.microsoft.com/office/powerpoint/2010/main" val="720484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7F0EEE-919D-4033-B543-851EC802138F}" type="datetimeFigureOut">
              <a:rPr lang="en-US" smtClean="0"/>
              <a:t>5/29/2024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5E7447-81CE-4AA2-8021-74BB0C5A8E56}" type="slidenum">
              <a:rPr lang="en-US" smtClean="0"/>
              <a:t>‹#›</a:t>
            </a:fld>
            <a:endParaRPr lang="en-US"/>
          </a:p>
        </p:txBody>
      </p:sp>
    </p:spTree>
    <p:extLst>
      <p:ext uri="{BB962C8B-B14F-4D97-AF65-F5344CB8AC3E}">
        <p14:creationId xmlns:p14="http://schemas.microsoft.com/office/powerpoint/2010/main" val="230269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F0EEE-919D-4033-B543-851EC802138F}" type="datetimeFigureOut">
              <a:rPr lang="en-US" smtClean="0"/>
              <a:t>5/29/2024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5E7447-81CE-4AA2-8021-74BB0C5A8E56}" type="slidenum">
              <a:rPr lang="en-US" smtClean="0"/>
              <a:t>‹#›</a:t>
            </a:fld>
            <a:endParaRPr lang="en-US"/>
          </a:p>
        </p:txBody>
      </p:sp>
    </p:spTree>
    <p:extLst>
      <p:ext uri="{BB962C8B-B14F-4D97-AF65-F5344CB8AC3E}">
        <p14:creationId xmlns:p14="http://schemas.microsoft.com/office/powerpoint/2010/main" val="4019266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7F0EEE-919D-4033-B543-851EC802138F}"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5E7447-81CE-4AA2-8021-74BB0C5A8E56}" type="slidenum">
              <a:rPr lang="en-US" smtClean="0"/>
              <a:t>‹#›</a:t>
            </a:fld>
            <a:endParaRPr lang="en-US"/>
          </a:p>
        </p:txBody>
      </p:sp>
    </p:spTree>
    <p:extLst>
      <p:ext uri="{BB962C8B-B14F-4D97-AF65-F5344CB8AC3E}">
        <p14:creationId xmlns:p14="http://schemas.microsoft.com/office/powerpoint/2010/main" val="1560147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7F0EEE-919D-4033-B543-851EC802138F}"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5E7447-81CE-4AA2-8021-74BB0C5A8E56}" type="slidenum">
              <a:rPr lang="en-US" smtClean="0"/>
              <a:t>‹#›</a:t>
            </a:fld>
            <a:endParaRPr lang="en-US"/>
          </a:p>
        </p:txBody>
      </p:sp>
    </p:spTree>
    <p:extLst>
      <p:ext uri="{BB962C8B-B14F-4D97-AF65-F5344CB8AC3E}">
        <p14:creationId xmlns:p14="http://schemas.microsoft.com/office/powerpoint/2010/main" val="2205052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87F0EEE-919D-4033-B543-851EC802138F}" type="datetimeFigureOut">
              <a:rPr lang="en-US" smtClean="0"/>
              <a:t>5/29/2024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F5E7447-81CE-4AA2-8021-74BB0C5A8E56}" type="slidenum">
              <a:rPr lang="en-US" smtClean="0"/>
              <a:t>‹#›</a:t>
            </a:fld>
            <a:endParaRPr lang="en-US"/>
          </a:p>
        </p:txBody>
      </p:sp>
    </p:spTree>
    <p:extLst>
      <p:ext uri="{BB962C8B-B14F-4D97-AF65-F5344CB8AC3E}">
        <p14:creationId xmlns:p14="http://schemas.microsoft.com/office/powerpoint/2010/main" val="39217520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5223" y="2199059"/>
            <a:ext cx="9448800" cy="1825096"/>
          </a:xfrm>
        </p:spPr>
        <p:txBody>
          <a:bodyPr>
            <a:normAutofit/>
          </a:bodyPr>
          <a:lstStyle/>
          <a:p>
            <a:pPr algn="ctr" rtl="1"/>
            <a:r>
              <a:rPr lang="fa-IR" sz="4400" b="1" cap="none" dirty="0" smtClean="0">
                <a:latin typeface="Arabic Typesetting" panose="03020402040406030203" pitchFamily="66" charset="-78"/>
                <a:cs typeface="B Baran" panose="00000400000000000000" pitchFamily="2" charset="-78"/>
              </a:rPr>
              <a:t>یادگیری تقویتی </a:t>
            </a:r>
            <a:r>
              <a:rPr lang="en-US" sz="4400" b="1" cap="none" dirty="0" smtClean="0">
                <a:latin typeface="Arabic Typesetting" panose="03020402040406030203" pitchFamily="66" charset="-78"/>
                <a:cs typeface="B Baran" panose="00000400000000000000" pitchFamily="2" charset="-78"/>
              </a:rPr>
              <a:t>(Reinforcement Learning)</a:t>
            </a:r>
            <a:br>
              <a:rPr lang="en-US" sz="4400" b="1" cap="none" dirty="0" smtClean="0">
                <a:latin typeface="Arabic Typesetting" panose="03020402040406030203" pitchFamily="66" charset="-78"/>
                <a:cs typeface="B Baran" panose="00000400000000000000" pitchFamily="2" charset="-78"/>
              </a:rPr>
            </a:br>
            <a:endParaRPr lang="en-US" sz="4400" cap="none" dirty="0">
              <a:latin typeface="Arabic Typesetting" panose="03020402040406030203" pitchFamily="66" charset="-78"/>
              <a:cs typeface="B Baran" panose="00000400000000000000" pitchFamily="2" charset="-78"/>
            </a:endParaRPr>
          </a:p>
        </p:txBody>
      </p:sp>
    </p:spTree>
    <p:extLst>
      <p:ext uri="{BB962C8B-B14F-4D97-AF65-F5344CB8AC3E}">
        <p14:creationId xmlns:p14="http://schemas.microsoft.com/office/powerpoint/2010/main" val="419997264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439615"/>
            <a:ext cx="8610600" cy="888023"/>
          </a:xfrm>
        </p:spPr>
        <p:txBody>
          <a:bodyPr>
            <a:noAutofit/>
          </a:bodyPr>
          <a:lstStyle/>
          <a:p>
            <a:pPr rtl="1"/>
            <a:r>
              <a:rPr lang="fa-IR" sz="3200" dirty="0">
                <a:cs typeface="B Baran" panose="00000400000000000000" pitchFamily="2" charset="-78"/>
              </a:rPr>
              <a:t>اصطلاحات مهم در یادگیری تقویتی</a:t>
            </a:r>
          </a:p>
        </p:txBody>
      </p:sp>
      <p:sp>
        <p:nvSpPr>
          <p:cNvPr id="3" name="Content Placeholder 2"/>
          <p:cNvSpPr>
            <a:spLocks noGrp="1"/>
          </p:cNvSpPr>
          <p:nvPr>
            <p:ph idx="1"/>
          </p:nvPr>
        </p:nvSpPr>
        <p:spPr>
          <a:xfrm>
            <a:off x="685800" y="1582614"/>
            <a:ext cx="10820400" cy="4281855"/>
          </a:xfrm>
        </p:spPr>
        <p:txBody>
          <a:bodyPr>
            <a:noAutofit/>
          </a:bodyPr>
          <a:lstStyle/>
          <a:p>
            <a:pPr marL="0" indent="0" algn="r" rtl="1">
              <a:buNone/>
            </a:pPr>
            <a:r>
              <a:rPr lang="fa-IR" sz="2000" dirty="0" smtClean="0">
                <a:cs typeface="B Baran" panose="00000400000000000000" pitchFamily="2" charset="-78"/>
              </a:rPr>
              <a:t>یادگیری </a:t>
            </a:r>
            <a:r>
              <a:rPr lang="fa-IR" sz="2000" dirty="0">
                <a:cs typeface="B Baran" panose="00000400000000000000" pitchFamily="2" charset="-78"/>
              </a:rPr>
              <a:t>تقویتی را می‌توان به‌عنوان یک حلقه متشکل از اجزای زیر در نظر گرفت:</a:t>
            </a:r>
          </a:p>
          <a:p>
            <a:pPr marL="0" indent="0" algn="r" rtl="1">
              <a:buNone/>
            </a:pPr>
            <a:r>
              <a:rPr lang="fa-IR" sz="1800" dirty="0">
                <a:solidFill>
                  <a:srgbClr val="FF0000"/>
                </a:solidFill>
              </a:rPr>
              <a:t>عامل </a:t>
            </a:r>
            <a:r>
              <a:rPr lang="en-US" sz="1800" dirty="0" smtClean="0">
                <a:solidFill>
                  <a:srgbClr val="FF0000"/>
                </a:solidFill>
                <a:cs typeface="B Baran" panose="00000400000000000000" pitchFamily="2" charset="-78"/>
              </a:rPr>
              <a:t>:</a:t>
            </a:r>
            <a:r>
              <a:rPr lang="en-US" sz="1800" dirty="0" smtClean="0">
                <a:solidFill>
                  <a:srgbClr val="FF0000"/>
                </a:solidFill>
              </a:rPr>
              <a:t>(</a:t>
            </a:r>
            <a:r>
              <a:rPr lang="en-US" sz="1800" dirty="0" smtClean="0">
                <a:solidFill>
                  <a:srgbClr val="FF0000"/>
                </a:solidFill>
                <a:cs typeface="B Baran" panose="00000400000000000000" pitchFamily="2" charset="-78"/>
              </a:rPr>
              <a:t>Agent) </a:t>
            </a:r>
            <a:r>
              <a:rPr lang="fa-IR" sz="1800" dirty="0">
                <a:cs typeface="B Baran" panose="00000400000000000000" pitchFamily="2" charset="-78"/>
              </a:rPr>
              <a:t>عامل موجودی است که در محیط به اکتشاف و جستجو می‌پردازد تا با شناخت محیط بتواند متناسب با شرایط تصمیم‌گیری و عمل کند.</a:t>
            </a:r>
          </a:p>
          <a:p>
            <a:pPr marL="0" indent="0" algn="r" rtl="1">
              <a:buNone/>
            </a:pPr>
            <a:r>
              <a:rPr lang="fa-IR" sz="1800" dirty="0">
                <a:solidFill>
                  <a:srgbClr val="FF0000"/>
                </a:solidFill>
                <a:cs typeface="B Baran" panose="00000400000000000000" pitchFamily="2" charset="-78"/>
              </a:rPr>
              <a:t>محیط </a:t>
            </a:r>
            <a:r>
              <a:rPr lang="en-US" sz="1800" dirty="0" smtClean="0">
                <a:solidFill>
                  <a:srgbClr val="FF0000"/>
                </a:solidFill>
                <a:cs typeface="B Baran" panose="00000400000000000000" pitchFamily="2" charset="-78"/>
              </a:rPr>
              <a:t>:(environment)</a:t>
            </a:r>
            <a:r>
              <a:rPr lang="fa-IR" sz="1800" dirty="0" smtClean="0">
                <a:cs typeface="B Baran" panose="00000400000000000000" pitchFamily="2" charset="-78"/>
              </a:rPr>
              <a:t>شرایطی </a:t>
            </a:r>
            <a:r>
              <a:rPr lang="fa-IR" sz="1800" dirty="0">
                <a:cs typeface="B Baran" panose="00000400000000000000" pitchFamily="2" charset="-78"/>
              </a:rPr>
              <a:t>است که عامل در آن حضور دارد، یا توسط آن احاطه شده است. در یادگیری تقویتی، محیط تصادفی (</a:t>
            </a:r>
            <a:r>
              <a:rPr lang="en-US" sz="1800" dirty="0">
                <a:cs typeface="B Baran" panose="00000400000000000000" pitchFamily="2" charset="-78"/>
              </a:rPr>
              <a:t>stochastic) </a:t>
            </a:r>
            <a:r>
              <a:rPr lang="fa-IR" sz="1800" dirty="0">
                <a:cs typeface="B Baran" panose="00000400000000000000" pitchFamily="2" charset="-78"/>
              </a:rPr>
              <a:t>است. به این معنی که محیط به‌ خودی خود، تصادفی است.</a:t>
            </a:r>
          </a:p>
          <a:p>
            <a:pPr marL="0" indent="0" algn="r" rtl="1">
              <a:buNone/>
            </a:pPr>
            <a:r>
              <a:rPr lang="fa-IR" sz="1800" dirty="0">
                <a:solidFill>
                  <a:srgbClr val="FF0000"/>
                </a:solidFill>
                <a:cs typeface="B Baran" panose="00000400000000000000" pitchFamily="2" charset="-78"/>
              </a:rPr>
              <a:t>عمل </a:t>
            </a:r>
            <a:r>
              <a:rPr lang="en-US" sz="1800" dirty="0" smtClean="0">
                <a:solidFill>
                  <a:srgbClr val="FF0000"/>
                </a:solidFill>
                <a:cs typeface="B Baran" panose="00000400000000000000" pitchFamily="2" charset="-78"/>
              </a:rPr>
              <a:t>:(Action)</a:t>
            </a:r>
            <a:r>
              <a:rPr lang="fa-IR" sz="1800" dirty="0" smtClean="0">
                <a:cs typeface="B Baran" panose="00000400000000000000" pitchFamily="2" charset="-78"/>
              </a:rPr>
              <a:t>حرکت‌هایی </a:t>
            </a:r>
            <a:r>
              <a:rPr lang="fa-IR" sz="1800" dirty="0">
                <a:cs typeface="B Baran" panose="00000400000000000000" pitchFamily="2" charset="-78"/>
              </a:rPr>
              <a:t>است که توسط عامل در محیط انجام می‌شود.</a:t>
            </a:r>
          </a:p>
          <a:p>
            <a:pPr marL="0" indent="0" algn="r" rtl="1">
              <a:buNone/>
            </a:pPr>
            <a:r>
              <a:rPr lang="fa-IR" sz="1800" dirty="0">
                <a:solidFill>
                  <a:srgbClr val="FF0000"/>
                </a:solidFill>
                <a:cs typeface="B Baran" panose="00000400000000000000" pitchFamily="2" charset="-78"/>
              </a:rPr>
              <a:t>حالت </a:t>
            </a:r>
            <a:r>
              <a:rPr lang="en-US" sz="1800" dirty="0" smtClean="0">
                <a:solidFill>
                  <a:srgbClr val="FF0000"/>
                </a:solidFill>
                <a:cs typeface="B Baran" panose="00000400000000000000" pitchFamily="2" charset="-78"/>
              </a:rPr>
              <a:t> :(State)</a:t>
            </a:r>
            <a:r>
              <a:rPr lang="en-US" sz="1800" dirty="0" smtClean="0">
                <a:cs typeface="B Baran" panose="00000400000000000000" pitchFamily="2" charset="-78"/>
              </a:rPr>
              <a:t> </a:t>
            </a:r>
            <a:r>
              <a:rPr lang="fa-IR" sz="1800" dirty="0" smtClean="0">
                <a:cs typeface="B Baran" panose="00000400000000000000" pitchFamily="2" charset="-78"/>
              </a:rPr>
              <a:t>حالت</a:t>
            </a:r>
            <a:r>
              <a:rPr lang="fa-IR" sz="1800" dirty="0">
                <a:cs typeface="B Baran" panose="00000400000000000000" pitchFamily="2" charset="-78"/>
              </a:rPr>
              <a:t>، شرایطی است که بعد از هر عمل، از طرف محیط بازگردانده می‌شود.</a:t>
            </a:r>
          </a:p>
          <a:p>
            <a:pPr marL="0" indent="0" algn="r" rtl="1">
              <a:buNone/>
            </a:pPr>
            <a:r>
              <a:rPr lang="fa-IR" sz="1800" dirty="0">
                <a:solidFill>
                  <a:srgbClr val="FF0000"/>
                </a:solidFill>
                <a:cs typeface="B Baran" panose="00000400000000000000" pitchFamily="2" charset="-78"/>
              </a:rPr>
              <a:t>پاداش </a:t>
            </a:r>
            <a:r>
              <a:rPr lang="en-US" sz="1800" dirty="0" smtClean="0">
                <a:solidFill>
                  <a:srgbClr val="FF0000"/>
                </a:solidFill>
                <a:cs typeface="B Baran" panose="00000400000000000000" pitchFamily="2" charset="-78"/>
              </a:rPr>
              <a:t>:(Reward)</a:t>
            </a:r>
            <a:r>
              <a:rPr lang="fa-IR" sz="1800" dirty="0" smtClean="0">
                <a:cs typeface="B Baran" panose="00000400000000000000" pitchFamily="2" charset="-78"/>
              </a:rPr>
              <a:t>بازخوردی </a:t>
            </a:r>
            <a:r>
              <a:rPr lang="fa-IR" sz="1800" dirty="0">
                <a:cs typeface="B Baran" panose="00000400000000000000" pitchFamily="2" charset="-78"/>
              </a:rPr>
              <a:t>است که از طرف محیط به عامل داده می‌شود تا عملی که انجام داده ارزیابی شود.</a:t>
            </a:r>
          </a:p>
          <a:p>
            <a:pPr marL="0" indent="0" algn="r" rtl="1">
              <a:buNone/>
            </a:pPr>
            <a:r>
              <a:rPr lang="fa-IR" sz="1800" dirty="0">
                <a:solidFill>
                  <a:srgbClr val="FF0000"/>
                </a:solidFill>
                <a:cs typeface="B Baran" panose="00000400000000000000" pitchFamily="2" charset="-78"/>
              </a:rPr>
              <a:t>سیاست </a:t>
            </a:r>
            <a:r>
              <a:rPr lang="en-US" sz="1800" dirty="0" smtClean="0">
                <a:solidFill>
                  <a:srgbClr val="FF0000"/>
                </a:solidFill>
                <a:cs typeface="B Baran" panose="00000400000000000000" pitchFamily="2" charset="-78"/>
              </a:rPr>
              <a:t>:(Policy)</a:t>
            </a:r>
            <a:r>
              <a:rPr lang="fa-IR" sz="1800" dirty="0" smtClean="0">
                <a:cs typeface="B Baran" panose="00000400000000000000" pitchFamily="2" charset="-78"/>
              </a:rPr>
              <a:t>سیاست </a:t>
            </a:r>
            <a:r>
              <a:rPr lang="fa-IR" sz="1800" dirty="0">
                <a:cs typeface="B Baran" panose="00000400000000000000" pitchFamily="2" charset="-78"/>
              </a:rPr>
              <a:t>یک نوع استراتژی است که عامل براساس آن، از روی حالت فعلی محیط، عمل بعدی‌اش را انجام می‌دهد.</a:t>
            </a:r>
          </a:p>
          <a:p>
            <a:pPr marL="0" indent="0" algn="r" rtl="1">
              <a:buNone/>
            </a:pPr>
            <a:r>
              <a:rPr lang="fa-IR" sz="1800" dirty="0">
                <a:solidFill>
                  <a:srgbClr val="FF0000"/>
                </a:solidFill>
                <a:cs typeface="B Baran" panose="00000400000000000000" pitchFamily="2" charset="-78"/>
              </a:rPr>
              <a:t>ارزش </a:t>
            </a:r>
            <a:r>
              <a:rPr lang="en-US" sz="1800" dirty="0" smtClean="0">
                <a:solidFill>
                  <a:srgbClr val="FF0000"/>
                </a:solidFill>
                <a:cs typeface="B Baran" panose="00000400000000000000" pitchFamily="2" charset="-78"/>
              </a:rPr>
              <a:t>:(Value) </a:t>
            </a:r>
            <a:r>
              <a:rPr lang="fa-IR" sz="1800" dirty="0" smtClean="0">
                <a:cs typeface="B Baran" panose="00000400000000000000" pitchFamily="2" charset="-78"/>
              </a:rPr>
              <a:t>میزان </a:t>
            </a:r>
            <a:r>
              <a:rPr lang="fa-IR" sz="1800" dirty="0">
                <a:cs typeface="B Baran" panose="00000400000000000000" pitchFamily="2" charset="-78"/>
              </a:rPr>
              <a:t>ارزش ایجاد شده در بلند مدت است و می‌تواند با پاداش کوتاه مدت متفاوت باشد. به این معنی که گاهی برخی از تصمیم‌ها در کوتاه‌مدت پاداشی به همراه ندارند یا حتی پاداش منفی دارند، اما در جهت رسیدن به هدف نهایی مساله هستند</a:t>
            </a:r>
            <a:r>
              <a:rPr lang="fa-IR" sz="1800" dirty="0" smtClean="0">
                <a:cs typeface="B Baran" panose="00000400000000000000" pitchFamily="2" charset="-78"/>
              </a:rPr>
              <a:t>.</a:t>
            </a:r>
            <a:r>
              <a:rPr lang="fa-IR" sz="1800" dirty="0">
                <a:cs typeface="B Baran" panose="00000400000000000000" pitchFamily="2" charset="-78"/>
              </a:rPr>
              <a:t/>
            </a:r>
            <a:br>
              <a:rPr lang="fa-IR" sz="1800" dirty="0">
                <a:cs typeface="B Baran" panose="00000400000000000000" pitchFamily="2" charset="-78"/>
              </a:rPr>
            </a:br>
            <a:endParaRPr lang="en-US" sz="1800" dirty="0" smtClean="0">
              <a:cs typeface="B Baran" panose="00000400000000000000" pitchFamily="2" charset="-78"/>
            </a:endParaRPr>
          </a:p>
        </p:txBody>
      </p:sp>
    </p:spTree>
    <p:extLst>
      <p:ext uri="{BB962C8B-B14F-4D97-AF65-F5344CB8AC3E}">
        <p14:creationId xmlns:p14="http://schemas.microsoft.com/office/powerpoint/2010/main" val="81181000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3166" y="1284508"/>
            <a:ext cx="4360985" cy="1221301"/>
          </a:xfrm>
        </p:spPr>
        <p:txBody>
          <a:bodyPr/>
          <a:lstStyle/>
          <a:p>
            <a:pPr algn="ctr"/>
            <a:r>
              <a:rPr lang="fa-IR" b="1" dirty="0">
                <a:cs typeface="B Baran" panose="00000400000000000000" pitchFamily="2" charset="-78"/>
              </a:rPr>
              <a:t>فرآیند یادگیری تقویتی</a:t>
            </a:r>
            <a:r>
              <a:rPr lang="fa-IR" b="1" dirty="0"/>
              <a:t/>
            </a:r>
            <a:br>
              <a:rPr lang="fa-IR" b="1" dirty="0"/>
            </a:br>
            <a:endParaRPr lang="en-US" dirty="0"/>
          </a:p>
        </p:txBody>
      </p:sp>
      <p:sp>
        <p:nvSpPr>
          <p:cNvPr id="4" name="Text Placeholder 3"/>
          <p:cNvSpPr>
            <a:spLocks noGrp="1"/>
          </p:cNvSpPr>
          <p:nvPr>
            <p:ph type="body" sz="half" idx="2"/>
          </p:nvPr>
        </p:nvSpPr>
        <p:spPr>
          <a:xfrm>
            <a:off x="6893167" y="2505809"/>
            <a:ext cx="4360985" cy="3842238"/>
          </a:xfrm>
        </p:spPr>
        <p:txBody>
          <a:bodyPr>
            <a:normAutofit/>
          </a:bodyPr>
          <a:lstStyle/>
          <a:p>
            <a:pPr marL="400050" indent="-400050" algn="justLow" rtl="1">
              <a:buFont typeface="+mj-lt"/>
              <a:buAutoNum type="romanUcPeriod"/>
            </a:pPr>
            <a:r>
              <a:rPr lang="fa-IR" sz="1800" dirty="0">
                <a:cs typeface="B Baran" panose="00000400000000000000" pitchFamily="2" charset="-78"/>
              </a:rPr>
              <a:t>فرض می‌شود که یک عامل در حال یادگیری بازی برادران سوپرماریو از طریق کار </a:t>
            </a:r>
            <a:r>
              <a:rPr lang="fa-IR" sz="1800" dirty="0" smtClean="0">
                <a:cs typeface="B Baran" panose="00000400000000000000" pitchFamily="2" charset="-78"/>
              </a:rPr>
              <a:t>روی </a:t>
            </a:r>
            <a:r>
              <a:rPr lang="fa-IR" sz="1800" dirty="0">
                <a:cs typeface="B Baran" panose="00000400000000000000" pitchFamily="2" charset="-78"/>
              </a:rPr>
              <a:t>مثال‌ها است. </a:t>
            </a:r>
            <a:endParaRPr lang="fa-IR" sz="1800" dirty="0" smtClean="0">
              <a:cs typeface="B Baran" panose="00000400000000000000" pitchFamily="2" charset="-78"/>
            </a:endParaRPr>
          </a:p>
          <a:p>
            <a:pPr marL="400050" indent="-400050" algn="justLow" rtl="1">
              <a:buFont typeface="+mj-lt"/>
              <a:buAutoNum type="romanUcPeriod"/>
            </a:pPr>
            <a:r>
              <a:rPr lang="fa-IR" sz="1800" dirty="0">
                <a:cs typeface="B Baran" panose="00000400000000000000" pitchFamily="2" charset="-78"/>
              </a:rPr>
              <a:t>ع</a:t>
            </a:r>
            <a:r>
              <a:rPr lang="fa-IR" sz="1800" dirty="0" smtClean="0">
                <a:cs typeface="B Baran" panose="00000400000000000000" pitchFamily="2" charset="-78"/>
              </a:rPr>
              <a:t>امل </a:t>
            </a:r>
            <a:r>
              <a:rPr lang="fa-IR" sz="1800" dirty="0">
                <a:cs typeface="B Baran" panose="00000400000000000000" pitchFamily="2" charset="-78"/>
              </a:rPr>
              <a:t>حالت </a:t>
            </a:r>
            <a:r>
              <a:rPr lang="en-US" sz="1800" dirty="0" smtClean="0">
                <a:cs typeface="B Baran" panose="00000400000000000000" pitchFamily="2" charset="-78"/>
              </a:rPr>
              <a:t>S</a:t>
            </a:r>
            <a:r>
              <a:rPr lang="en-US" sz="1800" baseline="-25000" dirty="0" smtClean="0">
                <a:cs typeface="B Baran" panose="00000400000000000000" pitchFamily="2" charset="-78"/>
              </a:rPr>
              <a:t>0</a:t>
            </a:r>
            <a:r>
              <a:rPr lang="en-US" sz="1800" dirty="0">
                <a:cs typeface="B Baran" panose="00000400000000000000" pitchFamily="2" charset="-78"/>
              </a:rPr>
              <a:t> </a:t>
            </a:r>
            <a:r>
              <a:rPr lang="fa-IR" sz="1800" dirty="0">
                <a:cs typeface="B Baran" panose="00000400000000000000" pitchFamily="2" charset="-78"/>
              </a:rPr>
              <a:t>را از محیط دریافت می‌کند (در این مثال اولین فریم (حالت) از بازی سوپر ماریو (محیط) دریافت می‌شود)</a:t>
            </a:r>
          </a:p>
          <a:p>
            <a:pPr marL="400050" indent="-400050" algn="justLow" rtl="1">
              <a:buFont typeface="+mj-lt"/>
              <a:buAutoNum type="romanUcPeriod"/>
            </a:pPr>
            <a:r>
              <a:rPr lang="fa-IR" sz="1800" dirty="0">
                <a:cs typeface="B Baran" panose="00000400000000000000" pitchFamily="2" charset="-78"/>
              </a:rPr>
              <a:t>بر اساس حالت </a:t>
            </a:r>
            <a:r>
              <a:rPr lang="en-US" sz="1800" dirty="0" smtClean="0">
                <a:cs typeface="B Baran" panose="00000400000000000000" pitchFamily="2" charset="-78"/>
              </a:rPr>
              <a:t>S</a:t>
            </a:r>
            <a:r>
              <a:rPr lang="en-US" sz="1800" baseline="-25000" dirty="0" smtClean="0">
                <a:cs typeface="B Baran" panose="00000400000000000000" pitchFamily="2" charset="-78"/>
              </a:rPr>
              <a:t>0</a:t>
            </a:r>
            <a:r>
              <a:rPr lang="en-US" sz="1800" dirty="0" smtClean="0">
                <a:cs typeface="B Baran" panose="00000400000000000000" pitchFamily="2" charset="-78"/>
              </a:rPr>
              <a:t>، </a:t>
            </a:r>
            <a:r>
              <a:rPr lang="fa-IR" sz="1800" dirty="0">
                <a:cs typeface="B Baran" panose="00000400000000000000" pitchFamily="2" charset="-78"/>
              </a:rPr>
              <a:t>عامل عمل </a:t>
            </a:r>
            <a:r>
              <a:rPr lang="en-US" sz="1800" dirty="0" smtClean="0">
                <a:cs typeface="B Baran" panose="00000400000000000000" pitchFamily="2" charset="-78"/>
              </a:rPr>
              <a:t>A</a:t>
            </a:r>
            <a:r>
              <a:rPr lang="en-US" sz="1800" baseline="-25000" dirty="0" smtClean="0">
                <a:cs typeface="B Baran" panose="00000400000000000000" pitchFamily="2" charset="-78"/>
              </a:rPr>
              <a:t>0</a:t>
            </a:r>
            <a:r>
              <a:rPr lang="en-US" sz="1800" dirty="0">
                <a:cs typeface="B Baran" panose="00000400000000000000" pitchFamily="2" charset="-78"/>
              </a:rPr>
              <a:t> </a:t>
            </a:r>
            <a:r>
              <a:rPr lang="fa-IR" sz="1800" dirty="0">
                <a:cs typeface="B Baran" panose="00000400000000000000" pitchFamily="2" charset="-78"/>
              </a:rPr>
              <a:t>را انجام می‌دهد (عامل به سمت راست حرکت می‌کند)</a:t>
            </a:r>
          </a:p>
          <a:p>
            <a:pPr marL="400050" indent="-400050" algn="justLow" rtl="1">
              <a:buFont typeface="+mj-lt"/>
              <a:buAutoNum type="romanUcPeriod"/>
            </a:pPr>
            <a:r>
              <a:rPr lang="fa-IR" sz="1800" dirty="0">
                <a:cs typeface="B Baran" panose="00000400000000000000" pitchFamily="2" charset="-78"/>
              </a:rPr>
              <a:t>محیط به حالت جدید </a:t>
            </a:r>
            <a:r>
              <a:rPr lang="en-US" sz="1800" dirty="0">
                <a:cs typeface="B Baran" panose="00000400000000000000" pitchFamily="2" charset="-78"/>
              </a:rPr>
              <a:t>S</a:t>
            </a:r>
            <a:r>
              <a:rPr lang="en-US" sz="1800" baseline="-25000" dirty="0">
                <a:cs typeface="B Baran" panose="00000400000000000000" pitchFamily="2" charset="-78"/>
              </a:rPr>
              <a:t>1</a:t>
            </a:r>
            <a:r>
              <a:rPr lang="en-US" sz="1800" dirty="0">
                <a:cs typeface="B Baran" panose="00000400000000000000" pitchFamily="2" charset="-78"/>
              </a:rPr>
              <a:t> </a:t>
            </a:r>
            <a:r>
              <a:rPr lang="fa-IR" sz="1800" dirty="0">
                <a:cs typeface="B Baran" panose="00000400000000000000" pitchFamily="2" charset="-78"/>
              </a:rPr>
              <a:t>انتقال پیدا می‌کند (فریم جدید)</a:t>
            </a:r>
          </a:p>
          <a:p>
            <a:pPr marL="400050" indent="-400050" algn="justLow" rtl="1">
              <a:buFont typeface="+mj-lt"/>
              <a:buAutoNum type="romanUcPeriod"/>
            </a:pPr>
            <a:r>
              <a:rPr lang="fa-IR" sz="1800" dirty="0">
                <a:cs typeface="B Baran" panose="00000400000000000000" pitchFamily="2" charset="-78"/>
              </a:rPr>
              <a:t>محیط پاداش </a:t>
            </a:r>
            <a:r>
              <a:rPr lang="en-US" sz="1800" dirty="0">
                <a:cs typeface="B Baran" panose="00000400000000000000" pitchFamily="2" charset="-78"/>
              </a:rPr>
              <a:t>R</a:t>
            </a:r>
            <a:r>
              <a:rPr lang="en-US" sz="1800" baseline="-25000" dirty="0">
                <a:cs typeface="B Baran" panose="00000400000000000000" pitchFamily="2" charset="-78"/>
              </a:rPr>
              <a:t>1</a:t>
            </a:r>
            <a:r>
              <a:rPr lang="en-US" sz="1800" dirty="0">
                <a:cs typeface="B Baran" panose="00000400000000000000" pitchFamily="2" charset="-78"/>
              </a:rPr>
              <a:t> </a:t>
            </a:r>
            <a:r>
              <a:rPr lang="fa-IR" sz="1800" dirty="0">
                <a:cs typeface="B Baran" panose="00000400000000000000" pitchFamily="2" charset="-78"/>
              </a:rPr>
              <a:t>را </a:t>
            </a:r>
            <a:r>
              <a:rPr lang="fa-IR" sz="1800" dirty="0" smtClean="0">
                <a:cs typeface="B Baran" panose="00000400000000000000" pitchFamily="2" charset="-78"/>
              </a:rPr>
              <a:t>به </a:t>
            </a:r>
            <a:r>
              <a:rPr lang="fa-IR" sz="1800" dirty="0">
                <a:cs typeface="B Baran" panose="00000400000000000000" pitchFamily="2" charset="-78"/>
              </a:rPr>
              <a:t>عامل می‌دهد (عامل </a:t>
            </a:r>
            <a:r>
              <a:rPr lang="fa-IR" sz="1800" dirty="0" smtClean="0">
                <a:cs typeface="B Baran" panose="00000400000000000000" pitchFamily="2" charset="-78"/>
              </a:rPr>
              <a:t>: </a:t>
            </a:r>
            <a:r>
              <a:rPr lang="fa-IR" sz="1800" dirty="0">
                <a:cs typeface="B Baran" panose="00000400000000000000" pitchFamily="2" charset="-78"/>
              </a:rPr>
              <a:t>۱</a:t>
            </a:r>
            <a:r>
              <a:rPr lang="fa-IR" sz="1800" dirty="0" smtClean="0">
                <a:cs typeface="B Baran" panose="00000400000000000000" pitchFamily="2" charset="-78"/>
              </a:rPr>
              <a:t>+)</a:t>
            </a:r>
          </a:p>
          <a:p>
            <a:pPr algn="ctr" rtl="1"/>
            <a:endParaRPr lang="fa-IR" sz="1800" dirty="0">
              <a:cs typeface="B Baran" panose="00000400000000000000" pitchFamily="2" charset="-78"/>
            </a:endParaRPr>
          </a:p>
        </p:txBody>
      </p:sp>
      <p:pic>
        <p:nvPicPr>
          <p:cNvPr id="6" name="Content Placeholder 5"/>
          <p:cNvPicPr>
            <a:picLocks noGrp="1" noChangeAspect="1"/>
          </p:cNvPicPr>
          <p:nvPr>
            <p:ph idx="1"/>
          </p:nvPr>
        </p:nvPicPr>
        <p:blipFill>
          <a:blip r:embed="rId2"/>
          <a:stretch>
            <a:fillRect/>
          </a:stretch>
        </p:blipFill>
        <p:spPr>
          <a:xfrm>
            <a:off x="881064" y="2124173"/>
            <a:ext cx="4614128" cy="35029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6678894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7900" y="1333498"/>
            <a:ext cx="5554394" cy="934916"/>
          </a:xfrm>
        </p:spPr>
        <p:txBody>
          <a:bodyPr>
            <a:normAutofit/>
          </a:bodyPr>
          <a:lstStyle/>
          <a:p>
            <a:pPr algn="just" rtl="1"/>
            <a:r>
              <a:rPr lang="fa-IR" sz="2000" dirty="0" smtClean="0">
                <a:cs typeface="B Baran" panose="00000400000000000000" pitchFamily="2" charset="-78"/>
              </a:rPr>
              <a:t>به </a:t>
            </a:r>
            <a:r>
              <a:rPr lang="fa-IR" sz="2000" dirty="0">
                <a:cs typeface="B Baran" panose="00000400000000000000" pitchFamily="2" charset="-78"/>
              </a:rPr>
              <a:t>عنوان مثال، مساله‌ای را در نظر بگیرید که در آن یک عامل، یک پاداش و تعدادی مانع در میان راه وجود دارد. عامل باید بهترین مسیر ممکن برای رسیدن به پاداش را پیدا کند. </a:t>
            </a:r>
            <a:endParaRPr lang="en-US" sz="2000" dirty="0">
              <a:cs typeface="B Baran" panose="00000400000000000000" pitchFamily="2" charset="-78"/>
            </a:endParaRPr>
          </a:p>
        </p:txBody>
      </p:sp>
      <p:sp>
        <p:nvSpPr>
          <p:cNvPr id="4" name="Text Placeholder 3"/>
          <p:cNvSpPr>
            <a:spLocks noGrp="1"/>
          </p:cNvSpPr>
          <p:nvPr>
            <p:ph type="body" sz="half" idx="2"/>
          </p:nvPr>
        </p:nvSpPr>
        <p:spPr>
          <a:xfrm>
            <a:off x="5767754" y="2420814"/>
            <a:ext cx="5844540" cy="3707425"/>
          </a:xfrm>
        </p:spPr>
        <p:txBody>
          <a:bodyPr>
            <a:normAutofit/>
          </a:bodyPr>
          <a:lstStyle/>
          <a:p>
            <a:pPr algn="just" rtl="1"/>
            <a:r>
              <a:rPr lang="fa-IR" sz="2000" dirty="0">
                <a:cs typeface="B Baran" panose="00000400000000000000" pitchFamily="2" charset="-78"/>
              </a:rPr>
              <a:t>تصویر بالا یک ربات، الماس و چند آتش را نشان می‌دهد. هدف ربات این است که به الماس برسد و از آتش‌ها اجتناب کند. در این تصویر هر سلول از </a:t>
            </a:r>
            <a:r>
              <a:rPr lang="en-US" sz="2000" dirty="0">
                <a:cs typeface="B Baran" panose="00000400000000000000" pitchFamily="2" charset="-78"/>
              </a:rPr>
              <a:t>s1 </a:t>
            </a:r>
            <a:r>
              <a:rPr lang="fa-IR" sz="2000" dirty="0">
                <a:cs typeface="B Baran" panose="00000400000000000000" pitchFamily="2" charset="-78"/>
              </a:rPr>
              <a:t>تا </a:t>
            </a:r>
            <a:r>
              <a:rPr lang="en-US" sz="2000" dirty="0">
                <a:cs typeface="B Baran" panose="00000400000000000000" pitchFamily="2" charset="-78"/>
              </a:rPr>
              <a:t>s12 </a:t>
            </a:r>
            <a:r>
              <a:rPr lang="fa-IR" sz="2000" dirty="0">
                <a:cs typeface="B Baran" panose="00000400000000000000" pitchFamily="2" charset="-78"/>
              </a:rPr>
              <a:t>نام‌گذاری شده است که هر کدام بیانگر یک حالت یا همان </a:t>
            </a:r>
            <a:r>
              <a:rPr lang="en-US" sz="2000" dirty="0">
                <a:cs typeface="B Baran" panose="00000400000000000000" pitchFamily="2" charset="-78"/>
              </a:rPr>
              <a:t>state </a:t>
            </a:r>
            <a:r>
              <a:rPr lang="fa-IR" sz="2000" dirty="0">
                <a:cs typeface="B Baran" panose="00000400000000000000" pitchFamily="2" charset="-78"/>
              </a:rPr>
              <a:t>است. همچنین </a:t>
            </a:r>
            <a:r>
              <a:rPr lang="en-US" sz="2000" dirty="0">
                <a:cs typeface="B Baran" panose="00000400000000000000" pitchFamily="2" charset="-78"/>
              </a:rPr>
              <a:t>R=1 </a:t>
            </a:r>
            <a:r>
              <a:rPr lang="fa-IR" sz="2000" dirty="0">
                <a:cs typeface="B Baran" panose="00000400000000000000" pitchFamily="2" charset="-78"/>
              </a:rPr>
              <a:t>به این معنی است که با رفتن به آن سلول یک واحد پاداش دریافت می‌شود و </a:t>
            </a:r>
            <a:r>
              <a:rPr lang="en-US" sz="2000" dirty="0">
                <a:cs typeface="B Baran" panose="00000400000000000000" pitchFamily="2" charset="-78"/>
              </a:rPr>
              <a:t>R=-1 </a:t>
            </a:r>
            <a:r>
              <a:rPr lang="fa-IR" sz="2000" dirty="0">
                <a:cs typeface="B Baran" panose="00000400000000000000" pitchFamily="2" charset="-78"/>
              </a:rPr>
              <a:t>به این معنی که با رفتن به آن سلول یک واحد از پاداش کم می شود. روش یادگیری ربات به این صورت است که تمام راه‌های ممکن را امتحان می‌کند، سپس راهی را انتخاب کند که با کمترین برخورد با موانع به الماس دست پیدا کند. هر قدم درستی که ربات بردارد، پاداش دریافت می‌کند و هر قدم اشتباه از پاداشش کم می‌کند. پاداش نهایی همان الماس است و هنگامی که ربات به الماس برسد، پاداش کل محاسبه می‌شود. </a:t>
            </a:r>
            <a:endParaRPr lang="en-US" sz="2000" dirty="0">
              <a:cs typeface="B Baran" panose="00000400000000000000" pitchFamily="2" charset="-78"/>
            </a:endParaRPr>
          </a:p>
        </p:txBody>
      </p:sp>
      <p:pic>
        <p:nvPicPr>
          <p:cNvPr id="9" name="Picture Placeholder 8"/>
          <p:cNvPicPr>
            <a:picLocks noGrp="1" noChangeAspect="1"/>
          </p:cNvPicPr>
          <p:nvPr>
            <p:ph type="pic" idx="1"/>
          </p:nvPr>
        </p:nvPicPr>
        <p:blipFill rotWithShape="1">
          <a:blip r:embed="rId2"/>
          <a:srcRect l="3192" t="5264" r="3685" b="6888"/>
          <a:stretch/>
        </p:blipFill>
        <p:spPr>
          <a:xfrm>
            <a:off x="870440" y="2013438"/>
            <a:ext cx="4413739" cy="36400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348712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346" y="761999"/>
            <a:ext cx="10758853" cy="1303867"/>
          </a:xfrm>
        </p:spPr>
        <p:txBody>
          <a:bodyPr>
            <a:normAutofit/>
          </a:bodyPr>
          <a:lstStyle/>
          <a:p>
            <a:pPr algn="ctr"/>
            <a:r>
              <a:rPr lang="fa-IR" sz="3200" b="1" dirty="0">
                <a:cs typeface="B Baran" panose="00000400000000000000" pitchFamily="2" charset="-78"/>
              </a:rPr>
              <a:t>مراحل اصلی در یادگیری تقویتی</a:t>
            </a:r>
            <a:br>
              <a:rPr lang="fa-IR" sz="3200" b="1" dirty="0">
                <a:cs typeface="B Baran" panose="00000400000000000000" pitchFamily="2" charset="-78"/>
              </a:rPr>
            </a:br>
            <a:endParaRPr lang="en-US" sz="3200" dirty="0">
              <a:cs typeface="B Baran" panose="00000400000000000000" pitchFamily="2" charset="-78"/>
            </a:endParaRPr>
          </a:p>
        </p:txBody>
      </p:sp>
      <p:sp>
        <p:nvSpPr>
          <p:cNvPr id="3" name="Text Placeholder 2"/>
          <p:cNvSpPr>
            <a:spLocks noGrp="1"/>
          </p:cNvSpPr>
          <p:nvPr>
            <p:ph type="body" idx="1"/>
          </p:nvPr>
        </p:nvSpPr>
        <p:spPr>
          <a:xfrm>
            <a:off x="685800" y="2065866"/>
            <a:ext cx="3456432" cy="753534"/>
          </a:xfrm>
        </p:spPr>
        <p:txBody>
          <a:bodyPr/>
          <a:lstStyle/>
          <a:p>
            <a:pPr algn="ctr"/>
            <a:r>
              <a:rPr lang="fa-IR" sz="2000" b="1" dirty="0">
                <a:cs typeface="B Baran" panose="00000400000000000000" pitchFamily="2" charset="-78"/>
              </a:rPr>
              <a:t>بهبود </a:t>
            </a:r>
            <a:r>
              <a:rPr lang="fa-IR" sz="2000" b="1" dirty="0" smtClean="0">
                <a:cs typeface="B Baran" panose="00000400000000000000" pitchFamily="2" charset="-78"/>
              </a:rPr>
              <a:t>سیاست</a:t>
            </a:r>
            <a:endParaRPr lang="fa-IR" sz="2000" b="1" dirty="0" smtClean="0">
              <a:cs typeface="B Baran" panose="00000400000000000000" pitchFamily="2" charset="-78"/>
            </a:endParaRPr>
          </a:p>
          <a:p>
            <a:pPr algn="ctr"/>
            <a:endParaRPr lang="en-US" sz="2000" dirty="0">
              <a:cs typeface="B Baran" panose="00000400000000000000" pitchFamily="2" charset="-78"/>
            </a:endParaRPr>
          </a:p>
        </p:txBody>
      </p:sp>
      <p:sp>
        <p:nvSpPr>
          <p:cNvPr id="4" name="Text Placeholder 3"/>
          <p:cNvSpPr>
            <a:spLocks noGrp="1"/>
          </p:cNvSpPr>
          <p:nvPr>
            <p:ph type="body" sz="half" idx="15"/>
          </p:nvPr>
        </p:nvSpPr>
        <p:spPr/>
        <p:txBody>
          <a:bodyPr>
            <a:normAutofit/>
          </a:bodyPr>
          <a:lstStyle/>
          <a:p>
            <a:pPr algn="ctr"/>
            <a:r>
              <a:rPr lang="fa-IR" sz="1800" b="1" dirty="0">
                <a:cs typeface="B Baran" panose="00000400000000000000" pitchFamily="2" charset="-78"/>
              </a:rPr>
              <a:t>بهبود سیاست: </a:t>
            </a:r>
            <a:r>
              <a:rPr lang="fa-IR" sz="1800" dirty="0">
                <a:cs typeface="B Baran" panose="00000400000000000000" pitchFamily="2" charset="-78"/>
              </a:rPr>
              <a:t>در مرحله سوم، سیاست به‌روزرسانی می‌شود تا عامل بتواند اقداماتی انجام دهد که پاداش مورد انتظار را به حداکثر برساند. به عنوان نمونه برای یادگیری تقویتی عمیق، جهت یادگیری سیاست‌های بهینه رویکردهای مختلفی وجود دارد که دارای اهدافی برای بهینه‌سازی هستند</a:t>
            </a:r>
            <a:r>
              <a:rPr lang="fa-IR" sz="1800" b="1" dirty="0">
                <a:cs typeface="B Baran" panose="00000400000000000000" pitchFamily="2" charset="-78"/>
              </a:rPr>
              <a:t>.</a:t>
            </a:r>
            <a:endParaRPr lang="fa-IR" sz="1800" dirty="0">
              <a:cs typeface="B Baran" panose="00000400000000000000" pitchFamily="2" charset="-78"/>
            </a:endParaRPr>
          </a:p>
          <a:p>
            <a:endParaRPr lang="en-US" sz="1800" dirty="0">
              <a:cs typeface="B Baran" panose="00000400000000000000" pitchFamily="2" charset="-78"/>
            </a:endParaRPr>
          </a:p>
        </p:txBody>
      </p:sp>
      <p:sp>
        <p:nvSpPr>
          <p:cNvPr id="5" name="Text Placeholder 4"/>
          <p:cNvSpPr>
            <a:spLocks noGrp="1"/>
          </p:cNvSpPr>
          <p:nvPr>
            <p:ph type="body" sz="quarter" idx="3"/>
          </p:nvPr>
        </p:nvSpPr>
        <p:spPr>
          <a:xfrm>
            <a:off x="4368800" y="2065866"/>
            <a:ext cx="3456432" cy="762001"/>
          </a:xfrm>
        </p:spPr>
        <p:txBody>
          <a:bodyPr/>
          <a:lstStyle/>
          <a:p>
            <a:pPr algn="ctr"/>
            <a:r>
              <a:rPr lang="fa-IR" sz="2000" b="1" dirty="0">
                <a:cs typeface="B Baran" panose="00000400000000000000" pitchFamily="2" charset="-78"/>
              </a:rPr>
              <a:t>تخمین میزان پاداش و یا </a:t>
            </a:r>
            <a:r>
              <a:rPr lang="fa-IR" sz="2000" b="1" dirty="0" smtClean="0">
                <a:cs typeface="B Baran" panose="00000400000000000000" pitchFamily="2" charset="-78"/>
              </a:rPr>
              <a:t>ارزش</a:t>
            </a:r>
            <a:endParaRPr lang="fa-IR" sz="2000" b="1" dirty="0" smtClean="0">
              <a:cs typeface="B Baran" panose="00000400000000000000" pitchFamily="2" charset="-78"/>
            </a:endParaRPr>
          </a:p>
          <a:p>
            <a:pPr algn="ctr"/>
            <a:endParaRPr lang="en-US" sz="2000" dirty="0">
              <a:cs typeface="B Baran" panose="00000400000000000000" pitchFamily="2" charset="-78"/>
            </a:endParaRPr>
          </a:p>
        </p:txBody>
      </p:sp>
      <p:sp>
        <p:nvSpPr>
          <p:cNvPr id="6" name="Text Placeholder 5"/>
          <p:cNvSpPr>
            <a:spLocks noGrp="1"/>
          </p:cNvSpPr>
          <p:nvPr>
            <p:ph type="body" sz="half" idx="16"/>
          </p:nvPr>
        </p:nvSpPr>
        <p:spPr/>
        <p:txBody>
          <a:bodyPr>
            <a:normAutofit/>
          </a:bodyPr>
          <a:lstStyle/>
          <a:p>
            <a:pPr algn="ctr" rtl="1"/>
            <a:r>
              <a:rPr lang="fa-IR" sz="1800" dirty="0" smtClean="0">
                <a:cs typeface="B Baran" panose="00000400000000000000" pitchFamily="2" charset="-78"/>
              </a:rPr>
              <a:t>هدف </a:t>
            </a:r>
            <a:r>
              <a:rPr lang="fa-IR" sz="1800" dirty="0">
                <a:cs typeface="B Baran" panose="00000400000000000000" pitchFamily="2" charset="-78"/>
              </a:rPr>
              <a:t>اصلی یادگیری تقویتی به حداکثر رساندن پاداش تجمعی مورد انتظار است. </a:t>
            </a:r>
            <a:endParaRPr lang="fa-IR" sz="1800" dirty="0" smtClean="0">
              <a:cs typeface="B Baran" panose="00000400000000000000" pitchFamily="2" charset="-78"/>
            </a:endParaRPr>
          </a:p>
          <a:p>
            <a:pPr algn="ctr" rtl="1"/>
            <a:r>
              <a:rPr lang="fa-IR" sz="1800" dirty="0" smtClean="0">
                <a:cs typeface="B Baran" panose="00000400000000000000" pitchFamily="2" charset="-78"/>
              </a:rPr>
              <a:t> </a:t>
            </a:r>
            <a:r>
              <a:rPr lang="fa-IR" sz="1800" dirty="0">
                <a:cs typeface="B Baran" panose="00000400000000000000" pitchFamily="2" charset="-78"/>
              </a:rPr>
              <a:t>(منظور از مورد انتظار همان امید ریاضی است) را بیشینه کند</a:t>
            </a:r>
            <a:endParaRPr lang="en-US" sz="1800" dirty="0">
              <a:cs typeface="B Baran" panose="00000400000000000000" pitchFamily="2" charset="-78"/>
            </a:endParaRPr>
          </a:p>
        </p:txBody>
      </p:sp>
      <p:sp>
        <p:nvSpPr>
          <p:cNvPr id="7" name="Text Placeholder 6"/>
          <p:cNvSpPr>
            <a:spLocks noGrp="1"/>
          </p:cNvSpPr>
          <p:nvPr>
            <p:ph type="body" sz="quarter" idx="13"/>
          </p:nvPr>
        </p:nvSpPr>
        <p:spPr>
          <a:xfrm>
            <a:off x="8051800" y="2065866"/>
            <a:ext cx="3456432" cy="753534"/>
          </a:xfrm>
        </p:spPr>
        <p:txBody>
          <a:bodyPr/>
          <a:lstStyle/>
          <a:p>
            <a:pPr algn="ctr"/>
            <a:r>
              <a:rPr lang="fa-IR" sz="2000" dirty="0">
                <a:cs typeface="B Baran" panose="00000400000000000000" pitchFamily="2" charset="-78"/>
              </a:rPr>
              <a:t>جمع‌آوری </a:t>
            </a:r>
            <a:r>
              <a:rPr lang="fa-IR" sz="2000" dirty="0" smtClean="0">
                <a:cs typeface="B Baran" panose="00000400000000000000" pitchFamily="2" charset="-78"/>
              </a:rPr>
              <a:t>داده</a:t>
            </a:r>
            <a:endParaRPr lang="fa-IR" sz="2000" dirty="0" smtClean="0">
              <a:cs typeface="B Baran" panose="00000400000000000000" pitchFamily="2" charset="-78"/>
            </a:endParaRPr>
          </a:p>
          <a:p>
            <a:pPr algn="ctr"/>
            <a:endParaRPr lang="en-US" sz="2000" dirty="0">
              <a:cs typeface="B Baran" panose="00000400000000000000" pitchFamily="2" charset="-78"/>
            </a:endParaRPr>
          </a:p>
        </p:txBody>
      </p:sp>
      <p:sp>
        <p:nvSpPr>
          <p:cNvPr id="8" name="Text Placeholder 7"/>
          <p:cNvSpPr>
            <a:spLocks noGrp="1"/>
          </p:cNvSpPr>
          <p:nvPr>
            <p:ph type="body" sz="half" idx="17"/>
          </p:nvPr>
        </p:nvSpPr>
        <p:spPr/>
        <p:txBody>
          <a:bodyPr>
            <a:normAutofit/>
          </a:bodyPr>
          <a:lstStyle/>
          <a:p>
            <a:pPr algn="ctr" rtl="1"/>
            <a:r>
              <a:rPr lang="fa-IR" sz="1800" dirty="0">
                <a:cs typeface="B Baran" panose="00000400000000000000" pitchFamily="2" charset="-78"/>
              </a:rPr>
              <a:t> برخلاف روش‌های استاندارد یادگیری ماشین، هیچ مجموعه داده ایستا در تنظیمات </a:t>
            </a:r>
            <a:r>
              <a:rPr lang="fa-IR" sz="1800" dirty="0" smtClean="0">
                <a:cs typeface="B Baran" panose="00000400000000000000" pitchFamily="2" charset="-78"/>
              </a:rPr>
              <a:t>وجود </a:t>
            </a:r>
            <a:r>
              <a:rPr lang="fa-IR" sz="1800" dirty="0">
                <a:cs typeface="B Baran" panose="00000400000000000000" pitchFamily="2" charset="-78"/>
              </a:rPr>
              <a:t>ندارد که </a:t>
            </a:r>
            <a:r>
              <a:rPr lang="fa-IR" sz="1800" dirty="0" smtClean="0">
                <a:cs typeface="B Baran" panose="00000400000000000000" pitchFamily="2" charset="-78"/>
              </a:rPr>
              <a:t>بتوان برای </a:t>
            </a:r>
            <a:r>
              <a:rPr lang="fa-IR" sz="1800" dirty="0">
                <a:cs typeface="B Baran" panose="00000400000000000000" pitchFamily="2" charset="-78"/>
              </a:rPr>
              <a:t>بهبود خط مشی </a:t>
            </a:r>
            <a:r>
              <a:rPr lang="fa-IR" sz="1800" dirty="0" smtClean="0">
                <a:cs typeface="B Baran" panose="00000400000000000000" pitchFamily="2" charset="-78"/>
              </a:rPr>
              <a:t>به </a:t>
            </a:r>
            <a:r>
              <a:rPr lang="fa-IR" sz="1800" dirty="0">
                <a:cs typeface="B Baran" panose="00000400000000000000" pitchFamily="2" charset="-78"/>
              </a:rPr>
              <a:t>طور مکرر از آن استفاده </a:t>
            </a:r>
            <a:r>
              <a:rPr lang="fa-IR" sz="1800" dirty="0" smtClean="0">
                <a:cs typeface="B Baran" panose="00000400000000000000" pitchFamily="2" charset="-78"/>
              </a:rPr>
              <a:t>کرد. </a:t>
            </a:r>
            <a:r>
              <a:rPr lang="fa-IR" sz="1800" dirty="0">
                <a:cs typeface="B Baran" panose="00000400000000000000" pitchFamily="2" charset="-78"/>
              </a:rPr>
              <a:t>در عوض، در یادگیری تقویتی، داده‌ها از طریق تعامل با محیط جمع آوری می‌گردند. سپس اقدام مربوطه با توجه به سیاست موردنظر اجرا شده و داده‌ها ذخیره می شوند. داده‌ها معمولاً به صورت مقادیر 4 تایی ]وضعیت </a:t>
            </a:r>
            <a:r>
              <a:rPr lang="fa-IR" sz="1800" dirty="0" smtClean="0">
                <a:cs typeface="B Baran" panose="00000400000000000000" pitchFamily="2" charset="-78"/>
              </a:rPr>
              <a:t>فعلی، اقدام، </a:t>
            </a:r>
            <a:r>
              <a:rPr lang="fa-IR" sz="1800" dirty="0">
                <a:cs typeface="B Baran" panose="00000400000000000000" pitchFamily="2" charset="-78"/>
              </a:rPr>
              <a:t>پاداشی که در نتیجه اقدام در وضعیت فعلی به عامل داده </a:t>
            </a:r>
            <a:r>
              <a:rPr lang="fa-IR" sz="1800" dirty="0" smtClean="0">
                <a:cs typeface="B Baran" panose="00000400000000000000" pitchFamily="2" charset="-78"/>
              </a:rPr>
              <a:t>می‌شود، </a:t>
            </a:r>
            <a:r>
              <a:rPr lang="fa-IR" sz="1800" dirty="0">
                <a:cs typeface="B Baran" panose="00000400000000000000" pitchFamily="2" charset="-78"/>
              </a:rPr>
              <a:t>وضعیت آینده </a:t>
            </a:r>
            <a:r>
              <a:rPr lang="fa-IR" sz="1800" dirty="0" smtClean="0">
                <a:cs typeface="B Baran" panose="00000400000000000000" pitchFamily="2" charset="-78"/>
              </a:rPr>
              <a:t>ذخیره </a:t>
            </a:r>
            <a:r>
              <a:rPr lang="fa-IR" sz="1800" dirty="0">
                <a:cs typeface="B Baran" panose="00000400000000000000" pitchFamily="2" charset="-78"/>
              </a:rPr>
              <a:t>می شوند.</a:t>
            </a:r>
          </a:p>
          <a:p>
            <a:endParaRPr lang="en-US" sz="1800" dirty="0">
              <a:cs typeface="B Baran" panose="00000400000000000000" pitchFamily="2" charset="-78"/>
            </a:endParaRPr>
          </a:p>
        </p:txBody>
      </p:sp>
    </p:spTree>
    <p:extLst>
      <p:ext uri="{BB962C8B-B14F-4D97-AF65-F5344CB8AC3E}">
        <p14:creationId xmlns:p14="http://schemas.microsoft.com/office/powerpoint/2010/main" val="398775493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370" y="298939"/>
            <a:ext cx="11013830" cy="1369706"/>
          </a:xfrm>
        </p:spPr>
        <p:txBody>
          <a:bodyPr>
            <a:normAutofit/>
          </a:bodyPr>
          <a:lstStyle/>
          <a:p>
            <a:r>
              <a:rPr lang="fa-IR" sz="2800" b="1" dirty="0">
                <a:cs typeface="B Baran" panose="00000400000000000000" pitchFamily="2" charset="-78"/>
              </a:rPr>
              <a:t>ایده اساسی فرضیه </a:t>
            </a:r>
            <a:r>
              <a:rPr lang="fa-IR" sz="2800" b="1" dirty="0" smtClean="0">
                <a:cs typeface="B Baran" panose="00000400000000000000" pitchFamily="2" charset="-78"/>
              </a:rPr>
              <a:t>پاداش:</a:t>
            </a:r>
            <a:r>
              <a:rPr lang="fa-IR" sz="2800" b="1" dirty="0">
                <a:cs typeface="B Baran" panose="00000400000000000000" pitchFamily="2" charset="-78"/>
              </a:rPr>
              <a:t/>
            </a:r>
            <a:br>
              <a:rPr lang="fa-IR" sz="2800" b="1" dirty="0">
                <a:cs typeface="B Baran" panose="00000400000000000000" pitchFamily="2" charset="-78"/>
              </a:rPr>
            </a:br>
            <a:r>
              <a:rPr lang="fa-IR" sz="2800" dirty="0">
                <a:cs typeface="B Baran" panose="00000400000000000000" pitchFamily="2" charset="-78"/>
              </a:rPr>
              <a:t> در یادگیری تقویتی برای داشتن بهترین رفتار، باید پاداش انباره‌ای بیشینه شود. </a:t>
            </a:r>
            <a:endParaRPr lang="en-US" dirty="0"/>
          </a:p>
        </p:txBody>
      </p:sp>
      <p:pic>
        <p:nvPicPr>
          <p:cNvPr id="13" name="Picture 12"/>
          <p:cNvPicPr>
            <a:picLocks noChangeAspect="1"/>
          </p:cNvPicPr>
          <p:nvPr/>
        </p:nvPicPr>
        <p:blipFill>
          <a:blip r:embed="rId2"/>
          <a:stretch>
            <a:fillRect/>
          </a:stretch>
        </p:blipFill>
        <p:spPr>
          <a:xfrm>
            <a:off x="492370" y="2058522"/>
            <a:ext cx="3546130" cy="39642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p:cNvSpPr>
            <a:spLocks noGrp="1"/>
          </p:cNvSpPr>
          <p:nvPr>
            <p:ph type="body" sz="half" idx="15"/>
          </p:nvPr>
        </p:nvSpPr>
        <p:spPr>
          <a:xfrm>
            <a:off x="4271069" y="1909052"/>
            <a:ext cx="3456432" cy="4544502"/>
          </a:xfrm>
        </p:spPr>
        <p:txBody>
          <a:bodyPr>
            <a:normAutofit fontScale="92500" lnSpcReduction="10000"/>
          </a:bodyPr>
          <a:lstStyle/>
          <a:p>
            <a:pPr algn="ctr" rtl="1"/>
            <a:r>
              <a:rPr lang="fa-IR" dirty="0">
                <a:cs typeface="B Baran" panose="00000400000000000000" pitchFamily="2" charset="-78"/>
              </a:rPr>
              <a:t>مثالی مفروض است که در آن عامل یک موش کوچک و رقیب آن گربه باشد. هدف آن است که بیشترین میزان پنیر توسط موش خورده شود، پیش از آنکه گربه موش را بخورد. همانطور که از نمودار مشهود است، احتمال خوردن پنیرهای نزدیک موش نسبت به پنیرهای نزدیک گربه بیشتر است (هرچه به گربه نزدیک‌تر شود، خطر آن نیز بیشتر است</a:t>
            </a:r>
            <a:r>
              <a:rPr lang="fa-IR" dirty="0" smtClean="0">
                <a:cs typeface="B Baran" panose="00000400000000000000" pitchFamily="2" charset="-78"/>
              </a:rPr>
              <a:t>).</a:t>
            </a:r>
          </a:p>
          <a:p>
            <a:pPr algn="ctr" rtl="1"/>
            <a:r>
              <a:rPr lang="fa-IR" dirty="0" smtClean="0">
                <a:cs typeface="B Baran" panose="00000400000000000000" pitchFamily="2" charset="-78"/>
              </a:rPr>
              <a:t>در </a:t>
            </a:r>
            <a:r>
              <a:rPr lang="fa-IR" dirty="0">
                <a:cs typeface="B Baran" panose="00000400000000000000" pitchFamily="2" charset="-78"/>
              </a:rPr>
              <a:t>یک توالی، پاداش نزدیک گربه حتی اگر بزرگ‌تر باشد (پنیرهای بیشتر)، تنزیل (تخفیف) پیدا می‌کند. زیرا عامل مطمئن نیست که قادر به خوردن آن‌ها باشد. برای تنزیل پاداش‌ها به صورت زیر عمل می‌شود.</a:t>
            </a:r>
          </a:p>
          <a:p>
            <a:pPr algn="ctr" rtl="1"/>
            <a:r>
              <a:rPr lang="fa-IR" dirty="0">
                <a:cs typeface="B Baran" panose="00000400000000000000" pitchFamily="2" charset="-78"/>
              </a:rPr>
              <a:t>یک نرخ تنزیل با عنوان گاما تعریف می‌شود. این مقدار باید بین ۰ و ۱ باشد.</a:t>
            </a:r>
          </a:p>
          <a:p>
            <a:pPr algn="ctr" rtl="1"/>
            <a:r>
              <a:rPr lang="fa-IR" dirty="0">
                <a:cs typeface="B Baran" panose="00000400000000000000" pitchFamily="2" charset="-78"/>
              </a:rPr>
              <a:t>هر چه گاما بزرگ‌تر شود، تنزیل کمتر است. این یعنی عامل یادگیرنده به پاداش‌های بلند مدت اهمیت بیشتری می‌دهد.</a:t>
            </a:r>
          </a:p>
          <a:p>
            <a:pPr algn="ctr" rtl="1"/>
            <a:r>
              <a:rPr lang="fa-IR" dirty="0">
                <a:cs typeface="B Baran" panose="00000400000000000000" pitchFamily="2" charset="-78"/>
              </a:rPr>
              <a:t>از سوی دیگر، هرچه گاما کوچک‌تر باشد، تنزیل بیشتر است. این یعنی عامل توجه بیشتری به پاداش‌های کوتاه مدت (پنیرهای نزدیک) می‌کند.</a:t>
            </a:r>
          </a:p>
          <a:p>
            <a:pPr algn="ctr" rtl="1"/>
            <a:r>
              <a:rPr lang="fa-IR" dirty="0">
                <a:cs typeface="B Baran" panose="00000400000000000000" pitchFamily="2" charset="-78"/>
              </a:rPr>
              <a:t>پاداش مورد انتظار انباره‌ای تنزیل داده شده به صورت زیر محاسبه می‌شود.</a:t>
            </a:r>
          </a:p>
          <a:p>
            <a:pPr algn="ctr" rtl="1"/>
            <a:r>
              <a:rPr lang="fa-IR" dirty="0">
                <a:cs typeface="B Baran" panose="00000400000000000000" pitchFamily="2" charset="-78"/>
              </a:rPr>
              <a:t/>
            </a:r>
            <a:br>
              <a:rPr lang="fa-IR" dirty="0">
                <a:cs typeface="B Baran" panose="00000400000000000000" pitchFamily="2" charset="-78"/>
              </a:rPr>
            </a:br>
            <a:r>
              <a:rPr lang="fa-IR" dirty="0">
                <a:cs typeface="B Baran" panose="00000400000000000000" pitchFamily="2" charset="-78"/>
              </a:rPr>
              <a:t>برای سادگی، هر پاداش با گاما به توان گام زمانی، تنزیل داده می‌شود. با افزایش گام زمانی، گربه به موش نزدیک‌تر می‌شود، بنابراین احتمال وقوع پاداش‌های آتی کم و کم‌تر می‌شود.</a:t>
            </a:r>
            <a:endParaRPr lang="en-US" dirty="0">
              <a:cs typeface="B Baran" panose="00000400000000000000" pitchFamily="2" charset="-78"/>
            </a:endParaRPr>
          </a:p>
          <a:p>
            <a:endParaRPr lang="en-US" dirty="0">
              <a:cs typeface="B Baran" panose="00000400000000000000" pitchFamily="2" charset="-78"/>
            </a:endParaRPr>
          </a:p>
          <a:p>
            <a:endParaRPr lang="en-US" dirty="0">
              <a:cs typeface="B Baran" panose="00000400000000000000" pitchFamily="2" charset="-78"/>
            </a:endParaRPr>
          </a:p>
        </p:txBody>
      </p:sp>
      <p:sp>
        <p:nvSpPr>
          <p:cNvPr id="8" name="Text Placeholder 7"/>
          <p:cNvSpPr>
            <a:spLocks noGrp="1"/>
          </p:cNvSpPr>
          <p:nvPr>
            <p:ph type="body" sz="half" idx="17"/>
          </p:nvPr>
        </p:nvSpPr>
        <p:spPr>
          <a:xfrm>
            <a:off x="7957038" y="2904565"/>
            <a:ext cx="3551195" cy="3314132"/>
          </a:xfrm>
        </p:spPr>
        <p:txBody>
          <a:bodyPr/>
          <a:lstStyle/>
          <a:p>
            <a:endParaRPr lang="fa-IR" dirty="0" smtClean="0">
              <a:cs typeface="B Baran" panose="00000400000000000000" pitchFamily="2" charset="-78"/>
            </a:endParaRPr>
          </a:p>
          <a:p>
            <a:endParaRPr lang="fa-IR" dirty="0">
              <a:cs typeface="B Baran" panose="00000400000000000000" pitchFamily="2" charset="-78"/>
            </a:endParaRPr>
          </a:p>
          <a:p>
            <a:endParaRPr lang="fa-IR" dirty="0" smtClean="0">
              <a:cs typeface="B Baran" panose="00000400000000000000" pitchFamily="2" charset="-78"/>
            </a:endParaRPr>
          </a:p>
          <a:p>
            <a:endParaRPr lang="fa-IR" dirty="0" smtClean="0">
              <a:cs typeface="B Baran" panose="00000400000000000000" pitchFamily="2" charset="-78"/>
            </a:endParaRPr>
          </a:p>
          <a:p>
            <a:pPr algn="ctr"/>
            <a:r>
              <a:rPr lang="fa-IR" dirty="0" smtClean="0">
                <a:cs typeface="B Baran" panose="00000400000000000000" pitchFamily="2" charset="-78"/>
              </a:rPr>
              <a:t>در </a:t>
            </a:r>
            <a:r>
              <a:rPr lang="fa-IR" dirty="0">
                <a:cs typeface="B Baran" panose="00000400000000000000" pitchFamily="2" charset="-78"/>
              </a:rPr>
              <a:t>حقیقت نمی‌توان پاداش را به این شکل اضافه کرد. پاداشی که زودتر بیاید (در آغاز بازی) احتمال وقوع آن بیشتر است، زیرا از پاداش‌های بلند مدت آینده قابل پیش‌بینی‌تر هستند</a:t>
            </a:r>
            <a:r>
              <a:rPr lang="fa-IR" dirty="0" smtClean="0">
                <a:cs typeface="B Baran" panose="00000400000000000000" pitchFamily="2" charset="-78"/>
              </a:rPr>
              <a:t>.</a:t>
            </a:r>
            <a:endParaRPr lang="fa-IR" dirty="0">
              <a:cs typeface="B Baran" panose="00000400000000000000" pitchFamily="2" charset="-78"/>
            </a:endParaRPr>
          </a:p>
        </p:txBody>
      </p:sp>
    </p:spTree>
    <p:extLst>
      <p:ext uri="{BB962C8B-B14F-4D97-AF65-F5344CB8AC3E}">
        <p14:creationId xmlns:p14="http://schemas.microsoft.com/office/powerpoint/2010/main" val="223253486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z="3200" dirty="0">
                <a:cs typeface="B Baran" panose="00000400000000000000" pitchFamily="2" charset="-78"/>
              </a:rPr>
              <a:t>معروف‌ترین الگوریتم‌های یادگیری </a:t>
            </a:r>
            <a:r>
              <a:rPr lang="fa-IR" sz="3200" dirty="0" smtClean="0">
                <a:cs typeface="B Baran" panose="00000400000000000000" pitchFamily="2" charset="-78"/>
              </a:rPr>
              <a:t>تقویتی</a:t>
            </a:r>
            <a:endParaRPr lang="en-US" sz="3200" dirty="0">
              <a:cs typeface="B Baran" panose="00000400000000000000" pitchFamily="2" charset="-78"/>
            </a:endParaRPr>
          </a:p>
        </p:txBody>
      </p:sp>
      <p:sp>
        <p:nvSpPr>
          <p:cNvPr id="3" name="Text Placeholder 2"/>
          <p:cNvSpPr>
            <a:spLocks noGrp="1"/>
          </p:cNvSpPr>
          <p:nvPr>
            <p:ph type="body" idx="1"/>
          </p:nvPr>
        </p:nvSpPr>
        <p:spPr/>
        <p:txBody>
          <a:bodyPr/>
          <a:lstStyle/>
          <a:p>
            <a:pPr algn="ctr" rtl="1"/>
            <a:r>
              <a:rPr lang="fa-IR" sz="2000" dirty="0">
                <a:cs typeface="B Baran" panose="00000400000000000000" pitchFamily="2" charset="-78"/>
              </a:rPr>
              <a:t>الگوریتم </a:t>
            </a:r>
            <a:r>
              <a:rPr lang="en-US" sz="2000" dirty="0" smtClean="0">
                <a:cs typeface="B Baran" panose="00000400000000000000" pitchFamily="2" charset="-78"/>
              </a:rPr>
              <a:t>Deep Q Neural Network</a:t>
            </a:r>
            <a:endParaRPr lang="en-US" sz="2000" dirty="0">
              <a:cs typeface="B Baran" panose="00000400000000000000" pitchFamily="2" charset="-78"/>
            </a:endParaRPr>
          </a:p>
        </p:txBody>
      </p:sp>
      <p:sp>
        <p:nvSpPr>
          <p:cNvPr id="4" name="Text Placeholder 3"/>
          <p:cNvSpPr>
            <a:spLocks noGrp="1"/>
          </p:cNvSpPr>
          <p:nvPr>
            <p:ph type="body" sz="half" idx="15"/>
          </p:nvPr>
        </p:nvSpPr>
        <p:spPr/>
        <p:txBody>
          <a:bodyPr/>
          <a:lstStyle/>
          <a:p>
            <a:pPr algn="ctr"/>
            <a:r>
              <a:rPr lang="fa-IR" dirty="0">
                <a:cs typeface="B Baran" panose="00000400000000000000" pitchFamily="2" charset="-78"/>
              </a:rPr>
              <a:t>همانطور که از </a:t>
            </a:r>
            <a:r>
              <a:rPr lang="fa-IR" dirty="0" smtClean="0">
                <a:cs typeface="B Baran" panose="00000400000000000000" pitchFamily="2" charset="-78"/>
              </a:rPr>
              <a:t>اسمش پیداست، همان </a:t>
            </a:r>
            <a:r>
              <a:rPr lang="en-US" dirty="0" smtClean="0">
                <a:cs typeface="B Baran" panose="00000400000000000000" pitchFamily="2" charset="-78"/>
              </a:rPr>
              <a:t>Q-learning </a:t>
            </a:r>
            <a:r>
              <a:rPr lang="fa-IR" dirty="0" smtClean="0">
                <a:cs typeface="B Baran" panose="00000400000000000000" pitchFamily="2" charset="-78"/>
              </a:rPr>
              <a:t>است که از شبکه‌‌های عصبی عمیق استفاده می‌کند. لزوم استفاده از شبکه‌های عصبی هنگامی است که با محیط‌های بزرگ با تعداد حالت‌های زیاد سروکار داریم؛ در چنین حالتی، به روز کردن </a:t>
            </a:r>
            <a:r>
              <a:rPr lang="en-US" dirty="0" smtClean="0">
                <a:cs typeface="B Baran" panose="00000400000000000000" pitchFamily="2" charset="-78"/>
              </a:rPr>
              <a:t>Q-table </a:t>
            </a:r>
            <a:r>
              <a:rPr lang="fa-IR" dirty="0" smtClean="0">
                <a:cs typeface="B Baran" panose="00000400000000000000" pitchFamily="2" charset="-78"/>
              </a:rPr>
              <a:t>کار آسانی نخواهد بود. به همین خاطر به جای تعریف مقادیر ارزش برای هر حالت، با استفاده از شبکه عصبی مقدار ارزش را برای هر عمل و حالت تخمین می‌زنیم. </a:t>
            </a:r>
            <a:endParaRPr lang="en-US" dirty="0">
              <a:cs typeface="B Baran" panose="00000400000000000000" pitchFamily="2" charset="-78"/>
            </a:endParaRPr>
          </a:p>
        </p:txBody>
      </p:sp>
      <p:sp>
        <p:nvSpPr>
          <p:cNvPr id="5" name="Text Placeholder 4"/>
          <p:cNvSpPr>
            <a:spLocks noGrp="1"/>
          </p:cNvSpPr>
          <p:nvPr>
            <p:ph type="body" sz="quarter" idx="3"/>
          </p:nvPr>
        </p:nvSpPr>
        <p:spPr/>
        <p:txBody>
          <a:bodyPr/>
          <a:lstStyle/>
          <a:p>
            <a:pPr algn="just" rtl="1"/>
            <a:r>
              <a:rPr lang="fa-IR" sz="2000" dirty="0" smtClean="0">
                <a:cs typeface="B Baran" panose="00000400000000000000" pitchFamily="2" charset="-78"/>
              </a:rPr>
              <a:t>الگوریتم </a:t>
            </a:r>
            <a:r>
              <a:rPr lang="en-US" sz="2000" dirty="0" smtClean="0">
                <a:cs typeface="B Baran" panose="00000400000000000000" pitchFamily="2" charset="-78"/>
              </a:rPr>
              <a:t>SARSA (State-action-reward-state-action) </a:t>
            </a:r>
            <a:endParaRPr lang="en-US" sz="2000" dirty="0">
              <a:cs typeface="B Baran" panose="00000400000000000000" pitchFamily="2" charset="-78"/>
            </a:endParaRPr>
          </a:p>
        </p:txBody>
      </p:sp>
      <p:sp>
        <p:nvSpPr>
          <p:cNvPr id="6" name="Text Placeholder 5"/>
          <p:cNvSpPr>
            <a:spLocks noGrp="1"/>
          </p:cNvSpPr>
          <p:nvPr>
            <p:ph type="body" sz="half" idx="16"/>
          </p:nvPr>
        </p:nvSpPr>
        <p:spPr>
          <a:xfrm>
            <a:off x="4366858" y="2904067"/>
            <a:ext cx="3456432" cy="3584656"/>
          </a:xfrm>
        </p:spPr>
        <p:txBody>
          <a:bodyPr/>
          <a:lstStyle/>
          <a:p>
            <a:pPr algn="ctr"/>
            <a:r>
              <a:rPr lang="fa-IR" dirty="0"/>
              <a:t>الگوریتم </a:t>
            </a:r>
            <a:r>
              <a:rPr lang="en-US" dirty="0" smtClean="0"/>
              <a:t>SARSA</a:t>
            </a:r>
            <a:r>
              <a:rPr lang="en-US" dirty="0" smtClean="0">
                <a:cs typeface="B Baran" panose="00000400000000000000" pitchFamily="2" charset="-78"/>
              </a:rPr>
              <a:t>، </a:t>
            </a:r>
            <a:r>
              <a:rPr lang="fa-IR" dirty="0" smtClean="0">
                <a:cs typeface="B Baran" panose="00000400000000000000" pitchFamily="2" charset="-78"/>
              </a:rPr>
              <a:t>یک الگوریتم سیاست محور محسوب می‌شود. در این الگوریتم‌ها، عملی که در هر حالت انجام می‌شود و خود یادگیری بر اساس سیاست مشخصی است. تفاوت عمده‌ای که الگوریتم </a:t>
            </a:r>
            <a:r>
              <a:rPr lang="en-US" dirty="0" smtClean="0">
                <a:cs typeface="B Baran" panose="00000400000000000000" pitchFamily="2" charset="-78"/>
              </a:rPr>
              <a:t>SARSA </a:t>
            </a:r>
            <a:r>
              <a:rPr lang="fa-IR" dirty="0" smtClean="0">
                <a:cs typeface="B Baran" panose="00000400000000000000" pitchFamily="2" charset="-78"/>
              </a:rPr>
              <a:t>با الگوریتم </a:t>
            </a:r>
            <a:r>
              <a:rPr lang="en-US" dirty="0" smtClean="0">
                <a:cs typeface="B Baran" panose="00000400000000000000" pitchFamily="2" charset="-78"/>
              </a:rPr>
              <a:t>Q-learning </a:t>
            </a:r>
            <a:r>
              <a:rPr lang="fa-IR" dirty="0" smtClean="0">
                <a:cs typeface="B Baran" panose="00000400000000000000" pitchFamily="2" charset="-78"/>
              </a:rPr>
              <a:t>دارد این است که برای محاسبه پاداش حالت‌های بعدی، نیازی به داشتن تمام </a:t>
            </a:r>
            <a:r>
              <a:rPr lang="en-US" dirty="0" smtClean="0">
                <a:cs typeface="B Baran" panose="00000400000000000000" pitchFamily="2" charset="-78"/>
              </a:rPr>
              <a:t>Q-</a:t>
            </a:r>
            <a:r>
              <a:rPr lang="en-US" dirty="0" smtClean="0"/>
              <a:t>table </a:t>
            </a:r>
            <a:r>
              <a:rPr lang="fa-IR" dirty="0"/>
              <a:t>نیست. </a:t>
            </a:r>
            <a:endParaRPr lang="en-US" dirty="0"/>
          </a:p>
        </p:txBody>
      </p:sp>
      <p:sp>
        <p:nvSpPr>
          <p:cNvPr id="7" name="Text Placeholder 6"/>
          <p:cNvSpPr>
            <a:spLocks noGrp="1"/>
          </p:cNvSpPr>
          <p:nvPr>
            <p:ph type="body" sz="quarter" idx="13"/>
          </p:nvPr>
        </p:nvSpPr>
        <p:spPr/>
        <p:txBody>
          <a:bodyPr/>
          <a:lstStyle/>
          <a:p>
            <a:pPr algn="ctr" rtl="1"/>
            <a:r>
              <a:rPr lang="fa-IR" sz="2000" dirty="0">
                <a:cs typeface="B Baran" panose="00000400000000000000" pitchFamily="2" charset="-78"/>
              </a:rPr>
              <a:t>الگوریتم </a:t>
            </a:r>
            <a:r>
              <a:rPr lang="en-US" sz="2000" dirty="0" smtClean="0">
                <a:cs typeface="B Baran" panose="00000400000000000000" pitchFamily="2" charset="-78"/>
              </a:rPr>
              <a:t>Q-learning</a:t>
            </a:r>
            <a:endParaRPr lang="en-US" sz="2000" dirty="0">
              <a:cs typeface="B Baran" panose="00000400000000000000" pitchFamily="2" charset="-78"/>
            </a:endParaRPr>
          </a:p>
        </p:txBody>
      </p:sp>
      <p:sp>
        <p:nvSpPr>
          <p:cNvPr id="8" name="Text Placeholder 7"/>
          <p:cNvSpPr>
            <a:spLocks noGrp="1"/>
          </p:cNvSpPr>
          <p:nvPr>
            <p:ph type="body" sz="half" idx="17"/>
          </p:nvPr>
        </p:nvSpPr>
        <p:spPr>
          <a:xfrm>
            <a:off x="8051801" y="2904564"/>
            <a:ext cx="3456432" cy="3663289"/>
          </a:xfrm>
        </p:spPr>
        <p:txBody>
          <a:bodyPr>
            <a:noAutofit/>
          </a:bodyPr>
          <a:lstStyle/>
          <a:p>
            <a:pPr algn="ctr" rtl="1"/>
            <a:r>
              <a:rPr lang="fa-IR" dirty="0">
                <a:cs typeface="B Baran" panose="00000400000000000000" pitchFamily="2" charset="-78"/>
              </a:rPr>
              <a:t> </a:t>
            </a:r>
            <a:r>
              <a:rPr lang="fa-IR" dirty="0" smtClean="0">
                <a:cs typeface="B Baran" panose="00000400000000000000" pitchFamily="2" charset="-78"/>
              </a:rPr>
              <a:t>این الگوریتم </a:t>
            </a:r>
            <a:r>
              <a:rPr lang="fa-IR" dirty="0">
                <a:cs typeface="B Baran" panose="00000400000000000000" pitchFamily="2" charset="-78"/>
              </a:rPr>
              <a:t>بدون سیاست عمل می‌کند و به اصطلاح یک الگوریتم یادگیری تقویتی </a:t>
            </a:r>
            <a:r>
              <a:rPr lang="en-US" dirty="0">
                <a:cs typeface="B Baran" panose="00000400000000000000" pitchFamily="2" charset="-78"/>
              </a:rPr>
              <a:t>off-policy </a:t>
            </a:r>
            <a:r>
              <a:rPr lang="fa-IR" dirty="0">
                <a:cs typeface="B Baran" panose="00000400000000000000" pitchFamily="2" charset="-78"/>
              </a:rPr>
              <a:t>نامیده می‌شود. این الگوریتم تابع ارزش را یاد می‌گیرد؛ به این معنی که انجام عمل </a:t>
            </a:r>
            <a:r>
              <a:rPr lang="en-US" dirty="0">
                <a:cs typeface="B Baran" panose="00000400000000000000" pitchFamily="2" charset="-78"/>
              </a:rPr>
              <a:t>a </a:t>
            </a:r>
            <a:r>
              <a:rPr lang="fa-IR" dirty="0">
                <a:cs typeface="B Baran" panose="00000400000000000000" pitchFamily="2" charset="-78"/>
              </a:rPr>
              <a:t>در حالت </a:t>
            </a:r>
            <a:r>
              <a:rPr lang="en-US" dirty="0">
                <a:cs typeface="B Baran" panose="00000400000000000000" pitchFamily="2" charset="-78"/>
              </a:rPr>
              <a:t>s </a:t>
            </a:r>
            <a:r>
              <a:rPr lang="fa-IR" dirty="0">
                <a:cs typeface="B Baran" panose="00000400000000000000" pitchFamily="2" charset="-78"/>
              </a:rPr>
              <a:t>چقدر نتایج مثبت دارد. روند کار در الگوریتم </a:t>
            </a:r>
            <a:r>
              <a:rPr lang="en-US" dirty="0">
                <a:cs typeface="B Baran" panose="00000400000000000000" pitchFamily="2" charset="-78"/>
              </a:rPr>
              <a:t>Q-learning </a:t>
            </a:r>
            <a:r>
              <a:rPr lang="fa-IR" dirty="0">
                <a:cs typeface="B Baran" panose="00000400000000000000" pitchFamily="2" charset="-78"/>
              </a:rPr>
              <a:t>شامل مراحل زیر می‌شود:</a:t>
            </a:r>
          </a:p>
          <a:p>
            <a:pPr algn="ctr" rtl="1"/>
            <a:r>
              <a:rPr lang="fa-IR" dirty="0">
                <a:cs typeface="B Baran" panose="00000400000000000000" pitchFamily="2" charset="-78"/>
              </a:rPr>
              <a:t>جدول </a:t>
            </a:r>
            <a:r>
              <a:rPr lang="en-US" dirty="0">
                <a:cs typeface="B Baran" panose="00000400000000000000" pitchFamily="2" charset="-78"/>
              </a:rPr>
              <a:t>Q </a:t>
            </a:r>
            <a:r>
              <a:rPr lang="fa-IR" dirty="0">
                <a:cs typeface="B Baran" panose="00000400000000000000" pitchFamily="2" charset="-78"/>
              </a:rPr>
              <a:t>یا </a:t>
            </a:r>
            <a:r>
              <a:rPr lang="en-US" dirty="0">
                <a:cs typeface="B Baran" panose="00000400000000000000" pitchFamily="2" charset="-78"/>
              </a:rPr>
              <a:t>Q-table </a:t>
            </a:r>
            <a:r>
              <a:rPr lang="fa-IR" dirty="0">
                <a:cs typeface="B Baran" panose="00000400000000000000" pitchFamily="2" charset="-78"/>
              </a:rPr>
              <a:t>ایجاد می‌شود. </a:t>
            </a:r>
            <a:r>
              <a:rPr lang="fa-IR" dirty="0" smtClean="0">
                <a:cs typeface="B Baran" panose="00000400000000000000" pitchFamily="2" charset="-78"/>
              </a:rPr>
              <a:t>بدین ترتیب که:.</a:t>
            </a:r>
          </a:p>
          <a:p>
            <a:pPr algn="ctr" rtl="1"/>
            <a:r>
              <a:rPr lang="fa-IR" dirty="0" smtClean="0">
                <a:cs typeface="B Baran" panose="00000400000000000000" pitchFamily="2" charset="-78"/>
              </a:rPr>
              <a:t>یک </a:t>
            </a:r>
            <a:r>
              <a:rPr lang="fa-IR" dirty="0">
                <a:cs typeface="B Baran" panose="00000400000000000000" pitchFamily="2" charset="-78"/>
              </a:rPr>
              <a:t>عمل انتخاب می‌شود.</a:t>
            </a:r>
          </a:p>
          <a:p>
            <a:pPr algn="ctr" rtl="1"/>
            <a:r>
              <a:rPr lang="fa-IR" dirty="0">
                <a:cs typeface="B Baran" panose="00000400000000000000" pitchFamily="2" charset="-78"/>
              </a:rPr>
              <a:t>عمل انتخاب شده، انجام می‌شود.</a:t>
            </a:r>
          </a:p>
          <a:p>
            <a:pPr algn="ctr" rtl="1"/>
            <a:r>
              <a:rPr lang="fa-IR" dirty="0">
                <a:cs typeface="B Baran" panose="00000400000000000000" pitchFamily="2" charset="-78"/>
              </a:rPr>
              <a:t>پاداش محاسبه می‌شود.</a:t>
            </a:r>
          </a:p>
          <a:p>
            <a:pPr algn="ctr" rtl="1"/>
            <a:r>
              <a:rPr lang="fa-IR" dirty="0">
                <a:cs typeface="B Baran" panose="00000400000000000000" pitchFamily="2" charset="-78"/>
              </a:rPr>
              <a:t>جدول </a:t>
            </a:r>
            <a:r>
              <a:rPr lang="en-US" dirty="0">
                <a:cs typeface="B Baran" panose="00000400000000000000" pitchFamily="2" charset="-78"/>
              </a:rPr>
              <a:t>Q-table </a:t>
            </a:r>
            <a:r>
              <a:rPr lang="fa-IR" dirty="0">
                <a:cs typeface="B Baran" panose="00000400000000000000" pitchFamily="2" charset="-78"/>
              </a:rPr>
              <a:t>به روز می‌شود.</a:t>
            </a:r>
          </a:p>
          <a:p>
            <a:pPr algn="ctr" rtl="1"/>
            <a:r>
              <a:rPr lang="fa-IR" dirty="0">
                <a:cs typeface="B Baran" panose="00000400000000000000" pitchFamily="2" charset="-78"/>
              </a:rPr>
              <a:t>هدف نهایی از این الگوریتم بیشینه کردن مقدار </a:t>
            </a:r>
            <a:r>
              <a:rPr lang="en-US" dirty="0">
                <a:cs typeface="B Baran" panose="00000400000000000000" pitchFamily="2" charset="-78"/>
              </a:rPr>
              <a:t>Q </a:t>
            </a:r>
            <a:r>
              <a:rPr lang="fa-IR" dirty="0">
                <a:cs typeface="B Baran" panose="00000400000000000000" pitchFamily="2" charset="-78"/>
              </a:rPr>
              <a:t>است. </a:t>
            </a:r>
          </a:p>
          <a:p>
            <a:pPr algn="ctr" rtl="1"/>
            <a:endParaRPr lang="en-US" dirty="0">
              <a:cs typeface="B Baran" panose="00000400000000000000" pitchFamily="2" charset="-78"/>
            </a:endParaRPr>
          </a:p>
        </p:txBody>
      </p:sp>
    </p:spTree>
    <p:extLst>
      <p:ext uri="{BB962C8B-B14F-4D97-AF65-F5344CB8AC3E}">
        <p14:creationId xmlns:p14="http://schemas.microsoft.com/office/powerpoint/2010/main" val="372498906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599" cy="1101970"/>
          </a:xfrm>
        </p:spPr>
        <p:txBody>
          <a:bodyPr>
            <a:normAutofit/>
          </a:bodyPr>
          <a:lstStyle/>
          <a:p>
            <a:r>
              <a:rPr lang="fa-IR" sz="3600" b="1" dirty="0">
                <a:cs typeface="B Baran" panose="00000400000000000000" pitchFamily="2" charset="-78"/>
              </a:rPr>
              <a:t>روش‌های تصمیم‌گیری در یادگیری تقویتی</a:t>
            </a:r>
            <a:r>
              <a:rPr lang="fa-IR" sz="3600" dirty="0">
                <a:cs typeface="B Baran" panose="00000400000000000000" pitchFamily="2" charset="-78"/>
              </a:rPr>
              <a:t/>
            </a:r>
            <a:br>
              <a:rPr lang="fa-IR" sz="3600" dirty="0">
                <a:cs typeface="B Baran" panose="00000400000000000000" pitchFamily="2" charset="-78"/>
              </a:rPr>
            </a:br>
            <a:endParaRPr lang="en-US" sz="3600" dirty="0">
              <a:cs typeface="B Baran" panose="00000400000000000000" pitchFamily="2" charset="-78"/>
            </a:endParaRPr>
          </a:p>
        </p:txBody>
      </p:sp>
      <p:sp>
        <p:nvSpPr>
          <p:cNvPr id="3" name="Text Placeholder 2"/>
          <p:cNvSpPr>
            <a:spLocks noGrp="1"/>
          </p:cNvSpPr>
          <p:nvPr>
            <p:ph type="body" idx="1"/>
          </p:nvPr>
        </p:nvSpPr>
        <p:spPr>
          <a:xfrm>
            <a:off x="685800" y="1863969"/>
            <a:ext cx="3456432" cy="955431"/>
          </a:xfrm>
        </p:spPr>
        <p:txBody>
          <a:bodyPr/>
          <a:lstStyle/>
          <a:p>
            <a:pPr algn="ctr" rtl="1"/>
            <a:r>
              <a:rPr lang="fa-IR" dirty="0" smtClean="0">
                <a:cs typeface="B Baran" panose="00000400000000000000" pitchFamily="2" charset="-78"/>
              </a:rPr>
              <a:t>روش‌های مبتنی بر ارزش (</a:t>
            </a:r>
            <a:r>
              <a:rPr lang="en-US" dirty="0" smtClean="0">
                <a:cs typeface="B Baran" panose="00000400000000000000" pitchFamily="2" charset="-78"/>
              </a:rPr>
              <a:t>Value-based)</a:t>
            </a:r>
            <a:endParaRPr lang="en-US" dirty="0">
              <a:cs typeface="B Baran" panose="00000400000000000000" pitchFamily="2" charset="-78"/>
            </a:endParaRPr>
          </a:p>
        </p:txBody>
      </p:sp>
      <p:sp>
        <p:nvSpPr>
          <p:cNvPr id="4" name="Text Placeholder 3"/>
          <p:cNvSpPr>
            <a:spLocks noGrp="1"/>
          </p:cNvSpPr>
          <p:nvPr>
            <p:ph type="body" sz="half" idx="15"/>
          </p:nvPr>
        </p:nvSpPr>
        <p:spPr>
          <a:xfrm>
            <a:off x="685799" y="2904564"/>
            <a:ext cx="3456432" cy="3381935"/>
          </a:xfrm>
        </p:spPr>
        <p:txBody>
          <a:bodyPr>
            <a:normAutofit fontScale="92500"/>
          </a:bodyPr>
          <a:lstStyle/>
          <a:p>
            <a:pPr algn="ctr" rtl="1"/>
            <a:r>
              <a:rPr lang="fa-IR" dirty="0">
                <a:cs typeface="B Baran" panose="00000400000000000000" pitchFamily="2" charset="-78"/>
              </a:rPr>
              <a:t>ا</a:t>
            </a:r>
            <a:r>
              <a:rPr lang="fa-IR" dirty="0" smtClean="0">
                <a:cs typeface="B Baran" panose="00000400000000000000" pitchFamily="2" charset="-78"/>
              </a:rPr>
              <a:t>ین </a:t>
            </a:r>
            <a:r>
              <a:rPr lang="fa-IR" dirty="0">
                <a:cs typeface="B Baran" panose="00000400000000000000" pitchFamily="2" charset="-78"/>
              </a:rPr>
              <a:t>روش‌ها بر میانگین ارزش‌های آموخته‌شده تمرکز می‌کنند. روش‌های مبتنی بر ارزش شامل جدولی از مقادیر هستند که عامل باید آن‌ها را فرا بگیرد. این مقادیر نشان‌دهنده پاداش مورد انتظار برای انجام اقدامی خاص در یک وضعیت به‌خصوص است. مقادیر در این روش پس از هر تعامل با محیط، بر اساس تفاوت بین پاداش مورد انتظار و پاداش واقعی به‌روز می‌شوند. این به‌روزرسانی به عامل اجازه می‌دهد تا از تعداد بیشتری از حالت‌ها و اقدامات درس بگیرد و نتایج بهتری را به موقعیت‌های جدید تعمیم دهد. </a:t>
            </a:r>
            <a:r>
              <a:rPr lang="en-US" dirty="0" smtClean="0">
                <a:cs typeface="B Baran" panose="00000400000000000000" pitchFamily="2" charset="-78"/>
              </a:rPr>
              <a:t>Q-Learning</a:t>
            </a:r>
            <a:r>
              <a:rPr lang="fa-IR" dirty="0" smtClean="0">
                <a:cs typeface="B Baran" panose="00000400000000000000" pitchFamily="2" charset="-78"/>
              </a:rPr>
              <a:t>و </a:t>
            </a:r>
            <a:r>
              <a:rPr lang="en-US" dirty="0">
                <a:cs typeface="B Baran" panose="00000400000000000000" pitchFamily="2" charset="-78"/>
              </a:rPr>
              <a:t>Deep Q-Learning </a:t>
            </a:r>
            <a:r>
              <a:rPr lang="fa-IR" dirty="0">
                <a:cs typeface="B Baran" panose="00000400000000000000" pitchFamily="2" charset="-78"/>
              </a:rPr>
              <a:t>دو نمونه از روش‌های مبتنی بر ارزش هستند</a:t>
            </a:r>
            <a:r>
              <a:rPr lang="fa-IR" dirty="0" smtClean="0">
                <a:cs typeface="B Baran" panose="00000400000000000000" pitchFamily="2" charset="-78"/>
              </a:rPr>
              <a:t>.</a:t>
            </a:r>
          </a:p>
          <a:p>
            <a:pPr algn="ctr" rtl="1"/>
            <a:r>
              <a:rPr lang="fa-IR" dirty="0">
                <a:cs typeface="B Baran" panose="00000400000000000000" pitchFamily="2" charset="-78"/>
              </a:rPr>
              <a:t>تصور کنید در حال کاوش در یک جزیره جدید به دنبال گنجینه‌های پنهان هستید. شما نقشه‌ای دارید که می‌گوید کدام مکان‌ها ممکن است گنج داشته باشند. هر بار که در یکی از آن مکان‌ها مشغول حفاری می‌شوید، مقداری طلا پیدا می‌کنید. با گذشت زمان، متوجه می‌شوید که نقاط خاصی روی نقشه شما ارزشمندتر هستند؛ زیرا طلای بیشتری دارند.</a:t>
            </a:r>
            <a:endParaRPr lang="en-US" dirty="0" smtClean="0">
              <a:cs typeface="B Baran" panose="00000400000000000000" pitchFamily="2" charset="-78"/>
            </a:endParaRPr>
          </a:p>
          <a:p>
            <a:pPr algn="ctr" rtl="1"/>
            <a:r>
              <a:rPr lang="fa-IR" dirty="0">
                <a:cs typeface="B Baran" panose="00000400000000000000" pitchFamily="2" charset="-78"/>
              </a:rPr>
              <a:t>در یادگیری تقویتی مبتنی بر ارزش، عامل بهترین اقدامات را برای به حداکثر رساندن پاداش‌ها بر اساس تعامل خود با محیط می‌آموزد.</a:t>
            </a:r>
            <a:endParaRPr lang="en-US" dirty="0">
              <a:cs typeface="B Baran" panose="00000400000000000000" pitchFamily="2" charset="-78"/>
            </a:endParaRPr>
          </a:p>
        </p:txBody>
      </p:sp>
      <p:sp>
        <p:nvSpPr>
          <p:cNvPr id="5" name="Text Placeholder 4"/>
          <p:cNvSpPr>
            <a:spLocks noGrp="1"/>
          </p:cNvSpPr>
          <p:nvPr>
            <p:ph type="body" sz="quarter" idx="3"/>
          </p:nvPr>
        </p:nvSpPr>
        <p:spPr/>
        <p:txBody>
          <a:bodyPr/>
          <a:lstStyle/>
          <a:p>
            <a:pPr algn="ctr" rtl="1"/>
            <a:r>
              <a:rPr lang="fa-IR" dirty="0">
                <a:cs typeface="B Baran" panose="00000400000000000000" pitchFamily="2" charset="-78"/>
              </a:rPr>
              <a:t>روش یادگیری </a:t>
            </a:r>
            <a:r>
              <a:rPr lang="fa-IR" b="1" dirty="0">
                <a:cs typeface="B Baran" panose="00000400000000000000" pitchFamily="2" charset="-78"/>
              </a:rPr>
              <a:t>مونت </a:t>
            </a:r>
            <a:r>
              <a:rPr lang="fa-IR" b="1" dirty="0" smtClean="0">
                <a:cs typeface="B Baran" panose="00000400000000000000" pitchFamily="2" charset="-78"/>
              </a:rPr>
              <a:t>کارلو</a:t>
            </a:r>
            <a:r>
              <a:rPr lang="en-US" dirty="0" smtClean="0">
                <a:cs typeface="B Baran" panose="00000400000000000000" pitchFamily="2" charset="-78"/>
              </a:rPr>
              <a:t> (</a:t>
            </a:r>
            <a:r>
              <a:rPr lang="en-US" dirty="0">
                <a:cs typeface="B Baran" panose="00000400000000000000" pitchFamily="2" charset="-78"/>
              </a:rPr>
              <a:t>Monte Carlo</a:t>
            </a:r>
            <a:r>
              <a:rPr lang="en-US" dirty="0" smtClean="0">
                <a:cs typeface="B Baran" panose="00000400000000000000" pitchFamily="2" charset="-78"/>
              </a:rPr>
              <a:t>)</a:t>
            </a:r>
            <a:endParaRPr lang="en-US" dirty="0">
              <a:cs typeface="B Baran" panose="00000400000000000000" pitchFamily="2" charset="-78"/>
            </a:endParaRPr>
          </a:p>
        </p:txBody>
      </p:sp>
      <p:sp>
        <p:nvSpPr>
          <p:cNvPr id="6" name="Text Placeholder 5"/>
          <p:cNvSpPr>
            <a:spLocks noGrp="1"/>
          </p:cNvSpPr>
          <p:nvPr>
            <p:ph type="body" sz="half" idx="16"/>
          </p:nvPr>
        </p:nvSpPr>
        <p:spPr/>
        <p:txBody>
          <a:bodyPr>
            <a:normAutofit lnSpcReduction="10000"/>
          </a:bodyPr>
          <a:lstStyle/>
          <a:p>
            <a:pPr algn="ctr" rtl="1"/>
            <a:r>
              <a:rPr lang="fa-IR" dirty="0">
                <a:cs typeface="B Baran" panose="00000400000000000000" pitchFamily="2" charset="-78"/>
              </a:rPr>
              <a:t>این روش نوعی الگوریتم یادگیری تقویتی است که از تجربه یاد می‌گیرد. عامل شروع یادگیری را با پاداش‌هایی که برای اقدامات مختلف دریافت می‌کند، کاوش تصادفی محیط و جمع‌آوری داده‌ها انجام می‌دهد. سپس از این داده‌ها برای تخمین ارزش هر جفت حالت- عمل استفاده می‌شود. در نهایت عامل اقدامی که بالاترین ارزش تخمینی را در پی دارد، انتخاب می‌کند</a:t>
            </a:r>
            <a:r>
              <a:rPr lang="fa-IR" dirty="0" smtClean="0">
                <a:cs typeface="B Baran" panose="00000400000000000000" pitchFamily="2" charset="-78"/>
              </a:rPr>
              <a:t>.</a:t>
            </a:r>
          </a:p>
          <a:p>
            <a:pPr algn="ctr" rtl="1"/>
            <a:r>
              <a:rPr lang="fa-IR" dirty="0" smtClean="0">
                <a:cs typeface="B Baran" panose="00000400000000000000" pitchFamily="2" charset="-78"/>
              </a:rPr>
              <a:t>مونت </a:t>
            </a:r>
            <a:r>
              <a:rPr lang="fa-IR" dirty="0">
                <a:cs typeface="B Baran" panose="00000400000000000000" pitchFamily="2" charset="-78"/>
              </a:rPr>
              <a:t>کارلو در یادگیری تقویتی مانند این است که پس از چندین بار انجام بازی از دوستان خود راهنمایی بخواهید. شما بازی می‌کنید، اقداماتی را انجام می‌دهید و نتایج اقدامات خود را می‌بینید. هر بار که بازی را تمام می‌کنید، از دوستانتان می‌پرسید که در مورد اقدامات و نتیجه بازی‌تان چه فکر می‌کنند. در طول زمان، با جمع‌آوری نظرات آن‌ها پس از بازی‌های زیاد، شروع به دریافت ایده‌های خوب می‌کنید که کدام اقدامات منجر به امتیازات بیشتر می‌شوند.</a:t>
            </a:r>
          </a:p>
          <a:p>
            <a:pPr algn="ctr" rtl="1"/>
            <a:r>
              <a:rPr lang="fa-IR" dirty="0">
                <a:cs typeface="B Baran" panose="00000400000000000000" pitchFamily="2" charset="-78"/>
              </a:rPr>
              <a:t>به عبارت فنی‌تر، مونت کارلو توسط یادگیری از تجربیات قبلی با شبیه‌سازی بسیاری از قسمت‌های تعامل با محیط، کسب حداکثر پاداش را یاد می‌گیرد.</a:t>
            </a:r>
          </a:p>
          <a:p>
            <a:pPr algn="ctr" rtl="1"/>
            <a:endParaRPr lang="en-US" dirty="0">
              <a:cs typeface="B Baran" panose="00000400000000000000" pitchFamily="2" charset="-78"/>
            </a:endParaRPr>
          </a:p>
        </p:txBody>
      </p:sp>
      <p:sp>
        <p:nvSpPr>
          <p:cNvPr id="7" name="Text Placeholder 6"/>
          <p:cNvSpPr>
            <a:spLocks noGrp="1"/>
          </p:cNvSpPr>
          <p:nvPr>
            <p:ph type="body" sz="quarter" idx="13"/>
          </p:nvPr>
        </p:nvSpPr>
        <p:spPr/>
        <p:txBody>
          <a:bodyPr/>
          <a:lstStyle/>
          <a:p>
            <a:pPr algn="ctr" rtl="1"/>
            <a:r>
              <a:rPr lang="fa-IR" b="1" dirty="0">
                <a:cs typeface="B Baran" panose="00000400000000000000" pitchFamily="2" charset="-78"/>
              </a:rPr>
              <a:t>روش‌های تفاوت زمانی </a:t>
            </a:r>
            <a:r>
              <a:rPr lang="en-US" dirty="0" smtClean="0">
                <a:cs typeface="B Baran" panose="00000400000000000000" pitchFamily="2" charset="-78"/>
              </a:rPr>
              <a:t>(Temporal </a:t>
            </a:r>
            <a:r>
              <a:rPr lang="en-US" dirty="0">
                <a:cs typeface="B Baran" panose="00000400000000000000" pitchFamily="2" charset="-78"/>
              </a:rPr>
              <a:t>Difference)</a:t>
            </a:r>
          </a:p>
        </p:txBody>
      </p:sp>
      <p:sp>
        <p:nvSpPr>
          <p:cNvPr id="8" name="Text Placeholder 7"/>
          <p:cNvSpPr>
            <a:spLocks noGrp="1"/>
          </p:cNvSpPr>
          <p:nvPr>
            <p:ph type="body" sz="half" idx="17"/>
          </p:nvPr>
        </p:nvSpPr>
        <p:spPr/>
        <p:txBody>
          <a:bodyPr>
            <a:normAutofit/>
          </a:bodyPr>
          <a:lstStyle/>
          <a:p>
            <a:pPr algn="ctr" rtl="1"/>
            <a:r>
              <a:rPr lang="fa-IR" dirty="0" smtClean="0">
                <a:cs typeface="B Baran" panose="00000400000000000000" pitchFamily="2" charset="-78"/>
              </a:rPr>
              <a:t>نوعی </a:t>
            </a:r>
            <a:r>
              <a:rPr lang="fa-IR" dirty="0">
                <a:cs typeface="B Baran" panose="00000400000000000000" pitchFamily="2" charset="-78"/>
              </a:rPr>
              <a:t>الگوریتم یادگیری تقویتی هستند که از تفاوت بین پاداش مورد انتظار و پاداش واقعی یاد می‌گیرند. عامل شروع یادگیری را با تخمین ارزش هر جفت حالت- عمل انجام می‌دهد. سپس این تخمین‌ها را پس از هر تعامل با محیط به‌روز می‌کند. به‌روزرسانی بر اساس تفاوت بین پاداش مورد انتظار و پاداش واقعی انجام می‌شود.</a:t>
            </a:r>
          </a:p>
          <a:p>
            <a:pPr algn="ctr" rtl="1"/>
            <a:r>
              <a:rPr lang="fa-IR" dirty="0">
                <a:cs typeface="B Baran" panose="00000400000000000000" pitchFamily="2" charset="-78"/>
              </a:rPr>
              <a:t>به‌طور مثال تصور کنید در حال پختن کلوچه هستید؛ اما هنوز زمان دقیق پخت را نمی‌دانید. بعد از پخته شدن تعدادی کلوچه، شما طعم و بافت هر کدام را با آن‌هایی که در دفعات قبلی پخته شده بودند، مقایسه می‌کنید. سپس تخمین خود را با در نظر گرفتن تفاوت دسته فعلی با موارد قبلی به‌روز می‌کنید. </a:t>
            </a:r>
            <a:endParaRPr lang="en-US" dirty="0">
              <a:cs typeface="B Baran" panose="00000400000000000000" pitchFamily="2" charset="-78"/>
            </a:endParaRPr>
          </a:p>
        </p:txBody>
      </p:sp>
    </p:spTree>
    <p:extLst>
      <p:ext uri="{BB962C8B-B14F-4D97-AF65-F5344CB8AC3E}">
        <p14:creationId xmlns:p14="http://schemas.microsoft.com/office/powerpoint/2010/main" val="150890314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884377" y="1301262"/>
            <a:ext cx="4623856" cy="832338"/>
          </a:xfrm>
        </p:spPr>
        <p:txBody>
          <a:bodyPr/>
          <a:lstStyle/>
          <a:p>
            <a:pPr algn="ctr"/>
            <a:r>
              <a:rPr lang="fa-IR" b="1" dirty="0">
                <a:cs typeface="B Baran" panose="00000400000000000000" pitchFamily="2" charset="-78"/>
              </a:rPr>
              <a:t>روش‌های گرادیان خط‌مشی </a:t>
            </a:r>
            <a:r>
              <a:rPr lang="en-US" b="1" dirty="0" smtClean="0">
                <a:cs typeface="B Baran" panose="00000400000000000000" pitchFamily="2" charset="-78"/>
              </a:rPr>
              <a:t>(Policy </a:t>
            </a:r>
            <a:r>
              <a:rPr lang="en-US" b="1" dirty="0">
                <a:cs typeface="B Baran" panose="00000400000000000000" pitchFamily="2" charset="-78"/>
              </a:rPr>
              <a:t>Gradient</a:t>
            </a:r>
            <a:r>
              <a:rPr lang="en-US" b="1" dirty="0" smtClean="0">
                <a:cs typeface="B Baran" panose="00000400000000000000" pitchFamily="2" charset="-78"/>
              </a:rPr>
              <a:t>)</a:t>
            </a:r>
            <a:endParaRPr lang="en-US" dirty="0">
              <a:cs typeface="B Baran" panose="00000400000000000000" pitchFamily="2" charset="-78"/>
            </a:endParaRPr>
          </a:p>
        </p:txBody>
      </p:sp>
      <p:sp>
        <p:nvSpPr>
          <p:cNvPr id="8" name="Text Placeholder 7"/>
          <p:cNvSpPr>
            <a:spLocks noGrp="1"/>
          </p:cNvSpPr>
          <p:nvPr>
            <p:ph type="body" sz="half" idx="17"/>
          </p:nvPr>
        </p:nvSpPr>
        <p:spPr>
          <a:xfrm>
            <a:off x="6717323" y="2321169"/>
            <a:ext cx="4790910" cy="3897528"/>
          </a:xfrm>
        </p:spPr>
        <p:txBody>
          <a:bodyPr>
            <a:normAutofit/>
          </a:bodyPr>
          <a:lstStyle/>
          <a:p>
            <a:pPr algn="ctr" rtl="1"/>
            <a:r>
              <a:rPr lang="fa-IR" dirty="0">
                <a:cs typeface="B Baran" panose="00000400000000000000" pitchFamily="2" charset="-78"/>
              </a:rPr>
              <a:t>نوعی دیگر از الگوریتم </a:t>
            </a:r>
            <a:r>
              <a:rPr lang="en-US" dirty="0">
                <a:cs typeface="B Baran" panose="00000400000000000000" pitchFamily="2" charset="-78"/>
              </a:rPr>
              <a:t>RL </a:t>
            </a:r>
            <a:r>
              <a:rPr lang="fa-IR" dirty="0">
                <a:cs typeface="B Baran" panose="00000400000000000000" pitchFamily="2" charset="-78"/>
              </a:rPr>
              <a:t>که یک خط‌مشی را یاد می‌گیرند</a:t>
            </a:r>
            <a:r>
              <a:rPr lang="fa-IR" dirty="0"/>
              <a:t>. </a:t>
            </a:r>
            <a:r>
              <a:rPr lang="fa-IR" dirty="0" smtClean="0"/>
              <a:t>خط‌</a:t>
            </a:r>
            <a:r>
              <a:rPr lang="en-US" dirty="0" smtClean="0"/>
              <a:t> </a:t>
            </a:r>
            <a:r>
              <a:rPr lang="fa-IR" dirty="0" smtClean="0"/>
              <a:t>مشی </a:t>
            </a:r>
            <a:r>
              <a:rPr lang="fa-IR" dirty="0"/>
              <a:t>تابعی است که از حالت‌ها به اقدامات صحیح می‌رسد. این شیوه با تخمین پاداش مورد انتظار با توجه به هر خط‌مشی، گرادیان را به‌روز می‌کند.</a:t>
            </a:r>
          </a:p>
          <a:p>
            <a:pPr algn="ctr" rtl="1"/>
            <a:r>
              <a:rPr lang="fa-IR" dirty="0"/>
              <a:t>به‌طور مثال، در آموزش سگ، تصور کنید که به او یاد می‌دهید که بنشیند، اما گاهی اوقات او خیلی آهسته می‌نشیند یا اصلا نمی‌نشیند. با استفاده از گرادیان خط‌مشی، می‌توانید بر اساس میزان پیروی از خط‌مشی، به سگ پاداش‌های مختلفی بدهید. به‌عنوان مثال، اگر سگ سریع بنشیند، می‌توانید غذای زیادی به او بدهید، اما اگر آرام بنشیند، می‌توانید غذای کمی در اختیارش بگذارید. این تفاوت در پاداش‌ها به سگ کمک می‌کند تا بفهمد کدام اقدامات بهتر است و او را تشویق می‌کند تا رفتار مورد انتظار را به‌طور موثرتری انجام دهد. با تکرار مکرر این فرآیند، سگ به تدریج یاد می‌گیرد که این سیاست را بهتر و بیشتر دنبال کند. به‌طور مشابه، در هوش مصنوعی، ما مدل را با مثال‌های زیادی آموزش می‌دهیم و زمانی که تصمیم‌های خوب می‌گیرد به آن پاداش می‌دهیم و وقتی تصمیمات بد می‌گیرد، جریمه می‌کنیم. این کار به هوش مصنوعی اجازه می‌دهد تا سیاست خود را بهبود بخشد و در موقعیت‌های مختلف تصمیمات بهتری بگیرد.</a:t>
            </a:r>
          </a:p>
        </p:txBody>
      </p:sp>
    </p:spTree>
    <p:extLst>
      <p:ext uri="{BB962C8B-B14F-4D97-AF65-F5344CB8AC3E}">
        <p14:creationId xmlns:p14="http://schemas.microsoft.com/office/powerpoint/2010/main" val="217356200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z="3600" b="1" dirty="0">
                <a:cs typeface="B Baran" panose="00000400000000000000" pitchFamily="2" charset="-78"/>
              </a:rPr>
              <a:t>یادگیری تقویتی چه کاربردهایی دارد</a:t>
            </a:r>
            <a:r>
              <a:rPr lang="fa-IR" sz="3600" b="1" dirty="0" smtClean="0">
                <a:cs typeface="B Baran" panose="00000400000000000000" pitchFamily="2" charset="-78"/>
              </a:rPr>
              <a:t>؟</a:t>
            </a:r>
            <a:endParaRPr lang="en-US" sz="3600" dirty="0">
              <a:cs typeface="B Baran" panose="00000400000000000000" pitchFamily="2" charset="-78"/>
            </a:endParaRPr>
          </a:p>
        </p:txBody>
      </p:sp>
      <p:sp>
        <p:nvSpPr>
          <p:cNvPr id="3" name="Content Placeholder 2"/>
          <p:cNvSpPr>
            <a:spLocks noGrp="1"/>
          </p:cNvSpPr>
          <p:nvPr>
            <p:ph idx="1"/>
          </p:nvPr>
        </p:nvSpPr>
        <p:spPr>
          <a:xfrm>
            <a:off x="685800" y="2057402"/>
            <a:ext cx="10820400" cy="4161284"/>
          </a:xfrm>
        </p:spPr>
        <p:txBody>
          <a:bodyPr>
            <a:normAutofit/>
          </a:bodyPr>
          <a:lstStyle/>
          <a:p>
            <a:pPr marL="0" indent="0" algn="r" rtl="1">
              <a:buNone/>
            </a:pPr>
            <a:r>
              <a:rPr lang="fa-IR" b="1" dirty="0">
                <a:solidFill>
                  <a:srgbClr val="FF0000"/>
                </a:solidFill>
                <a:cs typeface="B Baran" panose="00000400000000000000" pitchFamily="2" charset="-78"/>
              </a:rPr>
              <a:t>رباتیک</a:t>
            </a:r>
            <a:endParaRPr lang="fa-IR" dirty="0">
              <a:solidFill>
                <a:srgbClr val="FF0000"/>
              </a:solidFill>
              <a:cs typeface="B Baran" panose="00000400000000000000" pitchFamily="2" charset="-78"/>
            </a:endParaRPr>
          </a:p>
          <a:p>
            <a:pPr marL="0" indent="0" algn="r" rtl="1">
              <a:buNone/>
            </a:pPr>
            <a:r>
              <a:rPr lang="en-US" dirty="0">
                <a:cs typeface="B Baran" panose="00000400000000000000" pitchFamily="2" charset="-78"/>
              </a:rPr>
              <a:t>RL </a:t>
            </a:r>
            <a:r>
              <a:rPr lang="fa-IR" dirty="0">
                <a:cs typeface="B Baran" panose="00000400000000000000" pitchFamily="2" charset="-78"/>
              </a:rPr>
              <a:t>در مسیریابی ربات، فوتبال رباتیک، پیاده‌روی، شعبده‌بازی و غیره استفاده می‌شود</a:t>
            </a:r>
            <a:r>
              <a:rPr lang="fa-IR" dirty="0" smtClean="0">
                <a:cs typeface="B Baran" panose="00000400000000000000" pitchFamily="2" charset="-78"/>
              </a:rPr>
              <a:t>.                                                                                                           </a:t>
            </a:r>
            <a:endParaRPr lang="fa-IR" dirty="0">
              <a:cs typeface="B Baran" panose="00000400000000000000" pitchFamily="2" charset="-78"/>
            </a:endParaRPr>
          </a:p>
          <a:p>
            <a:pPr marL="0" indent="0" algn="r" rtl="1">
              <a:buNone/>
            </a:pPr>
            <a:r>
              <a:rPr lang="fa-IR" b="1" dirty="0">
                <a:solidFill>
                  <a:srgbClr val="FF0000"/>
                </a:solidFill>
                <a:cs typeface="B Baran" panose="00000400000000000000" pitchFamily="2" charset="-78"/>
              </a:rPr>
              <a:t>کنترل</a:t>
            </a:r>
            <a:endParaRPr lang="fa-IR" dirty="0">
              <a:solidFill>
                <a:srgbClr val="FF0000"/>
              </a:solidFill>
              <a:cs typeface="B Baran" panose="00000400000000000000" pitchFamily="2" charset="-78"/>
            </a:endParaRPr>
          </a:p>
          <a:p>
            <a:pPr marL="0" indent="0" algn="r" rtl="1">
              <a:buNone/>
            </a:pPr>
            <a:r>
              <a:rPr lang="fa-IR" dirty="0">
                <a:cs typeface="B Baran" panose="00000400000000000000" pitchFamily="2" charset="-78"/>
              </a:rPr>
              <a:t>یادگیری تقویتی را می‌توان برای کنترل تطبیقی مانند فرآیندهای تولید در کارخانه و کنترل پذیرش در مخابرات استفاده کرد. خلبان هلیکوپتر نمونه‌ای از یادگیری تقویتی است.</a:t>
            </a:r>
          </a:p>
          <a:p>
            <a:pPr marL="0" indent="0" algn="r" rtl="1">
              <a:buNone/>
            </a:pPr>
            <a:r>
              <a:rPr lang="fa-IR" b="1" dirty="0">
                <a:solidFill>
                  <a:srgbClr val="FF0000"/>
                </a:solidFill>
                <a:cs typeface="B Baran" panose="00000400000000000000" pitchFamily="2" charset="-78"/>
              </a:rPr>
              <a:t>بازی</a:t>
            </a:r>
            <a:endParaRPr lang="fa-IR" dirty="0">
              <a:solidFill>
                <a:srgbClr val="FF0000"/>
              </a:solidFill>
              <a:cs typeface="B Baran" panose="00000400000000000000" pitchFamily="2" charset="-78"/>
            </a:endParaRPr>
          </a:p>
          <a:p>
            <a:pPr marL="0" indent="0" algn="r" rtl="1">
              <a:buNone/>
            </a:pPr>
            <a:r>
              <a:rPr lang="en-US" dirty="0">
                <a:cs typeface="B Baran" panose="00000400000000000000" pitchFamily="2" charset="-78"/>
              </a:rPr>
              <a:t>RL </a:t>
            </a:r>
            <a:r>
              <a:rPr lang="fa-IR" dirty="0">
                <a:cs typeface="B Baran" panose="00000400000000000000" pitchFamily="2" charset="-78"/>
              </a:rPr>
              <a:t>را می‌توان در بازی‌هایی مانند </a:t>
            </a:r>
            <a:r>
              <a:rPr lang="fa-IR" dirty="0" smtClean="0">
                <a:cs typeface="B Baran" panose="00000400000000000000" pitchFamily="2" charset="-78"/>
              </a:rPr>
              <a:t>تیک-تاک-تو</a:t>
            </a:r>
            <a:r>
              <a:rPr lang="en-US" dirty="0" smtClean="0">
                <a:cs typeface="B Baran" panose="00000400000000000000" pitchFamily="2" charset="-78"/>
              </a:rPr>
              <a:t>، </a:t>
            </a:r>
            <a:r>
              <a:rPr lang="fa-IR" dirty="0">
                <a:cs typeface="B Baran" panose="00000400000000000000" pitchFamily="2" charset="-78"/>
              </a:rPr>
              <a:t>شطرنج و غیره استفاده کرد.</a:t>
            </a:r>
          </a:p>
          <a:p>
            <a:pPr marL="0" indent="0" algn="r" rtl="1">
              <a:buNone/>
            </a:pPr>
            <a:r>
              <a:rPr lang="fa-IR" b="1" dirty="0">
                <a:solidFill>
                  <a:srgbClr val="FF0000"/>
                </a:solidFill>
                <a:cs typeface="B Baran" panose="00000400000000000000" pitchFamily="2" charset="-78"/>
              </a:rPr>
              <a:t>علم شیمی</a:t>
            </a:r>
            <a:endParaRPr lang="fa-IR" dirty="0">
              <a:solidFill>
                <a:srgbClr val="FF0000"/>
              </a:solidFill>
              <a:cs typeface="B Baran" panose="00000400000000000000" pitchFamily="2" charset="-78"/>
            </a:endParaRPr>
          </a:p>
          <a:p>
            <a:pPr marL="0" indent="0" algn="r" rtl="1">
              <a:buNone/>
            </a:pPr>
            <a:r>
              <a:rPr lang="en-US" dirty="0">
                <a:cs typeface="B Baran" panose="00000400000000000000" pitchFamily="2" charset="-78"/>
              </a:rPr>
              <a:t>Reinforcement Learning </a:t>
            </a:r>
            <a:r>
              <a:rPr lang="fa-IR" dirty="0">
                <a:cs typeface="B Baran" panose="00000400000000000000" pitchFamily="2" charset="-78"/>
              </a:rPr>
              <a:t>می‌تواند برای بهینه‌سازی واکنش‌های شیمیایی استفاده شود</a:t>
            </a:r>
            <a:r>
              <a:rPr lang="fa-IR" dirty="0" smtClean="0">
                <a:cs typeface="B Baran" panose="00000400000000000000" pitchFamily="2" charset="-78"/>
              </a:rPr>
              <a:t>.</a:t>
            </a:r>
          </a:p>
        </p:txBody>
      </p:sp>
    </p:spTree>
    <p:extLst>
      <p:ext uri="{BB962C8B-B14F-4D97-AF65-F5344CB8AC3E}">
        <p14:creationId xmlns:p14="http://schemas.microsoft.com/office/powerpoint/2010/main" val="159058019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397978"/>
            <a:ext cx="10820400" cy="4820708"/>
          </a:xfrm>
        </p:spPr>
        <p:txBody>
          <a:bodyPr>
            <a:normAutofit lnSpcReduction="10000"/>
          </a:bodyPr>
          <a:lstStyle/>
          <a:p>
            <a:pPr marL="0" indent="0" algn="r" rtl="1">
              <a:buNone/>
            </a:pPr>
            <a:r>
              <a:rPr lang="fa-IR" b="1" dirty="0">
                <a:solidFill>
                  <a:srgbClr val="FF0000"/>
                </a:solidFill>
                <a:cs typeface="B Baran" panose="00000400000000000000" pitchFamily="2" charset="-78"/>
              </a:rPr>
              <a:t>تولید</a:t>
            </a:r>
            <a:endParaRPr lang="fa-IR" dirty="0">
              <a:solidFill>
                <a:srgbClr val="FF0000"/>
              </a:solidFill>
              <a:cs typeface="B Baran" panose="00000400000000000000" pitchFamily="2" charset="-78"/>
            </a:endParaRPr>
          </a:p>
          <a:p>
            <a:pPr marL="0" indent="0" algn="r" rtl="1">
              <a:buNone/>
            </a:pPr>
            <a:r>
              <a:rPr lang="fa-IR" dirty="0">
                <a:cs typeface="B Baran" panose="00000400000000000000" pitchFamily="2" charset="-78"/>
              </a:rPr>
              <a:t>در شرکت‌های مختلف خودروسازی، ربات‌ها از یادگیری تقویتی برای چیدن کالاها و قرار دادن آن‌ها در برخی ظروف استفاده می‌کنند.</a:t>
            </a:r>
          </a:p>
          <a:p>
            <a:pPr marL="0" indent="0" algn="r" rtl="1">
              <a:buNone/>
            </a:pPr>
            <a:r>
              <a:rPr lang="fa-IR" b="1" dirty="0">
                <a:cs typeface="B Baran" panose="00000400000000000000" pitchFamily="2" charset="-78"/>
              </a:rPr>
              <a:t>بخش مالی</a:t>
            </a:r>
            <a:endParaRPr lang="fa-IR" dirty="0">
              <a:cs typeface="B Baran" panose="00000400000000000000" pitchFamily="2" charset="-78"/>
            </a:endParaRPr>
          </a:p>
          <a:p>
            <a:pPr marL="0" indent="0" algn="r" rtl="1">
              <a:buNone/>
            </a:pPr>
            <a:r>
              <a:rPr lang="en-US" dirty="0">
                <a:cs typeface="B Baran" panose="00000400000000000000" pitchFamily="2" charset="-78"/>
              </a:rPr>
              <a:t>RL </a:t>
            </a:r>
            <a:r>
              <a:rPr lang="fa-IR" dirty="0">
                <a:cs typeface="B Baran" panose="00000400000000000000" pitchFamily="2" charset="-78"/>
              </a:rPr>
              <a:t>در حال حاضر در بخش مالی برای ارزیابی استراتژی‌های معاملاتی استفاده می‌شود.</a:t>
            </a:r>
          </a:p>
          <a:p>
            <a:pPr marL="0" indent="0" algn="r" rtl="1">
              <a:buNone/>
            </a:pPr>
            <a:r>
              <a:rPr lang="fa-IR" b="1" dirty="0">
                <a:solidFill>
                  <a:srgbClr val="FF0000"/>
                </a:solidFill>
                <a:cs typeface="B Baran" panose="00000400000000000000" pitchFamily="2" charset="-78"/>
              </a:rPr>
              <a:t>ماشین‌های خودران</a:t>
            </a:r>
            <a:endParaRPr lang="fa-IR" dirty="0">
              <a:solidFill>
                <a:srgbClr val="FF0000"/>
              </a:solidFill>
              <a:cs typeface="B Baran" panose="00000400000000000000" pitchFamily="2" charset="-78"/>
            </a:endParaRPr>
          </a:p>
          <a:p>
            <a:pPr marL="0" indent="0" algn="r" rtl="1">
              <a:buNone/>
            </a:pPr>
            <a:r>
              <a:rPr lang="fa-IR" dirty="0">
                <a:cs typeface="B Baran" panose="00000400000000000000" pitchFamily="2" charset="-78"/>
              </a:rPr>
              <a:t>اتخاذ تصمیمات رانندگی بر اساس داده‌های ورودی‌ از دوربین و میکروفن و… است که یادگیری تقویتی را مناسب ماشین‌های خودران می‌کند.</a:t>
            </a:r>
          </a:p>
          <a:p>
            <a:pPr marL="0" indent="0" algn="r" rtl="1">
              <a:buNone/>
            </a:pPr>
            <a:r>
              <a:rPr lang="fa-IR" b="1" dirty="0">
                <a:solidFill>
                  <a:srgbClr val="FF0000"/>
                </a:solidFill>
                <a:cs typeface="B Baran" panose="00000400000000000000" pitchFamily="2" charset="-78"/>
              </a:rPr>
              <a:t>برنامه‌ریزی</a:t>
            </a:r>
            <a:endParaRPr lang="fa-IR" dirty="0">
              <a:solidFill>
                <a:srgbClr val="FF0000"/>
              </a:solidFill>
              <a:cs typeface="B Baran" panose="00000400000000000000" pitchFamily="2" charset="-78"/>
            </a:endParaRPr>
          </a:p>
          <a:p>
            <a:pPr marL="0" indent="0" algn="r" rtl="1">
              <a:buNone/>
            </a:pPr>
            <a:r>
              <a:rPr lang="fa-IR" dirty="0">
                <a:cs typeface="B Baran" panose="00000400000000000000" pitchFamily="2" charset="-78"/>
              </a:rPr>
              <a:t>مشکلات زمان‌بندی در بسیاری از موقعیت‌ها از جمله کنترل چراغ راهنمایی و هماهنگی منابع در کارخانه مشهود است. یادگیری تقویتی جایگزین خوبی برای حل این گونه مسائل است. </a:t>
            </a:r>
            <a:r>
              <a:rPr lang="en-US" dirty="0">
                <a:cs typeface="B Baran" panose="00000400000000000000" pitchFamily="2" charset="-78"/>
              </a:rPr>
              <a:t>RL </a:t>
            </a:r>
            <a:r>
              <a:rPr lang="fa-IR" dirty="0">
                <a:cs typeface="B Baran" panose="00000400000000000000" pitchFamily="2" charset="-78"/>
              </a:rPr>
              <a:t>امروزه برای برنامه‌ریزی استراتژی کسب‌وکار هم استفاده می‌شود.</a:t>
            </a:r>
          </a:p>
          <a:p>
            <a:pPr marL="0" indent="0" algn="r" rtl="1">
              <a:buNone/>
            </a:pPr>
            <a:r>
              <a:rPr lang="fa-IR" b="1" dirty="0">
                <a:solidFill>
                  <a:srgbClr val="FF0000"/>
                </a:solidFill>
                <a:cs typeface="B Baran" panose="00000400000000000000" pitchFamily="2" charset="-78"/>
              </a:rPr>
              <a:t>کالیبراسیون</a:t>
            </a:r>
            <a:endParaRPr lang="fa-IR" dirty="0">
              <a:solidFill>
                <a:srgbClr val="FF0000"/>
              </a:solidFill>
              <a:cs typeface="B Baran" panose="00000400000000000000" pitchFamily="2" charset="-78"/>
            </a:endParaRPr>
          </a:p>
          <a:p>
            <a:pPr marL="0" indent="0" algn="r" rtl="1">
              <a:buNone/>
            </a:pPr>
            <a:r>
              <a:rPr lang="fa-IR" dirty="0">
                <a:cs typeface="B Baran" panose="00000400000000000000" pitchFamily="2" charset="-78"/>
              </a:rPr>
              <a:t>برنامه‌هایی که شامل کالیبراسیون دستی پارامترها می‌شوند، مانند کالیبراسیون واحد کنترل الکترونیکی </a:t>
            </a:r>
            <a:r>
              <a:rPr lang="en-US" dirty="0" smtClean="0">
                <a:cs typeface="B Baran" panose="00000400000000000000" pitchFamily="2" charset="-78"/>
              </a:rPr>
              <a:t>ECU، </a:t>
            </a:r>
            <a:r>
              <a:rPr lang="fa-IR" dirty="0">
                <a:cs typeface="B Baran" panose="00000400000000000000" pitchFamily="2" charset="-78"/>
              </a:rPr>
              <a:t>ممکن است نامزدهای خوبی برای یادگیری تقویتی باشند.</a:t>
            </a:r>
          </a:p>
          <a:p>
            <a:pPr marL="0" indent="0" algn="r" rtl="1">
              <a:buNone/>
            </a:pPr>
            <a:endParaRPr lang="en-US" dirty="0">
              <a:cs typeface="B Baran" panose="00000400000000000000" pitchFamily="2" charset="-78"/>
            </a:endParaRPr>
          </a:p>
          <a:p>
            <a:endParaRPr lang="en-US" dirty="0"/>
          </a:p>
        </p:txBody>
      </p:sp>
    </p:spTree>
    <p:extLst>
      <p:ext uri="{BB962C8B-B14F-4D97-AF65-F5344CB8AC3E}">
        <p14:creationId xmlns:p14="http://schemas.microsoft.com/office/powerpoint/2010/main" val="3850575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fa-IR" dirty="0" smtClean="0">
                <a:cs typeface="B Baran" panose="00000400000000000000" pitchFamily="2" charset="-78"/>
              </a:rPr>
              <a:t>مفاهیم اولیه</a:t>
            </a:r>
            <a:endParaRPr lang="en-US" dirty="0">
              <a:cs typeface="B Baran" panose="00000400000000000000" pitchFamily="2" charset="-78"/>
            </a:endParaRPr>
          </a:p>
        </p:txBody>
      </p:sp>
      <p:sp>
        <p:nvSpPr>
          <p:cNvPr id="3" name="Content Placeholder 2"/>
          <p:cNvSpPr>
            <a:spLocks noGrp="1"/>
          </p:cNvSpPr>
          <p:nvPr>
            <p:ph idx="1"/>
          </p:nvPr>
        </p:nvSpPr>
        <p:spPr/>
        <p:txBody>
          <a:bodyPr>
            <a:normAutofit/>
          </a:bodyPr>
          <a:lstStyle/>
          <a:p>
            <a:pPr marL="0" indent="0" algn="just" rtl="1">
              <a:buNone/>
            </a:pPr>
            <a:r>
              <a:rPr lang="fa-IR" sz="2400" dirty="0" smtClean="0">
                <a:latin typeface="Arabic Typesetting" panose="03020402040406030203" pitchFamily="66" charset="-78"/>
                <a:cs typeface="B Baran" panose="00000400000000000000" pitchFamily="2" charset="-78"/>
              </a:rPr>
              <a:t>بر اساس تعریف ارائه شده توسط ریچارد گروس </a:t>
            </a:r>
            <a:r>
              <a:rPr lang="fa-IR" sz="2400" dirty="0" smtClean="0">
                <a:latin typeface="Arabic Typesetting" panose="03020402040406030203" pitchFamily="66" charset="-78"/>
                <a:cs typeface="B Baran" panose="00000400000000000000" pitchFamily="2" charset="-78"/>
              </a:rPr>
              <a:t>در </a:t>
            </a:r>
            <a:r>
              <a:rPr lang="fa-IR" sz="2400" dirty="0" smtClean="0">
                <a:latin typeface="Arabic Typesetting" panose="03020402040406030203" pitchFamily="66" charset="-78"/>
                <a:cs typeface="B Baran" panose="00000400000000000000" pitchFamily="2" charset="-78"/>
              </a:rPr>
              <a:t>کتاب روانشناسی دانش ذهن و رفتار</a:t>
            </a:r>
            <a:r>
              <a:rPr lang="en-US" sz="2400" dirty="0" smtClean="0">
                <a:latin typeface="Arabic Typesetting" panose="03020402040406030203" pitchFamily="66" charset="-78"/>
                <a:cs typeface="B Baran" panose="00000400000000000000" pitchFamily="2" charset="-78"/>
              </a:rPr>
              <a:t> </a:t>
            </a:r>
            <a:endParaRPr lang="en-US" sz="2400" dirty="0">
              <a:latin typeface="Arabic Typesetting" panose="03020402040406030203" pitchFamily="66" charset="-78"/>
              <a:cs typeface="B Baran" panose="00000400000000000000" pitchFamily="2" charset="-78"/>
            </a:endParaRPr>
          </a:p>
          <a:p>
            <a:pPr marL="0" indent="0" algn="just" rtl="1">
              <a:buNone/>
            </a:pPr>
            <a:r>
              <a:rPr lang="fa-IR" sz="2400" dirty="0" smtClean="0">
                <a:solidFill>
                  <a:schemeClr val="accent1"/>
                </a:solidFill>
                <a:latin typeface="Arabic Typesetting" panose="03020402040406030203" pitchFamily="66" charset="-78"/>
                <a:cs typeface="B Baran" panose="00000400000000000000" pitchFamily="2" charset="-78"/>
              </a:rPr>
              <a:t>یادگیری</a:t>
            </a:r>
            <a:r>
              <a:rPr lang="fa-IR" sz="2400" dirty="0" smtClean="0">
                <a:latin typeface="Arabic Typesetting" panose="03020402040406030203" pitchFamily="66" charset="-78"/>
                <a:cs typeface="B Baran" panose="00000400000000000000" pitchFamily="2" charset="-78"/>
              </a:rPr>
              <a:t> </a:t>
            </a:r>
            <a:r>
              <a:rPr lang="fa-IR" sz="2400" dirty="0" smtClean="0">
                <a:latin typeface="Arabic Typesetting" panose="03020402040406030203" pitchFamily="66" charset="-78"/>
                <a:cs typeface="B Baran" panose="00000400000000000000" pitchFamily="2" charset="-78"/>
              </a:rPr>
              <a:t>به عنوان فرآیند کسب و یا اصلاح دانش، رفتار، مهارت، ارزش یا کارایی تعریف شده است.</a:t>
            </a:r>
            <a:endParaRPr lang="en-US" sz="2400" dirty="0">
              <a:latin typeface="Arabic Typesetting" panose="03020402040406030203" pitchFamily="66" charset="-78"/>
              <a:cs typeface="B Baran" panose="00000400000000000000" pitchFamily="2" charset="-78"/>
            </a:endParaRPr>
          </a:p>
          <a:p>
            <a:pPr marL="0" indent="0" algn="just" rtl="1">
              <a:buNone/>
            </a:pPr>
            <a:r>
              <a:rPr lang="fa-IR" sz="2400" dirty="0"/>
              <a:t/>
            </a:r>
            <a:br>
              <a:rPr lang="fa-IR" sz="2400" dirty="0"/>
            </a:br>
            <a:r>
              <a:rPr lang="fa-IR" sz="2400" dirty="0" smtClean="0">
                <a:solidFill>
                  <a:schemeClr val="accent1"/>
                </a:solidFill>
                <a:cs typeface="B Baran" panose="00000400000000000000" pitchFamily="2" charset="-78"/>
              </a:rPr>
              <a:t>یادگیری ماشین </a:t>
            </a:r>
            <a:r>
              <a:rPr lang="fa-IR" sz="2400" dirty="0" smtClean="0">
                <a:cs typeface="B Baran" panose="00000400000000000000" pitchFamily="2" charset="-78"/>
              </a:rPr>
              <a:t>(</a:t>
            </a:r>
            <a:r>
              <a:rPr lang="en-US" sz="2400" dirty="0">
                <a:latin typeface="Arabic Typesetting" panose="03020402040406030203" pitchFamily="66" charset="-78"/>
                <a:cs typeface="Arabic Typesetting" panose="03020402040406030203" pitchFamily="66" charset="-78"/>
              </a:rPr>
              <a:t>Machine Learning</a:t>
            </a:r>
            <a:r>
              <a:rPr lang="fa-IR" sz="2400" dirty="0" smtClean="0">
                <a:cs typeface="B Baran" panose="00000400000000000000" pitchFamily="2" charset="-78"/>
              </a:rPr>
              <a:t>)</a:t>
            </a:r>
            <a:r>
              <a:rPr lang="en-US" sz="2400" dirty="0" smtClean="0">
                <a:cs typeface="B Baran" panose="00000400000000000000" pitchFamily="2" charset="-78"/>
              </a:rPr>
              <a:t>، </a:t>
            </a:r>
            <a:r>
              <a:rPr lang="fa-IR" sz="2400" dirty="0">
                <a:cs typeface="B Baran" panose="00000400000000000000" pitchFamily="2" charset="-78"/>
              </a:rPr>
              <a:t>علم طراحی </a:t>
            </a:r>
            <a:r>
              <a:rPr lang="fa-IR" sz="2400" dirty="0" smtClean="0">
                <a:cs typeface="B Baran" panose="00000400000000000000" pitchFamily="2" charset="-78"/>
              </a:rPr>
              <a:t>ماشین‌ با </a:t>
            </a:r>
            <a:r>
              <a:rPr lang="fa-IR" sz="2400" dirty="0">
                <a:cs typeface="B Baran" panose="00000400000000000000" pitchFamily="2" charset="-78"/>
              </a:rPr>
              <a:t>استفاده از داده‌هایی که به آن‌ها داده می‌شود (نمونه‌ها) و تجربیات </a:t>
            </a:r>
            <a:r>
              <a:rPr lang="fa-IR" sz="2400" dirty="0" smtClean="0">
                <a:cs typeface="B Baran" panose="00000400000000000000" pitchFamily="2" charset="-78"/>
              </a:rPr>
              <a:t>خودشان، </a:t>
            </a:r>
            <a:r>
              <a:rPr lang="fa-IR" sz="2400" dirty="0">
                <a:cs typeface="B Baran" panose="00000400000000000000" pitchFamily="2" charset="-78"/>
              </a:rPr>
              <a:t>بدون آنکه همه اقدامات با بهره‌گیری از برنامه‌نویسی به آن‌ها دیکته شود.</a:t>
            </a:r>
            <a:endParaRPr lang="en-US" sz="2400" dirty="0">
              <a:latin typeface="Arabic Typesetting" panose="03020402040406030203" pitchFamily="66" charset="-78"/>
              <a:cs typeface="B Baran" panose="00000400000000000000" pitchFamily="2" charset="-78"/>
            </a:endParaRPr>
          </a:p>
        </p:txBody>
      </p:sp>
    </p:spTree>
    <p:extLst>
      <p:ext uri="{BB962C8B-B14F-4D97-AF65-F5344CB8AC3E}">
        <p14:creationId xmlns:p14="http://schemas.microsoft.com/office/powerpoint/2010/main" val="11275176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z="3600" b="1" dirty="0">
                <a:cs typeface="B Baran" panose="00000400000000000000" pitchFamily="2" charset="-78"/>
              </a:rPr>
              <a:t>یادگیری تقویتی چه </a:t>
            </a:r>
            <a:r>
              <a:rPr lang="fa-IR" sz="3600" b="1" dirty="0" smtClean="0">
                <a:cs typeface="B Baran" panose="00000400000000000000" pitchFamily="2" charset="-78"/>
              </a:rPr>
              <a:t>مشکلاتی </a:t>
            </a:r>
            <a:r>
              <a:rPr lang="fa-IR" sz="3600" b="1" dirty="0">
                <a:cs typeface="B Baran" panose="00000400000000000000" pitchFamily="2" charset="-78"/>
              </a:rPr>
              <a:t>دارد</a:t>
            </a:r>
            <a:r>
              <a:rPr lang="fa-IR" sz="3600" b="1" dirty="0" smtClean="0">
                <a:cs typeface="B Baran" panose="00000400000000000000" pitchFamily="2" charset="-78"/>
              </a:rPr>
              <a:t>؟</a:t>
            </a:r>
            <a:endParaRPr lang="en-US" sz="3600" dirty="0">
              <a:cs typeface="B Baran" panose="00000400000000000000" pitchFamily="2" charset="-78"/>
            </a:endParaRPr>
          </a:p>
        </p:txBody>
      </p:sp>
      <p:sp>
        <p:nvSpPr>
          <p:cNvPr id="3" name="Content Placeholder 2"/>
          <p:cNvSpPr>
            <a:spLocks noGrp="1"/>
          </p:cNvSpPr>
          <p:nvPr>
            <p:ph idx="1"/>
          </p:nvPr>
        </p:nvSpPr>
        <p:spPr/>
        <p:txBody>
          <a:bodyPr>
            <a:normAutofit fontScale="92500" lnSpcReduction="10000"/>
          </a:bodyPr>
          <a:lstStyle/>
          <a:p>
            <a:pPr marL="0" indent="0" algn="just" rtl="1">
              <a:buNone/>
            </a:pPr>
            <a:r>
              <a:rPr lang="fa-IR" b="1" dirty="0">
                <a:solidFill>
                  <a:srgbClr val="FF0000"/>
                </a:solidFill>
                <a:cs typeface="B Baran" panose="00000400000000000000" pitchFamily="2" charset="-78"/>
              </a:rPr>
              <a:t>نیاز به داده‌های زیاد</a:t>
            </a:r>
            <a:endParaRPr lang="fa-IR" dirty="0">
              <a:solidFill>
                <a:srgbClr val="FF0000"/>
              </a:solidFill>
              <a:cs typeface="B Baran" panose="00000400000000000000" pitchFamily="2" charset="-78"/>
            </a:endParaRPr>
          </a:p>
          <a:p>
            <a:pPr marL="0" indent="0" algn="just" rtl="1">
              <a:buNone/>
            </a:pPr>
            <a:r>
              <a:rPr lang="fa-IR" dirty="0">
                <a:cs typeface="B Baran" panose="00000400000000000000" pitchFamily="2" charset="-78"/>
              </a:rPr>
              <a:t>الگوریتم‌های یادگیری تقویتی به داده‌های زیادی برای یادگیری نیاز دارند. جمع‌آوری این داده‌ها به‌خصوص در محیط‌های پیچیده و پویا می‌تواند دشوار و پر هزینه باشد.</a:t>
            </a:r>
          </a:p>
          <a:p>
            <a:pPr marL="0" indent="0" algn="just" rtl="1">
              <a:buNone/>
            </a:pPr>
            <a:r>
              <a:rPr lang="fa-IR" b="1" dirty="0">
                <a:solidFill>
                  <a:srgbClr val="FF0000"/>
                </a:solidFill>
                <a:cs typeface="B Baran" panose="00000400000000000000" pitchFamily="2" charset="-78"/>
              </a:rPr>
              <a:t>برقراری تعادل بین اکتشاف و اقدامات</a:t>
            </a:r>
            <a:endParaRPr lang="fa-IR" dirty="0">
              <a:solidFill>
                <a:srgbClr val="FF0000"/>
              </a:solidFill>
              <a:cs typeface="B Baran" panose="00000400000000000000" pitchFamily="2" charset="-78"/>
            </a:endParaRPr>
          </a:p>
          <a:p>
            <a:pPr marL="0" indent="0" algn="just" rtl="1">
              <a:buNone/>
            </a:pPr>
            <a:r>
              <a:rPr lang="fa-IR" dirty="0">
                <a:cs typeface="B Baran" panose="00000400000000000000" pitchFamily="2" charset="-78"/>
              </a:rPr>
              <a:t>عوامل یادگیری تقویتی باید بین کاوش حالت‌ها و اقدامات جدید تعادل برقرار کنند. این تعادل به‌منظور یادگیری از محیط و  به حداکثر رساندن پاداش‌ها انجام می‌شود. مدیریت این امر می‌تواند سخت باشد، به‌خصوص در محیط‌هایی با پاداش‌های کم.</a:t>
            </a:r>
          </a:p>
          <a:p>
            <a:pPr marL="0" indent="0" algn="just" rtl="1">
              <a:buNone/>
            </a:pPr>
            <a:r>
              <a:rPr lang="fa-IR" b="1" dirty="0">
                <a:solidFill>
                  <a:srgbClr val="FF0000"/>
                </a:solidFill>
                <a:cs typeface="B Baran" panose="00000400000000000000" pitchFamily="2" charset="-78"/>
              </a:rPr>
              <a:t>پایداری</a:t>
            </a:r>
            <a:endParaRPr lang="fa-IR" dirty="0">
              <a:solidFill>
                <a:srgbClr val="FF0000"/>
              </a:solidFill>
              <a:cs typeface="B Baran" panose="00000400000000000000" pitchFamily="2" charset="-78"/>
            </a:endParaRPr>
          </a:p>
          <a:p>
            <a:pPr marL="0" indent="0" algn="just" rtl="1">
              <a:buNone/>
            </a:pPr>
            <a:r>
              <a:rPr lang="fa-IR" dirty="0">
                <a:cs typeface="B Baran" panose="00000400000000000000" pitchFamily="2" charset="-78"/>
              </a:rPr>
              <a:t>الگوریتم‌های یادگیری تقویتی می‌توانند ناپایدار باشند؛ به این معنی که امکان دارد واگرا شوند یا در انتخاب بهترین پاسخ گیر کنند. پرداختن به این موضوع به‌ویژه در محیط‌های پیچیده و پویا می‌تواند چالش‌برانگیز باشد.</a:t>
            </a:r>
          </a:p>
          <a:p>
            <a:pPr marL="0" indent="0" algn="just" rtl="1">
              <a:buNone/>
            </a:pPr>
            <a:r>
              <a:rPr lang="fa-IR" b="1" dirty="0">
                <a:solidFill>
                  <a:srgbClr val="FF0000"/>
                </a:solidFill>
                <a:cs typeface="B Baran" panose="00000400000000000000" pitchFamily="2" charset="-78"/>
              </a:rPr>
              <a:t> تفسیرپذیری</a:t>
            </a:r>
            <a:endParaRPr lang="fa-IR" dirty="0">
              <a:solidFill>
                <a:srgbClr val="FF0000"/>
              </a:solidFill>
              <a:cs typeface="B Baran" panose="00000400000000000000" pitchFamily="2" charset="-78"/>
            </a:endParaRPr>
          </a:p>
          <a:p>
            <a:pPr marL="0" indent="0" algn="just" rtl="1">
              <a:buNone/>
            </a:pPr>
            <a:r>
              <a:rPr lang="fa-IR" dirty="0">
                <a:cs typeface="B Baran" panose="00000400000000000000" pitchFamily="2" charset="-78"/>
              </a:rPr>
              <a:t>الگوریتم‌های یادگیری تقویتی جزو الگوریتم‌های جعبه‌های سیاه هستند؛ به این معنی که درک دلیل تصمیم‌گیری آن‌ها ممکن است دشوار باشد. این موضوع می‌تواند یک چالش برای برنامه‌های کاربردی ایمنی و حیاتی باشد</a:t>
            </a:r>
            <a:r>
              <a:rPr lang="fa-IR" dirty="0" smtClean="0">
                <a:cs typeface="B Baran" panose="00000400000000000000" pitchFamily="2" charset="-78"/>
              </a:rPr>
              <a:t>.</a:t>
            </a:r>
            <a:endParaRPr lang="fa-IR" dirty="0">
              <a:cs typeface="B Baran" panose="00000400000000000000" pitchFamily="2" charset="-78"/>
            </a:endParaRPr>
          </a:p>
        </p:txBody>
      </p:sp>
    </p:spTree>
    <p:extLst>
      <p:ext uri="{BB962C8B-B14F-4D97-AF65-F5344CB8AC3E}">
        <p14:creationId xmlns:p14="http://schemas.microsoft.com/office/powerpoint/2010/main" val="24682605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793632"/>
            <a:ext cx="10820400" cy="4477808"/>
          </a:xfrm>
        </p:spPr>
        <p:txBody>
          <a:bodyPr>
            <a:normAutofit/>
          </a:bodyPr>
          <a:lstStyle/>
          <a:p>
            <a:pPr marL="0" indent="0" algn="just" rtl="1">
              <a:buNone/>
            </a:pPr>
            <a:r>
              <a:rPr lang="fa-IR" sz="2000" dirty="0">
                <a:solidFill>
                  <a:srgbClr val="FF0000"/>
                </a:solidFill>
                <a:cs typeface="B Baran" panose="00000400000000000000" pitchFamily="2" charset="-78"/>
              </a:rPr>
              <a:t>پیاده‌سازی</a:t>
            </a:r>
            <a:r>
              <a:rPr lang="fa-IR" sz="2000" dirty="0">
                <a:cs typeface="B Baran" panose="00000400000000000000" pitchFamily="2" charset="-78"/>
              </a:rPr>
              <a:t> </a:t>
            </a:r>
            <a:endParaRPr lang="fa-IR" sz="2000" dirty="0" smtClean="0">
              <a:cs typeface="B Baran" panose="00000400000000000000" pitchFamily="2" charset="-78"/>
            </a:endParaRPr>
          </a:p>
          <a:p>
            <a:pPr marL="0" indent="0" algn="just" rtl="1">
              <a:buNone/>
            </a:pPr>
            <a:r>
              <a:rPr lang="fa-IR" sz="2000" dirty="0" smtClean="0">
                <a:cs typeface="B Baran" panose="00000400000000000000" pitchFamily="2" charset="-78"/>
              </a:rPr>
              <a:t>پیاده سازی آن </a:t>
            </a:r>
            <a:r>
              <a:rPr lang="fa-IR" sz="2000" dirty="0">
                <a:cs typeface="B Baran" panose="00000400000000000000" pitchFamily="2" charset="-78"/>
              </a:rPr>
              <a:t>می‌تواند دشوار باشد و به همین علت کاربردهای آن هنوز محدود مانده است. یکی از موانع پیاده‌سازی این نوع یادگیری ماشین، لزوم و تکیه این روش برای جستجو و کشف در محیط مورد نظر است. </a:t>
            </a:r>
            <a:endParaRPr lang="fa-IR" sz="2000" dirty="0" smtClean="0">
              <a:cs typeface="B Baran" panose="00000400000000000000" pitchFamily="2" charset="-78"/>
            </a:endParaRPr>
          </a:p>
          <a:p>
            <a:pPr marL="0" indent="0" algn="just" rtl="1">
              <a:buNone/>
            </a:pPr>
            <a:r>
              <a:rPr lang="fa-IR" sz="2000" dirty="0">
                <a:solidFill>
                  <a:srgbClr val="FF0000"/>
                </a:solidFill>
                <a:cs typeface="B Baran" panose="00000400000000000000" pitchFamily="2" charset="-78"/>
              </a:rPr>
              <a:t>مدت زمان و منابع محاسباتی‌</a:t>
            </a:r>
            <a:endParaRPr lang="fa-IR" sz="2000" dirty="0" smtClean="0">
              <a:solidFill>
                <a:srgbClr val="FF0000"/>
              </a:solidFill>
              <a:cs typeface="B Baran" panose="00000400000000000000" pitchFamily="2" charset="-78"/>
            </a:endParaRPr>
          </a:p>
          <a:p>
            <a:pPr marL="0" indent="0" algn="just" rtl="1">
              <a:buNone/>
            </a:pPr>
            <a:r>
              <a:rPr lang="fa-IR" sz="2000" dirty="0" smtClean="0">
                <a:cs typeface="B Baran" panose="00000400000000000000" pitchFamily="2" charset="-78"/>
              </a:rPr>
              <a:t>یکی </a:t>
            </a:r>
            <a:r>
              <a:rPr lang="fa-IR" sz="2000" dirty="0">
                <a:cs typeface="B Baran" panose="00000400000000000000" pitchFamily="2" charset="-78"/>
              </a:rPr>
              <a:t>دیگر از مشکلاتی که سر راه یادگیری تقویتی وجود دارد، مدت زمان و منابع محاسباتی‌ای است که لازم است تا اطمینان حاصل کنیم یادگیری به درستی انجام شده است. از طرفی، هرچه محیط آموزرشی بزرگ‌تر باشد به زمان و منابع بیشتری برای فرآیند آموزش الگوریتم نیاز است.</a:t>
            </a:r>
          </a:p>
          <a:p>
            <a:pPr marL="0" indent="0" algn="just" rtl="1">
              <a:buNone/>
            </a:pPr>
            <a:r>
              <a:rPr lang="fa-IR" sz="2000" dirty="0">
                <a:solidFill>
                  <a:srgbClr val="FF0000"/>
                </a:solidFill>
                <a:cs typeface="B Baran" panose="00000400000000000000" pitchFamily="2" charset="-78"/>
              </a:rPr>
              <a:t>زمان آموزش</a:t>
            </a:r>
            <a:endParaRPr lang="fa-IR" sz="2000" dirty="0" smtClean="0">
              <a:solidFill>
                <a:srgbClr val="FF0000"/>
              </a:solidFill>
              <a:cs typeface="B Baran" panose="00000400000000000000" pitchFamily="2" charset="-78"/>
            </a:endParaRPr>
          </a:p>
          <a:p>
            <a:pPr marL="0" indent="0" algn="just" rtl="1">
              <a:buNone/>
            </a:pPr>
            <a:r>
              <a:rPr lang="fa-IR" sz="2000" dirty="0" smtClean="0">
                <a:cs typeface="B Baran" panose="00000400000000000000" pitchFamily="2" charset="-78"/>
              </a:rPr>
              <a:t>در برنامه‌های </a:t>
            </a:r>
            <a:r>
              <a:rPr lang="fa-IR" sz="2000" dirty="0">
                <a:cs typeface="B Baran" panose="00000400000000000000" pitchFamily="2" charset="-78"/>
              </a:rPr>
              <a:t>نسبتا ساده، زمان آموزش می‌تواند از چند دقیقه تا ساعت‌ها یا روزها طول بکشد. همچنین شبیه‌سازی یک مشکل به‌طور صحیح می‌تواند چالش‌برانگیز باشد؛ زیرا فهرستی از مشکلات وجود دارد که باید طراحی شوند و برای یافتن راه‌حل مناسب ممکن است عامل به چندین بار تکرار عمل نیاز داشته باشد.</a:t>
            </a:r>
          </a:p>
          <a:p>
            <a:pPr marL="0" indent="0" algn="just" rtl="1">
              <a:buNone/>
            </a:pPr>
            <a:endParaRPr lang="fa-IR" sz="2000" dirty="0">
              <a:cs typeface="B Baran" panose="00000400000000000000" pitchFamily="2" charset="-78"/>
            </a:endParaRPr>
          </a:p>
          <a:p>
            <a:pPr marL="0" indent="0" algn="just" rtl="1">
              <a:buNone/>
            </a:pPr>
            <a:endParaRPr lang="en-US" sz="2000" dirty="0"/>
          </a:p>
        </p:txBody>
      </p:sp>
    </p:spTree>
    <p:extLst>
      <p:ext uri="{BB962C8B-B14F-4D97-AF65-F5344CB8AC3E}">
        <p14:creationId xmlns:p14="http://schemas.microsoft.com/office/powerpoint/2010/main" val="2411230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495" y="1124701"/>
            <a:ext cx="10146186" cy="2075699"/>
          </a:xfrm>
        </p:spPr>
        <p:txBody>
          <a:bodyPr>
            <a:normAutofit/>
          </a:bodyPr>
          <a:lstStyle/>
          <a:p>
            <a:pPr algn="ctr"/>
            <a:r>
              <a:rPr lang="fa-IR" sz="5400" dirty="0" smtClean="0">
                <a:cs typeface="B Baran" panose="00000400000000000000" pitchFamily="2" charset="-78"/>
              </a:rPr>
              <a:t>پایان</a:t>
            </a:r>
            <a:endParaRPr lang="en-US" sz="5400" dirty="0">
              <a:cs typeface="B Baran" panose="00000400000000000000" pitchFamily="2" charset="-78"/>
            </a:endParaRPr>
          </a:p>
        </p:txBody>
      </p:sp>
      <p:sp>
        <p:nvSpPr>
          <p:cNvPr id="3" name="Text Placeholder 2"/>
          <p:cNvSpPr>
            <a:spLocks noGrp="1"/>
          </p:cNvSpPr>
          <p:nvPr>
            <p:ph type="body" sz="half" idx="2"/>
          </p:nvPr>
        </p:nvSpPr>
        <p:spPr>
          <a:xfrm>
            <a:off x="1026027" y="3508131"/>
            <a:ext cx="10144654" cy="1324708"/>
          </a:xfrm>
        </p:spPr>
        <p:txBody>
          <a:bodyPr>
            <a:normAutofit fontScale="92500" lnSpcReduction="10000"/>
          </a:bodyPr>
          <a:lstStyle/>
          <a:p>
            <a:pPr algn="ctr"/>
            <a:r>
              <a:rPr lang="fa-IR" sz="2800" dirty="0" smtClean="0">
                <a:cs typeface="B Baran" panose="00000400000000000000" pitchFamily="2" charset="-78"/>
              </a:rPr>
              <a:t>نگین بهبود</a:t>
            </a:r>
          </a:p>
          <a:p>
            <a:pPr algn="ctr"/>
            <a:r>
              <a:rPr lang="fa-IR" sz="2800" dirty="0" smtClean="0">
                <a:cs typeface="B Baran" panose="00000400000000000000" pitchFamily="2" charset="-78"/>
              </a:rPr>
              <a:t>هوش مصنوعی و سیستم های خبره</a:t>
            </a:r>
          </a:p>
          <a:p>
            <a:pPr algn="ctr"/>
            <a:r>
              <a:rPr lang="fa-IR" sz="2800" dirty="0" smtClean="0">
                <a:cs typeface="B Baran" panose="00000400000000000000" pitchFamily="2" charset="-78"/>
              </a:rPr>
              <a:t>استاد دکتر عصایی </a:t>
            </a:r>
          </a:p>
          <a:p>
            <a:pPr algn="ctr"/>
            <a:endParaRPr lang="en-US" sz="2800" dirty="0">
              <a:cs typeface="B Baran" panose="00000400000000000000" pitchFamily="2" charset="-78"/>
            </a:endParaRPr>
          </a:p>
        </p:txBody>
      </p:sp>
    </p:spTree>
    <p:extLst>
      <p:ext uri="{BB962C8B-B14F-4D97-AF65-F5344CB8AC3E}">
        <p14:creationId xmlns:p14="http://schemas.microsoft.com/office/powerpoint/2010/main" val="365327545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6693" y="1444869"/>
            <a:ext cx="5073162" cy="770792"/>
          </a:xfrm>
        </p:spPr>
        <p:txBody>
          <a:bodyPr>
            <a:noAutofit/>
          </a:bodyPr>
          <a:lstStyle/>
          <a:p>
            <a:pPr algn="ctr"/>
            <a:r>
              <a:rPr lang="en-US" sz="4400" cap="none" dirty="0">
                <a:solidFill>
                  <a:schemeClr val="accent1"/>
                </a:solidFill>
                <a:latin typeface="Arabic Typesetting" panose="03020402040406030203" pitchFamily="66" charset="-78"/>
                <a:cs typeface="B Baran" panose="00000400000000000000" pitchFamily="2" charset="-78"/>
              </a:rPr>
              <a:t>branches</a:t>
            </a:r>
            <a:r>
              <a:rPr lang="en-US" sz="4400" cap="none" dirty="0">
                <a:solidFill>
                  <a:schemeClr val="accent1"/>
                </a:solidFill>
                <a:latin typeface="Aldhabi" panose="01000000000000000000" pitchFamily="2" charset="-78"/>
                <a:cs typeface="B Baran" panose="00000400000000000000" pitchFamily="2" charset="-78"/>
              </a:rPr>
              <a:t> of machine learning</a:t>
            </a:r>
          </a:p>
        </p:txBody>
      </p:sp>
      <p:sp>
        <p:nvSpPr>
          <p:cNvPr id="4" name="Text Placeholder 3"/>
          <p:cNvSpPr>
            <a:spLocks noGrp="1"/>
          </p:cNvSpPr>
          <p:nvPr>
            <p:ph type="body" sz="half" idx="2"/>
          </p:nvPr>
        </p:nvSpPr>
        <p:spPr>
          <a:xfrm>
            <a:off x="6066693" y="2321169"/>
            <a:ext cx="5073162" cy="3739253"/>
          </a:xfrm>
        </p:spPr>
        <p:txBody>
          <a:bodyPr>
            <a:normAutofit/>
          </a:bodyPr>
          <a:lstStyle/>
          <a:p>
            <a:pPr marL="400050" indent="-400050" algn="just" rtl="1">
              <a:lnSpc>
                <a:spcPct val="100000"/>
              </a:lnSpc>
              <a:buFont typeface="+mj-lt"/>
              <a:buAutoNum type="romanUcPeriod"/>
            </a:pPr>
            <a:r>
              <a:rPr lang="fa-IR" b="1" dirty="0"/>
              <a:t>یادگیری نظارتی </a:t>
            </a:r>
            <a:r>
              <a:rPr lang="en-US" sz="2800" b="1" dirty="0" smtClean="0">
                <a:latin typeface="Arabic Typesetting" panose="03020402040406030203" pitchFamily="66" charset="-78"/>
                <a:cs typeface="Arabic Typesetting" panose="03020402040406030203" pitchFamily="66" charset="-78"/>
              </a:rPr>
              <a:t>( supervised </a:t>
            </a:r>
            <a:r>
              <a:rPr lang="en-US" sz="2800" b="1" dirty="0">
                <a:latin typeface="Arabic Typesetting" panose="03020402040406030203" pitchFamily="66" charset="-78"/>
                <a:cs typeface="Arabic Typesetting" panose="03020402040406030203" pitchFamily="66" charset="-78"/>
              </a:rPr>
              <a:t>learning</a:t>
            </a:r>
            <a:r>
              <a:rPr lang="en-US" sz="2800" b="1" dirty="0" smtClean="0">
                <a:latin typeface="Arabic Typesetting" panose="03020402040406030203" pitchFamily="66" charset="-78"/>
                <a:cs typeface="Arabic Typesetting" panose="03020402040406030203" pitchFamily="66" charset="-78"/>
              </a:rPr>
              <a:t>)</a:t>
            </a:r>
            <a:endParaRPr lang="fa-IR" sz="2800" b="1" dirty="0">
              <a:latin typeface="Arabic Typesetting" panose="03020402040406030203" pitchFamily="66" charset="-78"/>
              <a:cs typeface="B Baran" panose="00000400000000000000" pitchFamily="2" charset="-78"/>
            </a:endParaRPr>
          </a:p>
          <a:p>
            <a:pPr marL="400050" indent="-400050" algn="just" rtl="1">
              <a:lnSpc>
                <a:spcPct val="100000"/>
              </a:lnSpc>
              <a:buFont typeface="+mj-lt"/>
              <a:buAutoNum type="romanUcPeriod"/>
            </a:pPr>
            <a:r>
              <a:rPr lang="fa-IR" b="1" dirty="0" smtClean="0">
                <a:cs typeface="B Baran" panose="00000400000000000000" pitchFamily="2" charset="-78"/>
              </a:rPr>
              <a:t>یادگیری غیر نظارتی</a:t>
            </a:r>
            <a:r>
              <a:rPr lang="en-US" sz="2800" b="1" dirty="0" smtClean="0">
                <a:latin typeface="Arabic Typesetting" panose="03020402040406030203" pitchFamily="66" charset="-78"/>
                <a:cs typeface="B Baran" panose="00000400000000000000" pitchFamily="2" charset="-78"/>
              </a:rPr>
              <a:t>( unsupervised learning)</a:t>
            </a:r>
          </a:p>
          <a:p>
            <a:pPr marL="400050" indent="-400050" algn="just" rtl="1">
              <a:lnSpc>
                <a:spcPct val="100000"/>
              </a:lnSpc>
              <a:buFont typeface="+mj-lt"/>
              <a:buAutoNum type="romanUcPeriod"/>
            </a:pPr>
            <a:r>
              <a:rPr lang="fa-IR" b="1" dirty="0" smtClean="0">
                <a:cs typeface="B Baran" panose="00000400000000000000" pitchFamily="2" charset="-78"/>
              </a:rPr>
              <a:t>یادگیری </a:t>
            </a:r>
            <a:r>
              <a:rPr lang="fa-IR" b="1" dirty="0">
                <a:cs typeface="B Baran" panose="00000400000000000000" pitchFamily="2" charset="-78"/>
              </a:rPr>
              <a:t>نیمه </a:t>
            </a:r>
            <a:r>
              <a:rPr lang="fa-IR" b="1" dirty="0" smtClean="0">
                <a:cs typeface="B Baran" panose="00000400000000000000" pitchFamily="2" charset="-78"/>
              </a:rPr>
              <a:t>نظارتی</a:t>
            </a:r>
            <a:r>
              <a:rPr lang="en-US" sz="2800" b="1" dirty="0" smtClean="0">
                <a:latin typeface="Arabic Typesetting" panose="03020402040406030203" pitchFamily="66" charset="-78"/>
                <a:cs typeface="B Baran" panose="00000400000000000000" pitchFamily="2" charset="-78"/>
              </a:rPr>
              <a:t> (</a:t>
            </a:r>
            <a:r>
              <a:rPr lang="en-US" sz="2800" b="1" dirty="0">
                <a:latin typeface="Arabic Typesetting" panose="03020402040406030203" pitchFamily="66" charset="-78"/>
                <a:cs typeface="B Baran" panose="00000400000000000000" pitchFamily="2" charset="-78"/>
              </a:rPr>
              <a:t>semi supervised learning</a:t>
            </a:r>
            <a:r>
              <a:rPr lang="en-US" sz="2800" b="1" dirty="0" smtClean="0">
                <a:latin typeface="Arabic Typesetting" panose="03020402040406030203" pitchFamily="66" charset="-78"/>
                <a:cs typeface="B Baran" panose="00000400000000000000" pitchFamily="2" charset="-78"/>
              </a:rPr>
              <a:t>)</a:t>
            </a:r>
            <a:endParaRPr lang="en-US" b="1" dirty="0" smtClean="0">
              <a:cs typeface="B Baran" panose="00000400000000000000" pitchFamily="2" charset="-78"/>
            </a:endParaRPr>
          </a:p>
          <a:p>
            <a:pPr marL="514350" indent="-514350" algn="just" rtl="1">
              <a:lnSpc>
                <a:spcPct val="100000"/>
              </a:lnSpc>
              <a:buFont typeface="+mj-lt"/>
              <a:buAutoNum type="romanUcPeriod"/>
            </a:pPr>
            <a:r>
              <a:rPr lang="fa-IR" sz="2000" b="1" dirty="0" smtClean="0">
                <a:solidFill>
                  <a:schemeClr val="accent1"/>
                </a:solidFill>
                <a:cs typeface="B Baran" panose="00000400000000000000" pitchFamily="2" charset="-78"/>
              </a:rPr>
              <a:t>یادگیری تقویتی</a:t>
            </a:r>
            <a:r>
              <a:rPr lang="en-US" sz="2400" b="1" dirty="0" smtClean="0">
                <a:solidFill>
                  <a:schemeClr val="accent1"/>
                </a:solidFill>
                <a:latin typeface="Arabic Typesetting" panose="03020402040406030203" pitchFamily="66" charset="-78"/>
                <a:cs typeface="B Baran" panose="00000400000000000000" pitchFamily="2" charset="-78"/>
              </a:rPr>
              <a:t>(Reinforcement Learning)</a:t>
            </a:r>
            <a:endParaRPr lang="en-US" sz="2400" dirty="0">
              <a:solidFill>
                <a:schemeClr val="accent1"/>
              </a:solidFill>
              <a:cs typeface="B Baran" panose="00000400000000000000" pitchFamily="2" charset="-78"/>
            </a:endParaRPr>
          </a:p>
        </p:txBody>
      </p:sp>
      <p:pic>
        <p:nvPicPr>
          <p:cNvPr id="6" name="Content Placeholder 5"/>
          <p:cNvPicPr>
            <a:picLocks noGrp="1" noChangeAspect="1"/>
          </p:cNvPicPr>
          <p:nvPr>
            <p:ph idx="1"/>
          </p:nvPr>
        </p:nvPicPr>
        <p:blipFill rotWithShape="1">
          <a:blip r:embed="rId2"/>
          <a:srcRect b="7003"/>
          <a:stretch/>
        </p:blipFill>
        <p:spPr>
          <a:xfrm>
            <a:off x="797169" y="1726222"/>
            <a:ext cx="4762500" cy="42525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779522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799" y="1107831"/>
            <a:ext cx="3455378" cy="923192"/>
          </a:xfrm>
        </p:spPr>
        <p:txBody>
          <a:bodyPr/>
          <a:lstStyle/>
          <a:p>
            <a:pPr algn="ctr" rtl="1"/>
            <a:r>
              <a:rPr lang="fa-IR" sz="2000" b="1" dirty="0">
                <a:cs typeface="B Baran" panose="00000400000000000000" pitchFamily="2" charset="-78"/>
              </a:rPr>
              <a:t>یادگیری نیمه نظارتی</a:t>
            </a:r>
            <a:r>
              <a:rPr lang="en-US" sz="2000" b="1" dirty="0">
                <a:latin typeface="Arabic Typesetting" panose="03020402040406030203" pitchFamily="66" charset="-78"/>
                <a:cs typeface="B Baran" panose="00000400000000000000" pitchFamily="2" charset="-78"/>
              </a:rPr>
              <a:t> </a:t>
            </a:r>
            <a:r>
              <a:rPr lang="en-US" sz="1800" b="1" dirty="0">
                <a:latin typeface="Arabic Typesetting" panose="03020402040406030203" pitchFamily="66" charset="-78"/>
                <a:cs typeface="B Baran" panose="00000400000000000000" pitchFamily="2" charset="-78"/>
              </a:rPr>
              <a:t>(semi supervised </a:t>
            </a:r>
            <a:r>
              <a:rPr lang="en-US" sz="1800" b="1" dirty="0" smtClean="0">
                <a:latin typeface="Arabic Typesetting" panose="03020402040406030203" pitchFamily="66" charset="-78"/>
                <a:cs typeface="B Baran" panose="00000400000000000000" pitchFamily="2" charset="-78"/>
              </a:rPr>
              <a:t>learning</a:t>
            </a:r>
            <a:r>
              <a:rPr lang="en-US" b="1" dirty="0" smtClean="0">
                <a:latin typeface="Arabic Typesetting" panose="03020402040406030203" pitchFamily="66" charset="-78"/>
                <a:cs typeface="B Baran" panose="00000400000000000000" pitchFamily="2" charset="-78"/>
              </a:rPr>
              <a:t>)</a:t>
            </a:r>
            <a:endParaRPr lang="en-US" b="1" dirty="0">
              <a:cs typeface="B Baran" panose="00000400000000000000" pitchFamily="2" charset="-78"/>
            </a:endParaRPr>
          </a:p>
        </p:txBody>
      </p:sp>
      <p:sp>
        <p:nvSpPr>
          <p:cNvPr id="4" name="Text Placeholder 3"/>
          <p:cNvSpPr>
            <a:spLocks noGrp="1"/>
          </p:cNvSpPr>
          <p:nvPr>
            <p:ph type="body" sz="half" idx="15"/>
          </p:nvPr>
        </p:nvSpPr>
        <p:spPr>
          <a:xfrm>
            <a:off x="685799" y="2101362"/>
            <a:ext cx="3456432" cy="4117335"/>
          </a:xfrm>
        </p:spPr>
        <p:txBody>
          <a:bodyPr>
            <a:normAutofit/>
          </a:bodyPr>
          <a:lstStyle/>
          <a:p>
            <a:pPr algn="ctr" rtl="1"/>
            <a:r>
              <a:rPr lang="fa-IR" sz="1800" dirty="0" smtClean="0">
                <a:cs typeface="B Baran" panose="00000400000000000000" pitchFamily="2" charset="-78"/>
              </a:rPr>
              <a:t>در این </a:t>
            </a:r>
            <a:r>
              <a:rPr lang="fa-IR" sz="1800" dirty="0">
                <a:cs typeface="B Baran" panose="00000400000000000000" pitchFamily="2" charset="-78"/>
              </a:rPr>
              <a:t>روش، روشی بینابینی است. توسعه‌دهندگان، </a:t>
            </a:r>
            <a:r>
              <a:rPr lang="fa-IR" sz="1800" dirty="0">
                <a:solidFill>
                  <a:schemeClr val="accent1"/>
                </a:solidFill>
                <a:cs typeface="B Baran" panose="00000400000000000000" pitchFamily="2" charset="-78"/>
              </a:rPr>
              <a:t>یک مجموعه نسبتاً کوچک از داده‌های برچسب‌دار و یک مجموعه بزرگ‌تر از داده بدون برچسب آماده </a:t>
            </a:r>
            <a:r>
              <a:rPr lang="fa-IR" sz="1800" dirty="0">
                <a:cs typeface="B Baran" panose="00000400000000000000" pitchFamily="2" charset="-78"/>
              </a:rPr>
              <a:t>می‌کنند. سپس از مدل خواسته می‌شود، براساس چیزی که از داده‌های برچسب‌دار یادمی‌گیرد، درمورد داده‌های بدون برچسب هم پیش‌بینی انجام دهد و در نهایت داده‌های بدون برچسب و برچسب‌دار را به عنوان یک مجموعه داده کل درنظر بگیرد و نتیجه‌گیری نهایی را انجام دهد.</a:t>
            </a:r>
            <a:endParaRPr lang="en-US" sz="1800" dirty="0">
              <a:cs typeface="B Baran" panose="00000400000000000000" pitchFamily="2" charset="-78"/>
            </a:endParaRPr>
          </a:p>
        </p:txBody>
      </p:sp>
      <p:sp>
        <p:nvSpPr>
          <p:cNvPr id="5" name="Text Placeholder 4"/>
          <p:cNvSpPr>
            <a:spLocks noGrp="1"/>
          </p:cNvSpPr>
          <p:nvPr>
            <p:ph type="body" sz="quarter" idx="3"/>
          </p:nvPr>
        </p:nvSpPr>
        <p:spPr>
          <a:xfrm>
            <a:off x="4366858" y="832013"/>
            <a:ext cx="3456432" cy="1199010"/>
          </a:xfrm>
        </p:spPr>
        <p:txBody>
          <a:bodyPr/>
          <a:lstStyle/>
          <a:p>
            <a:pPr algn="ctr" rtl="1"/>
            <a:r>
              <a:rPr lang="fa-IR" sz="2000" b="1" dirty="0">
                <a:cs typeface="B Baran" panose="00000400000000000000" pitchFamily="2" charset="-78"/>
              </a:rPr>
              <a:t>یادگیری غیر نظارتی</a:t>
            </a:r>
            <a:r>
              <a:rPr lang="en-US" sz="2000" b="1" dirty="0">
                <a:latin typeface="Arabic Typesetting" panose="03020402040406030203" pitchFamily="66" charset="-78"/>
                <a:cs typeface="B Baran" panose="00000400000000000000" pitchFamily="2" charset="-78"/>
              </a:rPr>
              <a:t>( unsupervised learning</a:t>
            </a:r>
            <a:r>
              <a:rPr lang="en-US" sz="2000" b="1" dirty="0" smtClean="0">
                <a:latin typeface="Arabic Typesetting" panose="03020402040406030203" pitchFamily="66" charset="-78"/>
                <a:cs typeface="B Baran" panose="00000400000000000000" pitchFamily="2" charset="-78"/>
              </a:rPr>
              <a:t>)</a:t>
            </a:r>
            <a:endParaRPr lang="en-US" sz="2000" b="1" dirty="0">
              <a:latin typeface="Arabic Typesetting" panose="03020402040406030203" pitchFamily="66" charset="-78"/>
              <a:cs typeface="B Baran" panose="00000400000000000000" pitchFamily="2" charset="-78"/>
            </a:endParaRPr>
          </a:p>
        </p:txBody>
      </p:sp>
      <p:sp>
        <p:nvSpPr>
          <p:cNvPr id="6" name="Text Placeholder 5"/>
          <p:cNvSpPr>
            <a:spLocks noGrp="1"/>
          </p:cNvSpPr>
          <p:nvPr>
            <p:ph type="body" sz="half" idx="16"/>
          </p:nvPr>
        </p:nvSpPr>
        <p:spPr>
          <a:xfrm>
            <a:off x="4366858" y="2101362"/>
            <a:ext cx="3456432" cy="4117323"/>
          </a:xfrm>
        </p:spPr>
        <p:txBody>
          <a:bodyPr>
            <a:normAutofit/>
          </a:bodyPr>
          <a:lstStyle/>
          <a:p>
            <a:pPr algn="ctr" rtl="1"/>
            <a:r>
              <a:rPr lang="fa-IR" sz="1800" dirty="0" smtClean="0">
                <a:cs typeface="B Baran" panose="00000400000000000000" pitchFamily="2" charset="-78"/>
              </a:rPr>
              <a:t>در </a:t>
            </a:r>
            <a:r>
              <a:rPr lang="fa-IR" sz="1800" dirty="0">
                <a:cs typeface="B Baran" panose="00000400000000000000" pitchFamily="2" charset="-78"/>
              </a:rPr>
              <a:t>یادگیری غیرنظارتی، فقط </a:t>
            </a:r>
            <a:r>
              <a:rPr lang="fa-IR" sz="1800" dirty="0">
                <a:solidFill>
                  <a:schemeClr val="accent1"/>
                </a:solidFill>
                <a:cs typeface="B Baran" panose="00000400000000000000" pitchFamily="2" charset="-78"/>
              </a:rPr>
              <a:t>داده‌های بدون برچسب </a:t>
            </a:r>
            <a:r>
              <a:rPr lang="fa-IR" sz="1800" dirty="0">
                <a:cs typeface="B Baran" panose="00000400000000000000" pitchFamily="2" charset="-78"/>
              </a:rPr>
              <a:t>در اختیار الگوریتم قرار داده می‌شود. این الگوریتم‌ها بدون اینکه مستقیم به آنها گفته شده باشد دنبال چه ویژگی‌ها بگردند، براساس </a:t>
            </a:r>
            <a:r>
              <a:rPr lang="fa-IR" sz="1800" dirty="0">
                <a:solidFill>
                  <a:schemeClr val="accent1"/>
                </a:solidFill>
                <a:cs typeface="B Baran" panose="00000400000000000000" pitchFamily="2" charset="-78"/>
              </a:rPr>
              <a:t>مشاهده‌های خودشان</a:t>
            </a:r>
            <a:r>
              <a:rPr lang="fa-IR" sz="1800" dirty="0">
                <a:cs typeface="B Baran" panose="00000400000000000000" pitchFamily="2" charset="-78"/>
              </a:rPr>
              <a:t> آموزش می‌بینند. نمونه‌ای از کاربرد این نوع یادگیری، خوشه‌بندی مشتری‌ها است.</a:t>
            </a:r>
            <a:endParaRPr lang="en-US" sz="1800" dirty="0">
              <a:cs typeface="B Baran" panose="00000400000000000000" pitchFamily="2" charset="-78"/>
            </a:endParaRPr>
          </a:p>
        </p:txBody>
      </p:sp>
      <p:sp>
        <p:nvSpPr>
          <p:cNvPr id="7" name="Text Placeholder 6"/>
          <p:cNvSpPr>
            <a:spLocks noGrp="1"/>
          </p:cNvSpPr>
          <p:nvPr>
            <p:ph type="body" sz="quarter" idx="13"/>
          </p:nvPr>
        </p:nvSpPr>
        <p:spPr>
          <a:xfrm>
            <a:off x="8051801" y="832013"/>
            <a:ext cx="3456432" cy="1199010"/>
          </a:xfrm>
        </p:spPr>
        <p:txBody>
          <a:bodyPr/>
          <a:lstStyle/>
          <a:p>
            <a:pPr algn="ctr" rtl="1"/>
            <a:r>
              <a:rPr lang="fa-IR" sz="2000" b="1" dirty="0"/>
              <a:t>یادگیری نظارتی </a:t>
            </a:r>
            <a:r>
              <a:rPr lang="en-US" b="1" dirty="0">
                <a:latin typeface="Arabic Typesetting" panose="03020402040406030203" pitchFamily="66" charset="-78"/>
                <a:cs typeface="Arabic Typesetting" panose="03020402040406030203" pitchFamily="66" charset="-78"/>
              </a:rPr>
              <a:t>( supervised learning</a:t>
            </a:r>
            <a:r>
              <a:rPr lang="en-US" b="1" dirty="0" smtClean="0">
                <a:latin typeface="Arabic Typesetting" panose="03020402040406030203" pitchFamily="66" charset="-78"/>
                <a:cs typeface="Arabic Typesetting" panose="03020402040406030203" pitchFamily="66" charset="-78"/>
              </a:rPr>
              <a:t>)</a:t>
            </a:r>
            <a:endParaRPr lang="fa-IR" b="1" dirty="0">
              <a:latin typeface="Arabic Typesetting" panose="03020402040406030203" pitchFamily="66" charset="-78"/>
              <a:cs typeface="B Baran" panose="00000400000000000000" pitchFamily="2" charset="-78"/>
            </a:endParaRPr>
          </a:p>
        </p:txBody>
      </p:sp>
      <p:sp>
        <p:nvSpPr>
          <p:cNvPr id="8" name="Text Placeholder 7"/>
          <p:cNvSpPr>
            <a:spLocks noGrp="1"/>
          </p:cNvSpPr>
          <p:nvPr>
            <p:ph type="body" sz="half" idx="17"/>
          </p:nvPr>
        </p:nvSpPr>
        <p:spPr>
          <a:xfrm>
            <a:off x="8051801" y="2101362"/>
            <a:ext cx="3456432" cy="4117335"/>
          </a:xfrm>
        </p:spPr>
        <p:txBody>
          <a:bodyPr/>
          <a:lstStyle/>
          <a:p>
            <a:pPr algn="ctr" rtl="1"/>
            <a:r>
              <a:rPr lang="fa-IR" sz="1800" dirty="0">
                <a:cs typeface="B Baran" panose="00000400000000000000" pitchFamily="2" charset="-78"/>
              </a:rPr>
              <a:t>در یادگیری نظارتی، الگوریتم‌ها با استفاده از یک سری </a:t>
            </a:r>
            <a:r>
              <a:rPr lang="fa-IR" sz="1800" dirty="0">
                <a:solidFill>
                  <a:schemeClr val="accent1"/>
                </a:solidFill>
                <a:cs typeface="B Baran" panose="00000400000000000000" pitchFamily="2" charset="-78"/>
              </a:rPr>
              <a:t>داده برچسب‌دار </a:t>
            </a:r>
            <a:r>
              <a:rPr lang="fa-IR" sz="1800" dirty="0">
                <a:cs typeface="B Baran" panose="00000400000000000000" pitchFamily="2" charset="-78"/>
              </a:rPr>
              <a:t>آموزش داده می‌شوند. این الگوریتم‌ها فقط ویژگی‌هایی را یادمی‌گیرند که در دیتاست مشخص شده است و به آنها </a:t>
            </a:r>
            <a:r>
              <a:rPr lang="fa-IR" sz="1800" dirty="0" smtClean="0">
                <a:solidFill>
                  <a:schemeClr val="accent1"/>
                </a:solidFill>
                <a:cs typeface="B Baran" panose="00000400000000000000" pitchFamily="2" charset="-78"/>
              </a:rPr>
              <a:t>هدف یا </a:t>
            </a:r>
            <a:r>
              <a:rPr lang="en-US" sz="1800" dirty="0" smtClean="0">
                <a:solidFill>
                  <a:schemeClr val="accent1"/>
                </a:solidFill>
                <a:cs typeface="B Baran" panose="00000400000000000000" pitchFamily="2" charset="-78"/>
              </a:rPr>
              <a:t>Target </a:t>
            </a:r>
            <a:r>
              <a:rPr lang="fa-IR" sz="1800" dirty="0" smtClean="0">
                <a:cs typeface="B Baran" panose="00000400000000000000" pitchFamily="2" charset="-78"/>
              </a:rPr>
              <a:t>گفته </a:t>
            </a:r>
            <a:r>
              <a:rPr lang="fa-IR" sz="1800" dirty="0">
                <a:cs typeface="B Baran" panose="00000400000000000000" pitchFamily="2" charset="-78"/>
              </a:rPr>
              <a:t>می‌شود. در واقع «هدف» در این نوع یادگیری کاملاً تعریف شده است و نمونه‌های از داده و پاسخ درست در اختیار مدل قرار می‌گیرد تا با استفاده از آنها بتواند هر </a:t>
            </a:r>
            <a:r>
              <a:rPr lang="fa-IR" sz="1800" dirty="0" smtClean="0">
                <a:cs typeface="B Baran" panose="00000400000000000000" pitchFamily="2" charset="-78"/>
              </a:rPr>
              <a:t>داده </a:t>
            </a:r>
            <a:r>
              <a:rPr lang="fa-IR" sz="1800" dirty="0">
                <a:cs typeface="B Baran" panose="00000400000000000000" pitchFamily="2" charset="-78"/>
              </a:rPr>
              <a:t>جدیدی را که می‌بیند برچسب بزند. یکی از رایج‌ترین کاربردهای یادگیری نظارتی، مدل‌های </a:t>
            </a:r>
            <a:r>
              <a:rPr lang="fa-IR" sz="1800" dirty="0">
                <a:solidFill>
                  <a:schemeClr val="accent1"/>
                </a:solidFill>
                <a:cs typeface="B Baran" panose="00000400000000000000" pitchFamily="2" charset="-78"/>
              </a:rPr>
              <a:t>تشخیص تصویر </a:t>
            </a:r>
            <a:r>
              <a:rPr lang="fa-IR" sz="1800" dirty="0">
                <a:cs typeface="B Baran" panose="00000400000000000000" pitchFamily="2" charset="-78"/>
              </a:rPr>
              <a:t>است. این مدل‌ها یک مجموعه عکس برچسب‌دار دریافت می‌کنند و یادمی‌گیرند بین ویژگی‌های متداول آنها تمایز قائل شوند. به عنوان مثال با دریافت عکس‌هایی از صورت انسان‌ها، می‌توانند اجزای صورت را تشخیص دهند. یا بین دو یا چند حیوان تمایز قائل شوند</a:t>
            </a:r>
            <a:r>
              <a:rPr lang="fa-IR" sz="1600" dirty="0">
                <a:cs typeface="B Baran" panose="00000400000000000000" pitchFamily="2" charset="-78"/>
              </a:rPr>
              <a:t>.</a:t>
            </a:r>
            <a:endParaRPr lang="en-US" sz="1600" dirty="0">
              <a:cs typeface="B Baran" panose="00000400000000000000" pitchFamily="2" charset="-78"/>
            </a:endParaRPr>
          </a:p>
        </p:txBody>
      </p:sp>
    </p:spTree>
    <p:extLst>
      <p:ext uri="{BB962C8B-B14F-4D97-AF65-F5344CB8AC3E}">
        <p14:creationId xmlns:p14="http://schemas.microsoft.com/office/powerpoint/2010/main" val="314524533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9591" y="1295399"/>
            <a:ext cx="4510454" cy="823547"/>
          </a:xfrm>
        </p:spPr>
        <p:txBody>
          <a:bodyPr>
            <a:normAutofit/>
          </a:bodyPr>
          <a:lstStyle/>
          <a:p>
            <a:pPr algn="ctr" rtl="1"/>
            <a:r>
              <a:rPr lang="fa-IR" sz="2800" b="1" cap="none" dirty="0">
                <a:solidFill>
                  <a:schemeClr val="accent1"/>
                </a:solidFill>
                <a:cs typeface="B Baran" panose="00000400000000000000" pitchFamily="2" charset="-78"/>
              </a:rPr>
              <a:t>یادگیری تقویتی</a:t>
            </a:r>
            <a:r>
              <a:rPr lang="en-US" sz="2800" b="1" cap="none" dirty="0">
                <a:solidFill>
                  <a:schemeClr val="accent1"/>
                </a:solidFill>
                <a:latin typeface="Arabic Typesetting" panose="03020402040406030203" pitchFamily="66" charset="-78"/>
                <a:cs typeface="B Baran" panose="00000400000000000000" pitchFamily="2" charset="-78"/>
              </a:rPr>
              <a:t>(reinforcement Learning)</a:t>
            </a:r>
            <a:endParaRPr lang="en-US" sz="2800" dirty="0"/>
          </a:p>
        </p:txBody>
      </p:sp>
      <p:pic>
        <p:nvPicPr>
          <p:cNvPr id="5" name="Content Placeholder 4"/>
          <p:cNvPicPr>
            <a:picLocks noGrp="1" noChangeAspect="1"/>
          </p:cNvPicPr>
          <p:nvPr>
            <p:ph idx="1"/>
          </p:nvPr>
        </p:nvPicPr>
        <p:blipFill rotWithShape="1">
          <a:blip r:embed="rId2"/>
          <a:srcRect l="6788" t="5914" r="4584" b="7096"/>
          <a:stretch/>
        </p:blipFill>
        <p:spPr>
          <a:xfrm>
            <a:off x="589086" y="1843454"/>
            <a:ext cx="5336930" cy="38510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p:cNvSpPr>
            <a:spLocks noGrp="1"/>
          </p:cNvSpPr>
          <p:nvPr>
            <p:ph type="body" sz="half" idx="2"/>
          </p:nvPr>
        </p:nvSpPr>
        <p:spPr>
          <a:xfrm>
            <a:off x="6365630" y="2118946"/>
            <a:ext cx="4598377" cy="3903785"/>
          </a:xfrm>
        </p:spPr>
        <p:txBody>
          <a:bodyPr>
            <a:normAutofit fontScale="85000" lnSpcReduction="10000"/>
          </a:bodyPr>
          <a:lstStyle/>
          <a:p>
            <a:pPr algn="ctr" rtl="1">
              <a:lnSpc>
                <a:spcPct val="150000"/>
              </a:lnSpc>
            </a:pPr>
            <a:r>
              <a:rPr lang="fa-IR" dirty="0">
                <a:cs typeface="B Baran" panose="00000400000000000000" pitchFamily="2" charset="-78"/>
              </a:rPr>
              <a:t>در این روش، یک عامل در محیط قرار می‌گیرد تا با </a:t>
            </a:r>
            <a:r>
              <a:rPr lang="fa-IR" dirty="0">
                <a:solidFill>
                  <a:schemeClr val="accent1"/>
                </a:solidFill>
                <a:cs typeface="B Baran" panose="00000400000000000000" pitchFamily="2" charset="-78"/>
              </a:rPr>
              <a:t>آزمون و خطا </a:t>
            </a:r>
            <a:r>
              <a:rPr lang="fa-IR" dirty="0">
                <a:cs typeface="B Baran" panose="00000400000000000000" pitchFamily="2" charset="-78"/>
              </a:rPr>
              <a:t>یاد بگیرد کدام کارها مفید و کدام کارها </a:t>
            </a:r>
            <a:r>
              <a:rPr lang="fa-IR" sz="1700" dirty="0">
                <a:cs typeface="B Baran" panose="00000400000000000000" pitchFamily="2" charset="-78"/>
              </a:rPr>
              <a:t>غیرمفید هستند و در نهایت به عامل تصمیم‌گیرنده اجازه می‌دهد تا با نشان دادن </a:t>
            </a:r>
            <a:r>
              <a:rPr lang="fa-IR" sz="1700" dirty="0">
                <a:solidFill>
                  <a:schemeClr val="accent1"/>
                </a:solidFill>
                <a:cs typeface="B Baran" panose="00000400000000000000" pitchFamily="2" charset="-78"/>
              </a:rPr>
              <a:t>عکس‌العمل به محیط و تعامل با آن</a:t>
            </a:r>
            <a:r>
              <a:rPr lang="fa-IR" sz="1700" dirty="0">
                <a:cs typeface="B Baran" panose="00000400000000000000" pitchFamily="2" charset="-78"/>
              </a:rPr>
              <a:t>، پاداش کل خود را حداکثر </a:t>
            </a:r>
            <a:r>
              <a:rPr lang="fa-IR" sz="1700" dirty="0" smtClean="0">
                <a:cs typeface="B Baran" panose="00000400000000000000" pitchFamily="2" charset="-78"/>
              </a:rPr>
              <a:t>سازد. </a:t>
            </a:r>
            <a:r>
              <a:rPr lang="fa-IR" sz="1700" dirty="0">
                <a:cs typeface="B Baran" panose="00000400000000000000" pitchFamily="2" charset="-78"/>
              </a:rPr>
              <a:t>مبحث یادگیری تقویتی از تعامل نوع بشر با محیط و یادگیری بر اساس تجربیات خود، نشات </a:t>
            </a:r>
            <a:r>
              <a:rPr lang="fa-IR" sz="1700" dirty="0" smtClean="0">
                <a:cs typeface="B Baran" panose="00000400000000000000" pitchFamily="2" charset="-78"/>
              </a:rPr>
              <a:t>می‌گیرد.</a:t>
            </a:r>
            <a:r>
              <a:rPr lang="fa-IR" dirty="0"/>
              <a:t> </a:t>
            </a:r>
            <a:r>
              <a:rPr lang="fa-IR" dirty="0" smtClean="0"/>
              <a:t>و یک </a:t>
            </a:r>
            <a:r>
              <a:rPr lang="fa-IR" dirty="0"/>
              <a:t>رویکرد پردازشی است که بر اساس آن، عامل با انجام اعمال </a:t>
            </a:r>
            <a:r>
              <a:rPr lang="en-US" sz="2100" dirty="0" smtClean="0">
                <a:latin typeface="Arabic Typesetting" panose="03020402040406030203" pitchFamily="66" charset="-78"/>
                <a:cs typeface="Arabic Typesetting" panose="03020402040406030203" pitchFamily="66" charset="-78"/>
              </a:rPr>
              <a:t>Actions</a:t>
            </a:r>
            <a:r>
              <a:rPr lang="en-US" sz="2100" dirty="0" smtClean="0"/>
              <a:t> </a:t>
            </a:r>
            <a:r>
              <a:rPr lang="fa-IR" sz="2100" dirty="0" smtClean="0"/>
              <a:t> </a:t>
            </a:r>
            <a:r>
              <a:rPr lang="fa-IR" dirty="0" smtClean="0"/>
              <a:t>می‌آموزد</a:t>
            </a:r>
            <a:r>
              <a:rPr lang="fa-IR" dirty="0"/>
              <a:t>.</a:t>
            </a:r>
            <a:endParaRPr lang="fa-IR" sz="1700" dirty="0" smtClean="0">
              <a:cs typeface="B Baran" panose="00000400000000000000" pitchFamily="2" charset="-78"/>
            </a:endParaRPr>
          </a:p>
          <a:p>
            <a:pPr algn="ctr" rtl="1">
              <a:lnSpc>
                <a:spcPct val="150000"/>
              </a:lnSpc>
            </a:pPr>
            <a:r>
              <a:rPr lang="fa-IR" sz="1700" dirty="0" smtClean="0">
                <a:cs typeface="B Baran" panose="00000400000000000000" pitchFamily="2" charset="-78"/>
              </a:rPr>
              <a:t>از </a:t>
            </a:r>
            <a:r>
              <a:rPr lang="fa-IR" sz="1700" dirty="0">
                <a:cs typeface="B Baran" panose="00000400000000000000" pitchFamily="2" charset="-78"/>
              </a:rPr>
              <a:t>این جهت که درمورد یادگیری تقویتی هم </a:t>
            </a:r>
            <a:r>
              <a:rPr lang="fa-IR" dirty="0">
                <a:cs typeface="B Baran" panose="00000400000000000000" pitchFamily="2" charset="-78"/>
              </a:rPr>
              <a:t>هدف مشخصی از یادگیری وجود دارد، می‌توان آن را شبیه یادگیری نظارتی دانست. اما وقتی که اهداف و پاداش‌ها مشخص شدند، الگوریتم به صورت مستقل عمل می‌کند و نسبت به یادگیری نظارتی تصمیمات آزادانه‌تری می‌گیرد. به همین علت است که برخی یادگیری تقویتی را در دسته نیمه نظارتی جای می‌دهند. اما با توجه به آنچه گفته شد، منطقی‌تر این است که یادگیری تقویتی را به عنوان یک دسته جدا در یادگیری ماشین در نظر گرفت.</a:t>
            </a:r>
          </a:p>
          <a:p>
            <a:pPr>
              <a:lnSpc>
                <a:spcPct val="150000"/>
              </a:lnSpc>
            </a:pPr>
            <a:endParaRPr lang="en-US" dirty="0"/>
          </a:p>
        </p:txBody>
      </p:sp>
    </p:spTree>
    <p:extLst>
      <p:ext uri="{BB962C8B-B14F-4D97-AF65-F5344CB8AC3E}">
        <p14:creationId xmlns:p14="http://schemas.microsoft.com/office/powerpoint/2010/main" val="235784255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90247"/>
            <a:ext cx="10820400" cy="5161084"/>
          </a:xfrm>
        </p:spPr>
        <p:txBody>
          <a:bodyPr>
            <a:normAutofit fontScale="92500" lnSpcReduction="10000"/>
          </a:bodyPr>
          <a:lstStyle/>
          <a:p>
            <a:pPr marL="0" indent="0" algn="just" rtl="1">
              <a:buNone/>
            </a:pPr>
            <a:endParaRPr lang="en-US" sz="2000" dirty="0" smtClean="0">
              <a:cs typeface="B Baran" panose="00000400000000000000" pitchFamily="2" charset="-78"/>
            </a:endParaRPr>
          </a:p>
          <a:p>
            <a:pPr marL="0" indent="0" algn="just" rtl="1">
              <a:buNone/>
            </a:pPr>
            <a:endParaRPr lang="en-US" sz="2000" dirty="0">
              <a:cs typeface="B Baran" panose="00000400000000000000" pitchFamily="2" charset="-78"/>
            </a:endParaRPr>
          </a:p>
          <a:p>
            <a:pPr marL="0" indent="0" algn="just" rtl="1">
              <a:buNone/>
            </a:pPr>
            <a:r>
              <a:rPr lang="fa-IR" sz="2000" dirty="0" smtClean="0">
                <a:cs typeface="B Baran" panose="00000400000000000000" pitchFamily="2" charset="-78"/>
              </a:rPr>
              <a:t>هدف </a:t>
            </a:r>
            <a:r>
              <a:rPr lang="fa-IR" sz="2000" dirty="0">
                <a:cs typeface="B Baran" panose="00000400000000000000" pitchFamily="2" charset="-78"/>
              </a:rPr>
              <a:t>در این مورد آموزش سگ (عامل) برای تکمیل یک کار در محیط است که شامل محیط اطراف سگ و همچنین مربی می‌شود. ابتدا مربی دستور یا نشانه‌ای را صادر می‌کند که سگ آن را می‌بیند (</a:t>
            </a:r>
            <a:r>
              <a:rPr lang="en-US" sz="2000" dirty="0">
                <a:cs typeface="B Baran" panose="00000400000000000000" pitchFamily="2" charset="-78"/>
              </a:rPr>
              <a:t>Observation </a:t>
            </a:r>
            <a:r>
              <a:rPr lang="fa-IR" sz="2000" dirty="0">
                <a:cs typeface="B Baran" panose="00000400000000000000" pitchFamily="2" charset="-78"/>
              </a:rPr>
              <a:t>یا مشاهده). سپس سگ با انجام یک اقدام به دستور مربی پاسخ می‌دهد. اگر عمل نزدیک به رفتار مورد انتظار باشد، مربی احتمالا پاداشی مانند غذا یا اسباب‌بازی به او می‌دهد. در غیر این صورت پاداشی به سگ تعلق نمی‌گیرد.</a:t>
            </a:r>
          </a:p>
          <a:p>
            <a:pPr marL="0" indent="0" algn="just" rtl="1">
              <a:buNone/>
            </a:pPr>
            <a:r>
              <a:rPr lang="fa-IR" sz="2000" dirty="0">
                <a:cs typeface="B Baran" panose="00000400000000000000" pitchFamily="2" charset="-78"/>
              </a:rPr>
              <a:t>در ابتدای آموزش، سگ احتمالا اقدامات اشتباهی مانند غلت زدن در زمانی که فرمان داده شده «بنشین» انجام می‌دهد؛ زیرا سعی دارد مشاهدات خاص را با اقدامات و پاداش‌ها مرتبط کند. این ارتباط یا الگوبرداری بین مشاهدات و اقدامات خط‌مشی (</a:t>
            </a:r>
            <a:r>
              <a:rPr lang="en-US" sz="2000" dirty="0">
                <a:cs typeface="B Baran" panose="00000400000000000000" pitchFamily="2" charset="-78"/>
              </a:rPr>
              <a:t>Policy) </a:t>
            </a:r>
            <a:r>
              <a:rPr lang="fa-IR" sz="2000" dirty="0">
                <a:cs typeface="B Baran" panose="00000400000000000000" pitchFamily="2" charset="-78"/>
              </a:rPr>
              <a:t>نامیده می‌شود. از دیدگاه سگ حالت ایده‌آل این است که به هر نشانه‌ای به درستی پاسخ دهد، به‌طوری که تا حد امکان پاداش بگیرد. بنابراین تمام معنای آموزش یادگیری تقویتی این است که ذهن سگ را به گونه‌ای آموزش دهید که رفتارهای مورد نظر را بیاموزد و پاداش‌های دریافتی را به حداکثر برساند. پس از اتمام آموزش، سگ باید بتواند صاحبش را مشاهده کند و اقدامات مناسب را انجام دهد. به‌عنوان مثال، با استفاده از آموزش‌های پیشین و ذهنیت صحیح کنونی‌اش، زمانی که دستور «نشستن» داده می‌شود، بنشیند. با اجرای صحیح دستورات، سگ قطعا پاداش دریافت می‌کند.</a:t>
            </a:r>
          </a:p>
          <a:p>
            <a:pPr marL="0" indent="0" algn="r" rtl="1">
              <a:buNone/>
            </a:pPr>
            <a:r>
              <a:rPr lang="fa-IR" sz="2100" dirty="0">
                <a:cs typeface="B Baran" panose="00000400000000000000" pitchFamily="2" charset="-78"/>
              </a:rPr>
              <a:t>یادگیری تقویتی </a:t>
            </a:r>
            <a:r>
              <a:rPr lang="en-US" sz="2100" dirty="0">
                <a:cs typeface="B Baran" panose="00000400000000000000" pitchFamily="2" charset="-78"/>
              </a:rPr>
              <a:t>(RL) </a:t>
            </a:r>
            <a:r>
              <a:rPr lang="fa-IR" sz="2100" dirty="0">
                <a:cs typeface="B Baran" panose="00000400000000000000" pitchFamily="2" charset="-78"/>
              </a:rPr>
              <a:t>یک الگوی یادگیری است که در آن یک عامل یاد می‌گیرد که با تعامل با یک محیط تصمیم‌های متوالی بگیرد. عامل براساس اقدامات خود بازخوردی را در قالب پاداش یا جریمه دریافت می‌کند. هدف </a:t>
            </a:r>
            <a:r>
              <a:rPr lang="en-US" sz="2100" dirty="0">
                <a:cs typeface="B Baran" panose="00000400000000000000" pitchFamily="2" charset="-78"/>
              </a:rPr>
              <a:t>RL </a:t>
            </a:r>
            <a:r>
              <a:rPr lang="fa-IR" sz="2100" dirty="0">
                <a:cs typeface="B Baran" panose="00000400000000000000" pitchFamily="2" charset="-78"/>
              </a:rPr>
              <a:t>یادگیری یک خط‌مشی بهینه است که پاداش‌های تجمعی را در طول زمان به حداکثر می‌رساند. عامل ازطریق آزمون‌وخطا محیط را بررسی می‌کند، اقداماتی را براساس وضعیت فعلی آن انجام می‌دهد و بازخورد دریافت می‌کند. از این بازخورد برای به‌روزرسانی خط‌مشی خود و اتخاذ تصمیم‌های بهتر در آینده استفاده می‌کند. الگوریتم‌های </a:t>
            </a:r>
            <a:r>
              <a:rPr lang="en-US" sz="2100" dirty="0">
                <a:cs typeface="B Baran" panose="00000400000000000000" pitchFamily="2" charset="-78"/>
              </a:rPr>
              <a:t>RL </a:t>
            </a:r>
            <a:r>
              <a:rPr lang="fa-IR" sz="2100" dirty="0">
                <a:cs typeface="B Baran" panose="00000400000000000000" pitchFamily="2" charset="-78"/>
              </a:rPr>
              <a:t>اغلب از توابع یا </a:t>
            </a:r>
            <a:r>
              <a:rPr lang="en-US" sz="2100" dirty="0">
                <a:cs typeface="B Baran" panose="00000400000000000000" pitchFamily="2" charset="-78"/>
              </a:rPr>
              <a:t>value functions </a:t>
            </a:r>
            <a:r>
              <a:rPr lang="fa-IR" sz="2100" dirty="0">
                <a:cs typeface="B Baran" panose="00000400000000000000" pitchFamily="2" charset="-78"/>
              </a:rPr>
              <a:t>برای تخمین پاداش‌ها یا مقادیر موردانتظار مرتبط با حالات و اقدامات مختلف استفاده می‌کنند که عامل را قادر می‌کند توانایی‌های تصمیم‌گیری خود را یاد بگیرد و بهبود بخشد. با هر تعامل و یادگیری مکرر، خط‌مشی عامل به‌تدریج به‌سمت یک راه‌حل بهینه همگرا می‌شود و به رفتار هوشمندانه و سازگار در محیط‌های پیچیده و پویا می‌انجامد</a:t>
            </a:r>
            <a:r>
              <a:rPr lang="fa-IR" sz="2100" dirty="0" smtClean="0">
                <a:cs typeface="B Baran" panose="00000400000000000000" pitchFamily="2" charset="-78"/>
              </a:rPr>
              <a:t>.</a:t>
            </a:r>
            <a:r>
              <a:rPr lang="fa-IR" sz="2100" dirty="0"/>
              <a:t/>
            </a:r>
            <a:br>
              <a:rPr lang="fa-IR" sz="2100" dirty="0"/>
            </a:br>
            <a:endParaRPr lang="en-US" sz="2100" dirty="0"/>
          </a:p>
        </p:txBody>
      </p:sp>
    </p:spTree>
    <p:extLst>
      <p:ext uri="{BB962C8B-B14F-4D97-AF65-F5344CB8AC3E}">
        <p14:creationId xmlns:p14="http://schemas.microsoft.com/office/powerpoint/2010/main" val="286235783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2013" t="17849" r="2684" b="17191"/>
          <a:stretch/>
        </p:blipFill>
        <p:spPr>
          <a:xfrm>
            <a:off x="659423" y="2224453"/>
            <a:ext cx="4617028" cy="32179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p:cNvSpPr>
            <a:spLocks noGrp="1"/>
          </p:cNvSpPr>
          <p:nvPr>
            <p:ph type="body" sz="half" idx="2"/>
          </p:nvPr>
        </p:nvSpPr>
        <p:spPr>
          <a:xfrm>
            <a:off x="5618283" y="1828800"/>
            <a:ext cx="6099517" cy="4398676"/>
          </a:xfrm>
        </p:spPr>
        <p:txBody>
          <a:bodyPr/>
          <a:lstStyle/>
          <a:p>
            <a:pPr algn="just" rtl="1"/>
            <a:r>
              <a:rPr lang="fa-IR" sz="1800" dirty="0" smtClean="0">
                <a:cs typeface="B Baran" panose="00000400000000000000" pitchFamily="2" charset="-78"/>
              </a:rPr>
              <a:t>با </a:t>
            </a:r>
            <a:r>
              <a:rPr lang="fa-IR" sz="1800" dirty="0">
                <a:cs typeface="B Baran" panose="00000400000000000000" pitchFamily="2" charset="-78"/>
              </a:rPr>
              <a:t>در نظر گرفتن مثال آموزش سگ، وظیفه پارک وسیله نقلیه با استفاده از سیستم رانندگی خودکار را پیش می‌بریم (شکل زیر).</a:t>
            </a:r>
          </a:p>
          <a:p>
            <a:pPr algn="just" rtl="1"/>
            <a:r>
              <a:rPr lang="fa-IR" sz="1800" dirty="0">
                <a:cs typeface="B Baran" panose="00000400000000000000" pitchFamily="2" charset="-78"/>
              </a:rPr>
              <a:t>هدف این است که کامپیوتر (عامل) خودرو را با یادگیری تقویتی در محل صحیح پارک کند. در مثال آموزش سگ آنچه در خارج از عامل قرار دارد، محیط نامیده می‌شود، در این مثال نیز محیط می‌تواند شامل حرکت وسیله نقلیه در خیابان، حرکت وسایل نقلیه دیگری که ممکن است در نزدیکی باشند، شرایط آب و هوایی و غیره باشد. در طول تمرین، عامل از خواندن داده‌ها که توسط حسگرهایی مانند دوربین‌ها، جی‌پی‌اس و لیدار به‌عنوان مشاهدات دریافت می‌شوند برای تولید فرمان‌هایی نظیر ترمز و شتاب (عملکرد) استفاده می‌کند. برای یادگیری نحوه انجام اقدامات صحیح در مقابل مشاهدات (تنظیم خط‌مشی یا </a:t>
            </a:r>
            <a:r>
              <a:rPr lang="en-US" sz="1800" dirty="0">
                <a:cs typeface="B Baran" panose="00000400000000000000" pitchFamily="2" charset="-78"/>
              </a:rPr>
              <a:t>Policy)، </a:t>
            </a:r>
            <a:r>
              <a:rPr lang="fa-IR" sz="1800" dirty="0">
                <a:cs typeface="B Baran" panose="00000400000000000000" pitchFamily="2" charset="-78"/>
              </a:rPr>
              <a:t>کامپیوتر بارها سعی می‌کند وسیله نقلیه را با استفاده از فرآیند آزمون‌ و خطا پارک کند. پس از انجام اقدام صحیح توسط عامل، یک سیگنال پاداش ارسال می‌شود تا این پیام را برساند که عمل به‌درستی انجام شده و فرآیند یادگیری باید ادامه یابد.</a:t>
            </a:r>
          </a:p>
          <a:p>
            <a:endParaRPr lang="en-US" dirty="0"/>
          </a:p>
        </p:txBody>
      </p:sp>
    </p:spTree>
    <p:extLst>
      <p:ext uri="{BB962C8B-B14F-4D97-AF65-F5344CB8AC3E}">
        <p14:creationId xmlns:p14="http://schemas.microsoft.com/office/powerpoint/2010/main" val="36127393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15"/>
          </p:nvPr>
        </p:nvSpPr>
        <p:spPr>
          <a:xfrm>
            <a:off x="566226" y="2980591"/>
            <a:ext cx="3692770" cy="3141390"/>
          </a:xfrm>
        </p:spPr>
        <p:txBody>
          <a:bodyPr>
            <a:normAutofit/>
          </a:bodyPr>
          <a:lstStyle/>
          <a:p>
            <a:pPr algn="ctr" rtl="1"/>
            <a:r>
              <a:rPr lang="fa-IR" sz="1800" dirty="0">
                <a:cs typeface="B Baran" panose="00000400000000000000" pitchFamily="2" charset="-78"/>
              </a:rPr>
              <a:t>سپس، کودک سعی می‌کند که آتش را لمس کند. </a:t>
            </a:r>
            <a:r>
              <a:rPr lang="fa-IR" sz="1800" dirty="0" smtClean="0">
                <a:cs typeface="B Baran" panose="00000400000000000000" pitchFamily="2" charset="-78"/>
              </a:rPr>
              <a:t>کودک </a:t>
            </a:r>
            <a:r>
              <a:rPr lang="fa-IR" sz="1800" dirty="0">
                <a:cs typeface="B Baran" panose="00000400000000000000" pitchFamily="2" charset="-78"/>
              </a:rPr>
              <a:t>دست خود را می‌سوزاند (پاداش منفی ۱-). در اینجا کودک می‌فهمد که آتش چیز مثبتی است اما زمانی که در فاصله مناسب از آن قرار بگیرد، زیرا گرما تولید می‌کند. اما نزدیک شدن بیش از اندازه موجب سوختن می‌شود.</a:t>
            </a:r>
            <a:endParaRPr lang="en-US" sz="1800" dirty="0">
              <a:cs typeface="B Baran" panose="00000400000000000000" pitchFamily="2" charset="-78"/>
            </a:endParaRPr>
          </a:p>
        </p:txBody>
      </p:sp>
      <p:pic>
        <p:nvPicPr>
          <p:cNvPr id="10" name="Picture 9"/>
          <p:cNvPicPr>
            <a:picLocks noChangeAspect="1"/>
          </p:cNvPicPr>
          <p:nvPr/>
        </p:nvPicPr>
        <p:blipFill>
          <a:blip r:embed="rId2"/>
          <a:stretch>
            <a:fillRect/>
          </a:stretch>
        </p:blipFill>
        <p:spPr>
          <a:xfrm>
            <a:off x="4478780" y="1561556"/>
            <a:ext cx="3767127" cy="9742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p:cNvPicPr>
            <a:picLocks noChangeAspect="1"/>
          </p:cNvPicPr>
          <p:nvPr/>
        </p:nvPicPr>
        <p:blipFill>
          <a:blip r:embed="rId3"/>
          <a:stretch>
            <a:fillRect/>
          </a:stretch>
        </p:blipFill>
        <p:spPr>
          <a:xfrm>
            <a:off x="566226" y="1561556"/>
            <a:ext cx="3665827" cy="9742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 Placeholder 5"/>
          <p:cNvSpPr>
            <a:spLocks noGrp="1"/>
          </p:cNvSpPr>
          <p:nvPr>
            <p:ph type="body" sz="half" idx="16"/>
          </p:nvPr>
        </p:nvSpPr>
        <p:spPr>
          <a:xfrm>
            <a:off x="4560288" y="2980591"/>
            <a:ext cx="3747165" cy="3141390"/>
          </a:xfrm>
        </p:spPr>
        <p:txBody>
          <a:bodyPr>
            <a:normAutofit/>
          </a:bodyPr>
          <a:lstStyle/>
          <a:p>
            <a:pPr algn="ctr" rtl="1"/>
            <a:r>
              <a:rPr lang="fa-IR" sz="1800" dirty="0">
                <a:cs typeface="B Baran" panose="00000400000000000000" pitchFamily="2" charset="-78"/>
              </a:rPr>
              <a:t>شومینه گرم است، این امر مثبت تلقی شده و کودک احساس مثبتی دارد (پاداش مثبت ۱+). در اینجا کودک می‌فهمد که آتش چیز مثبتی است</a:t>
            </a:r>
            <a:endParaRPr lang="en-US" sz="1800" dirty="0">
              <a:cs typeface="B Baran" panose="00000400000000000000" pitchFamily="2" charset="-78"/>
            </a:endParaRPr>
          </a:p>
        </p:txBody>
      </p:sp>
      <p:pic>
        <p:nvPicPr>
          <p:cNvPr id="9" name="Picture 8"/>
          <p:cNvPicPr>
            <a:picLocks noChangeAspect="1"/>
          </p:cNvPicPr>
          <p:nvPr/>
        </p:nvPicPr>
        <p:blipFill>
          <a:blip r:embed="rId4"/>
          <a:stretch>
            <a:fillRect/>
          </a:stretch>
        </p:blipFill>
        <p:spPr>
          <a:xfrm>
            <a:off x="8492634" y="1561556"/>
            <a:ext cx="3341809" cy="9101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 Placeholder 7"/>
          <p:cNvSpPr>
            <a:spLocks noGrp="1"/>
          </p:cNvSpPr>
          <p:nvPr>
            <p:ph type="body" sz="half" idx="17"/>
          </p:nvPr>
        </p:nvSpPr>
        <p:spPr>
          <a:xfrm>
            <a:off x="8629028" y="2980591"/>
            <a:ext cx="3328509" cy="3141389"/>
          </a:xfrm>
        </p:spPr>
        <p:txBody>
          <a:bodyPr>
            <a:normAutofit/>
          </a:bodyPr>
          <a:lstStyle/>
          <a:p>
            <a:pPr algn="ctr" rtl="1"/>
            <a:r>
              <a:rPr lang="fa-IR" sz="1800" dirty="0">
                <a:cs typeface="B Baran" panose="00000400000000000000" pitchFamily="2" charset="-78"/>
              </a:rPr>
              <a:t>تصور کنید که کودکی در یک اتاق است. کودک شومینه را می‌بیند و به آن نزدیک می‌شود.</a:t>
            </a:r>
            <a:endParaRPr lang="en-US" sz="1800" dirty="0">
              <a:cs typeface="B Baran" panose="00000400000000000000" pitchFamily="2" charset="-78"/>
            </a:endParaRPr>
          </a:p>
        </p:txBody>
      </p:sp>
    </p:spTree>
    <p:extLst>
      <p:ext uri="{BB962C8B-B14F-4D97-AF65-F5344CB8AC3E}">
        <p14:creationId xmlns:p14="http://schemas.microsoft.com/office/powerpoint/2010/main" val="266460677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915" y="762000"/>
            <a:ext cx="10952285" cy="1295400"/>
          </a:xfrm>
        </p:spPr>
        <p:txBody>
          <a:bodyPr/>
          <a:lstStyle/>
          <a:p>
            <a:r>
              <a:rPr lang="fa-IR" dirty="0">
                <a:cs typeface="B Baran" panose="00000400000000000000" pitchFamily="2" charset="-78"/>
              </a:rPr>
              <a:t>سازوکار و اصطلاحات کلیدی یادگیری تقویتی:</a:t>
            </a:r>
            <a:endParaRPr lang="en-US" dirty="0"/>
          </a:p>
        </p:txBody>
      </p:sp>
      <p:sp>
        <p:nvSpPr>
          <p:cNvPr id="3" name="Text Placeholder 2"/>
          <p:cNvSpPr>
            <a:spLocks noGrp="1"/>
          </p:cNvSpPr>
          <p:nvPr>
            <p:ph type="body" idx="1"/>
          </p:nvPr>
        </p:nvSpPr>
        <p:spPr>
          <a:xfrm>
            <a:off x="917584" y="1945685"/>
            <a:ext cx="5079991" cy="823912"/>
          </a:xfrm>
        </p:spPr>
        <p:txBody>
          <a:bodyPr/>
          <a:lstStyle/>
          <a:p>
            <a:pPr algn="ctr"/>
            <a:r>
              <a:rPr lang="fa-IR" dirty="0" smtClean="0">
                <a:cs typeface="B Baran" panose="00000400000000000000" pitchFamily="2" charset="-78"/>
              </a:rPr>
              <a:t>محیط</a:t>
            </a:r>
            <a:endParaRPr lang="en-US" dirty="0">
              <a:cs typeface="B Baran" panose="00000400000000000000" pitchFamily="2" charset="-78"/>
            </a:endParaRPr>
          </a:p>
        </p:txBody>
      </p:sp>
      <p:sp>
        <p:nvSpPr>
          <p:cNvPr id="4" name="Content Placeholder 3"/>
          <p:cNvSpPr>
            <a:spLocks noGrp="1"/>
          </p:cNvSpPr>
          <p:nvPr>
            <p:ph sz="half" idx="2"/>
          </p:nvPr>
        </p:nvSpPr>
        <p:spPr>
          <a:xfrm>
            <a:off x="685800" y="2866292"/>
            <a:ext cx="5311775" cy="3352393"/>
          </a:xfrm>
        </p:spPr>
        <p:txBody>
          <a:bodyPr/>
          <a:lstStyle/>
          <a:p>
            <a:pPr marL="0" indent="0" algn="ctr" rtl="1">
              <a:buNone/>
            </a:pPr>
            <a:r>
              <a:rPr lang="fa-IR" dirty="0">
                <a:cs typeface="B Baran" panose="00000400000000000000" pitchFamily="2" charset="-78"/>
              </a:rPr>
              <a:t>منظور از محیط، شیء‌ای است که عامل تصمیم‌گیرنده عملی بر روی آن انجام می‌دهد (برای مثال، خود بازی در بازی آتاری یک محیط است).</a:t>
            </a:r>
            <a:endParaRPr lang="en-US" dirty="0">
              <a:cs typeface="B Baran" panose="00000400000000000000" pitchFamily="2" charset="-78"/>
            </a:endParaRPr>
          </a:p>
        </p:txBody>
      </p:sp>
      <p:sp>
        <p:nvSpPr>
          <p:cNvPr id="5" name="Text Placeholder 4"/>
          <p:cNvSpPr>
            <a:spLocks noGrp="1"/>
          </p:cNvSpPr>
          <p:nvPr>
            <p:ph type="body" sz="quarter" idx="3"/>
          </p:nvPr>
        </p:nvSpPr>
        <p:spPr>
          <a:xfrm>
            <a:off x="6400800" y="1943100"/>
            <a:ext cx="5105400" cy="823912"/>
          </a:xfrm>
        </p:spPr>
        <p:txBody>
          <a:bodyPr/>
          <a:lstStyle/>
          <a:p>
            <a:pPr algn="ctr"/>
            <a:r>
              <a:rPr lang="fa-IR" b="1" dirty="0">
                <a:cs typeface="B Baran" panose="00000400000000000000" pitchFamily="2" charset="-78"/>
              </a:rPr>
              <a:t>عامل </a:t>
            </a:r>
            <a:r>
              <a:rPr lang="fa-IR" b="1" dirty="0" smtClean="0">
                <a:cs typeface="B Baran" panose="00000400000000000000" pitchFamily="2" charset="-78"/>
              </a:rPr>
              <a:t>تصمیم‌گیرنده</a:t>
            </a:r>
            <a:endParaRPr lang="en-US" dirty="0"/>
          </a:p>
        </p:txBody>
      </p:sp>
      <p:sp>
        <p:nvSpPr>
          <p:cNvPr id="6" name="Content Placeholder 5"/>
          <p:cNvSpPr>
            <a:spLocks noGrp="1"/>
          </p:cNvSpPr>
          <p:nvPr>
            <p:ph sz="quarter" idx="4"/>
          </p:nvPr>
        </p:nvSpPr>
        <p:spPr>
          <a:xfrm>
            <a:off x="6172200" y="2866292"/>
            <a:ext cx="5334000" cy="3352393"/>
          </a:xfrm>
        </p:spPr>
        <p:txBody>
          <a:bodyPr>
            <a:normAutofit/>
          </a:bodyPr>
          <a:lstStyle/>
          <a:p>
            <a:pPr marL="0" indent="0" algn="ctr">
              <a:buNone/>
            </a:pPr>
            <a:r>
              <a:rPr lang="fa-IR" sz="2000" dirty="0" smtClean="0">
                <a:cs typeface="B Baran" panose="00000400000000000000" pitchFamily="2" charset="-78"/>
              </a:rPr>
              <a:t>عامل </a:t>
            </a:r>
            <a:r>
              <a:rPr lang="fa-IR" sz="2000" dirty="0">
                <a:cs typeface="B Baran" panose="00000400000000000000" pitchFamily="2" charset="-78"/>
              </a:rPr>
              <a:t>تصمیم‌گیرنده نیز معرف الگوریتم یادگیری تقویتی و یا هر تابع دیگری که اقدامی را بر روی محیط انجام می‌دهد، می‌باشد. در ابتدا محیط دارای یک وضعیت است که عامل آنرا پردازش کرده و براساس دانش خود نسبت به آن عکس‌العمل نشان می‌دهد. سپس با توجه به اقدام عامل، وضعیت محیط تغییر می‌کند و اطلاعات مربوط به وضعیت جدید و پاداش اقدام قبلی با هم برای عامل فرستاده می‌شود. عامل تصمیم‌گیرنده نیز دانش خود را بر پایه بازخوردی که در ازای اقدام پیشین خود دریافت کرده، به‌روزرسانی می‌کند.</a:t>
            </a:r>
            <a:endParaRPr lang="en-US" sz="2000" dirty="0">
              <a:cs typeface="B Baran" panose="00000400000000000000" pitchFamily="2" charset="-78"/>
            </a:endParaRPr>
          </a:p>
        </p:txBody>
      </p:sp>
    </p:spTree>
    <p:extLst>
      <p:ext uri="{BB962C8B-B14F-4D97-AF65-F5344CB8AC3E}">
        <p14:creationId xmlns:p14="http://schemas.microsoft.com/office/powerpoint/2010/main" val="364931542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395</TotalTime>
  <Words>3156</Words>
  <Application>Microsoft Office PowerPoint</Application>
  <PresentationFormat>Widescreen</PresentationFormat>
  <Paragraphs>138</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Aldhabi</vt:lpstr>
      <vt:lpstr>Arabic Typesetting</vt:lpstr>
      <vt:lpstr>Arial</vt:lpstr>
      <vt:lpstr>B Baran</vt:lpstr>
      <vt:lpstr>Century Gothic</vt:lpstr>
      <vt:lpstr>Times New Roman</vt:lpstr>
      <vt:lpstr>Vapor Trail</vt:lpstr>
      <vt:lpstr>یادگیری تقویتی (Reinforcement Learning) </vt:lpstr>
      <vt:lpstr>مفاهیم اولیه</vt:lpstr>
      <vt:lpstr>branches of machine learning</vt:lpstr>
      <vt:lpstr>PowerPoint Presentation</vt:lpstr>
      <vt:lpstr>یادگیری تقویتی(reinforcement Learning)</vt:lpstr>
      <vt:lpstr>PowerPoint Presentation</vt:lpstr>
      <vt:lpstr>PowerPoint Presentation</vt:lpstr>
      <vt:lpstr>PowerPoint Presentation</vt:lpstr>
      <vt:lpstr>سازوکار و اصطلاحات کلیدی یادگیری تقویتی:</vt:lpstr>
      <vt:lpstr>اصطلاحات مهم در یادگیری تقویتی</vt:lpstr>
      <vt:lpstr>فرآیند یادگیری تقویتی </vt:lpstr>
      <vt:lpstr>به عنوان مثال، مساله‌ای را در نظر بگیرید که در آن یک عامل، یک پاداش و تعدادی مانع در میان راه وجود دارد. عامل باید بهترین مسیر ممکن برای رسیدن به پاداش را پیدا کند. </vt:lpstr>
      <vt:lpstr>مراحل اصلی در یادگیری تقویتی </vt:lpstr>
      <vt:lpstr>ایده اساسی فرضیه پاداش:  در یادگیری تقویتی برای داشتن بهترین رفتار، باید پاداش انباره‌ای بیشینه شود. </vt:lpstr>
      <vt:lpstr>معروف‌ترین الگوریتم‌های یادگیری تقویتی</vt:lpstr>
      <vt:lpstr>روش‌های تصمیم‌گیری در یادگیری تقویتی </vt:lpstr>
      <vt:lpstr>PowerPoint Presentation</vt:lpstr>
      <vt:lpstr>یادگیری تقویتی چه کاربردهایی دارد؟</vt:lpstr>
      <vt:lpstr>PowerPoint Presentation</vt:lpstr>
      <vt:lpstr>یادگیری تقویتی چه مشکلاتی دارد؟</vt:lpstr>
      <vt:lpstr>PowerPoint Presentation</vt:lpstr>
      <vt:lpstr>پایان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یادگیری تقویتی (Reinforcement Learning)</dc:title>
  <dc:creator>Asus</dc:creator>
  <cp:lastModifiedBy>Asus</cp:lastModifiedBy>
  <cp:revision>38</cp:revision>
  <dcterms:created xsi:type="dcterms:W3CDTF">2024-05-19T16:00:25Z</dcterms:created>
  <dcterms:modified xsi:type="dcterms:W3CDTF">2024-05-29T18:53:07Z</dcterms:modified>
</cp:coreProperties>
</file>