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9" r:id="rId3"/>
    <p:sldId id="360" r:id="rId4"/>
    <p:sldId id="258" r:id="rId5"/>
    <p:sldId id="274" r:id="rId6"/>
    <p:sldId id="281" r:id="rId7"/>
    <p:sldId id="275" r:id="rId8"/>
    <p:sldId id="276" r:id="rId9"/>
    <p:sldId id="277" r:id="rId10"/>
    <p:sldId id="282" r:id="rId11"/>
    <p:sldId id="278" r:id="rId12"/>
    <p:sldId id="279" r:id="rId13"/>
    <p:sldId id="280" r:id="rId14"/>
    <p:sldId id="283" r:id="rId15"/>
    <p:sldId id="284" r:id="rId16"/>
    <p:sldId id="285" r:id="rId17"/>
    <p:sldId id="286" r:id="rId18"/>
    <p:sldId id="287" r:id="rId19"/>
    <p:sldId id="260" r:id="rId20"/>
    <p:sldId id="356" r:id="rId21"/>
    <p:sldId id="3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393C-3D24-4D21-B9FA-71177C5D9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149A6-278F-4672-8CBA-B0631AEE4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66297-2E36-4377-846C-E6179FBC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60D94-AF8E-4598-A3AB-C5640B0B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A3C2D-7099-4AB2-BC84-1A27E4CA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650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E4D03-893E-4222-8B25-C753D2787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36A99-F1DD-45D0-8971-C3B402FD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CE66-849C-42B5-A433-781F7194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5D5E8-9ED7-42D7-8F4C-58491902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DBC52-4014-4E11-BC82-810347C1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6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C5B7B-381D-4848-B6C5-CC4198E21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65018-41D2-453F-A96C-ABF226E0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A3CB-B9AC-43AB-A305-2E37FB58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FBA4-A1D9-4CB4-A9F8-0C9F8E6B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A92FC-1577-4A85-9BCF-42F3BBA3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06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B5CA4-65F9-462D-B235-8F3001A2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DB7D1-3020-4E2D-AD66-8767CAB4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80FCA-6E37-4E34-93D4-8C796A96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0C95-3D70-42CB-94A5-A1C77E09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BFE81-C280-472D-A96A-F6DC8CE5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888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8463-FF9C-4943-9B2C-C565F6E9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B2A2D-D577-417C-9595-35855CE5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6B667-A342-42B0-BA7B-977B5D93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9C78-3507-4F57-BA66-04A79045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ADEC-C4AF-4283-B656-D52AFB0B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3843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52A98-BC0B-41F6-8BEF-D4A8E994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DBAF7-EB8A-4EBA-BAAA-99AD001C8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BD0C-594C-4A0D-BBC3-1D1B07692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9768F-80B5-441F-AF38-5909BAFA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677D5-2856-45DB-8999-A2804386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F833C-DE13-4775-98A6-A3F920AB1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08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BA789-1DA8-49F1-93EA-85DC40C4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43FFB-2909-4B4D-975E-54B776D1D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4F692-5569-4993-809D-4D885B21C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909A83-5A78-44B5-8794-B16F15E48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E9DD4-1E3D-461C-922E-4B566644C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22200-990A-4ED9-9A08-B0678A5C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AA764-8CAB-46E1-993C-411D2A25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C69B1-969E-4077-B550-5B40A8F3D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826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C2B5B-BE7B-42E0-BCB5-70F946E0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268B3-3F80-4243-8E57-D4C61CCC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143E4-BED4-4AF9-A7DA-066237B9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E3A1C-5053-46EE-9C34-4E7485A1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44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C64B0-06A7-4916-910A-3056335B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6792C3-C674-40ED-A089-779EB9D5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F881F-0A53-4CB4-A08B-B8C38202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923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1E26-8869-44AE-95E5-30A8312FF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7558-D214-4CC1-8C3C-9705EC6AF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EF11-39AF-43BE-8D7C-F83B926C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07C53-495A-4B3B-862D-7D050D40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898C5-D7A1-4277-839D-F0480168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36E4C-8087-4C40-B065-760FC186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7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56F58-F477-4422-B35A-9B371947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42182-FB5E-43D2-87A5-35E88C1CA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1BEDA-71A2-460A-949D-5DA0D010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306D5-6AAE-4304-9FBC-6F2B37BB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0E143-E1CA-4B7A-B02C-979AE1EA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310-8E92-4A2C-9736-0F5B57E8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74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DB238-564F-4A88-B4B6-566EC4AF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478A3-8E10-4E0A-8097-87F0419C3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93CCE-4F4E-4A81-B50E-A751DFAAA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AA3-9A48-4875-A091-D358EEDF85BD}" type="datetimeFigureOut">
              <a:rPr lang="en-CA" smtClean="0"/>
              <a:t>2025-01-16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E5F65-E928-4571-90E9-D60E75F19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21B8-FA41-4BE3-B6C3-09EEC39D4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4127B-F2C4-402F-8A26-E2DA0485C8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20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2964-BEE7-412D-A2E1-7631B0847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Multi-threading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FEDA3-F8A4-4F43-8E21-1296A6E4B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COEN 346 – Winter 2025</a:t>
            </a:r>
          </a:p>
        </p:txBody>
      </p:sp>
    </p:spTree>
    <p:extLst>
      <p:ext uri="{BB962C8B-B14F-4D97-AF65-F5344CB8AC3E}">
        <p14:creationId xmlns:p14="http://schemas.microsoft.com/office/powerpoint/2010/main" val="13374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9C0CE7-49F6-44CA-910A-0B38E656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to a Thread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089AE-070B-4D23-956F-3F53B409D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4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C93E3-EA1C-4672-971D-F4EC06B2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7F290-2EE8-4A05-8820-B6C7B4F29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376" y="1534412"/>
            <a:ext cx="4768791" cy="48238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E673F2-238C-41DD-A2D3-1151860DD5B5}"/>
              </a:ext>
            </a:extLst>
          </p:cNvPr>
          <p:cNvSpPr/>
          <p:nvPr/>
        </p:nvSpPr>
        <p:spPr>
          <a:xfrm>
            <a:off x="748375" y="3812671"/>
            <a:ext cx="2462657" cy="25959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1CFE4C-BEB4-4CCF-ABCD-AAA6CDE4B1BF}"/>
              </a:ext>
            </a:extLst>
          </p:cNvPr>
          <p:cNvSpPr txBox="1"/>
          <p:nvPr/>
        </p:nvSpPr>
        <p:spPr>
          <a:xfrm>
            <a:off x="5517167" y="3300010"/>
            <a:ext cx="4409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Input added as parameter in the function definition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21BDD4-9A70-41AA-8688-370533FA1055}"/>
              </a:ext>
            </a:extLst>
          </p:cNvPr>
          <p:cNvSpPr/>
          <p:nvPr/>
        </p:nvSpPr>
        <p:spPr>
          <a:xfrm>
            <a:off x="748375" y="5061592"/>
            <a:ext cx="4768791" cy="25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A32A35-8A9B-414A-B755-1D802EF2F481}"/>
              </a:ext>
            </a:extLst>
          </p:cNvPr>
          <p:cNvSpPr txBox="1"/>
          <p:nvPr/>
        </p:nvSpPr>
        <p:spPr>
          <a:xfrm>
            <a:off x="5658934" y="4745116"/>
            <a:ext cx="44099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Parameter values are passed in a tuple in the same order in which they appear in the definition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1E815C-BB79-488A-ADC2-03670275AA0A}"/>
              </a:ext>
            </a:extLst>
          </p:cNvPr>
          <p:cNvSpPr/>
          <p:nvPr/>
        </p:nvSpPr>
        <p:spPr>
          <a:xfrm>
            <a:off x="838200" y="1913860"/>
            <a:ext cx="3903921" cy="88948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C4DAA2-4E92-4F2B-8D67-7B448D7CE0C8}"/>
              </a:ext>
            </a:extLst>
          </p:cNvPr>
          <p:cNvSpPr txBox="1"/>
          <p:nvPr/>
        </p:nvSpPr>
        <p:spPr>
          <a:xfrm>
            <a:off x="5606991" y="1666608"/>
            <a:ext cx="440993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Input added as an attribute of the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E7094E-35C3-4B3F-A102-FE52E48DC8B9}"/>
              </a:ext>
            </a:extLst>
          </p:cNvPr>
          <p:cNvSpPr/>
          <p:nvPr/>
        </p:nvSpPr>
        <p:spPr>
          <a:xfrm>
            <a:off x="748374" y="5321192"/>
            <a:ext cx="4768791" cy="2596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3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 animBg="1"/>
      <p:bldP spid="1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390FC-A8F9-4A03-870B-38727F6A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8D5C-8FB4-41E1-A849-8733EF4A8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One can use the same technique as it was seen in python when the behavior is encapsulated in a method of a class</a:t>
            </a:r>
          </a:p>
        </p:txBody>
      </p:sp>
    </p:spTree>
    <p:extLst>
      <p:ext uri="{BB962C8B-B14F-4D97-AF65-F5344CB8AC3E}">
        <p14:creationId xmlns:p14="http://schemas.microsoft.com/office/powerpoint/2010/main" val="215151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DA63-C0CA-4C87-B606-96057FB3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66CDD-494E-4080-A7E5-0A007A07A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0609" cy="4351338"/>
          </a:xfrm>
        </p:spPr>
        <p:txBody>
          <a:bodyPr/>
          <a:lstStyle/>
          <a:p>
            <a:r>
              <a:rPr lang="en-CA" dirty="0"/>
              <a:t>One can use the same technique as it was seen in python when the behavior is encapsulated in a function</a:t>
            </a:r>
          </a:p>
          <a:p>
            <a:r>
              <a:rPr lang="en-CA" dirty="0"/>
              <a:t>Function objects can also be used</a:t>
            </a:r>
          </a:p>
          <a:p>
            <a:pPr lvl="1"/>
            <a:r>
              <a:rPr lang="en-CA" dirty="0"/>
              <a:t>When the class overloads the function call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7BE17A-2DCC-4B5E-8856-87E348701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57" y="1825625"/>
            <a:ext cx="5125668" cy="2831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8937CC-95EE-4E33-9131-1B6AD6F60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657" y="1690688"/>
            <a:ext cx="5095875" cy="296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3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C8545A-5687-4FF4-AC5A-C7F897189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Fetching Output from a Thread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3FFBD-EDA6-4D38-8C96-1141D31B1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8863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725D1B-9C70-4E4E-A8AF-614462668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Behavior of the Thread in a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A3936B-1377-409B-BAB1-28B45FB7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Output can be treated the same way as input</a:t>
            </a:r>
          </a:p>
          <a:p>
            <a:pPr lvl="1"/>
            <a:r>
              <a:rPr lang="en-CA" dirty="0"/>
              <a:t>Add an attribute of the class that will hold the output</a:t>
            </a:r>
          </a:p>
          <a:p>
            <a:pPr lvl="1"/>
            <a:r>
              <a:rPr lang="en-CA" dirty="0"/>
              <a:t>The value of this attribute may change as a result of the thread execution</a:t>
            </a:r>
          </a:p>
          <a:p>
            <a:r>
              <a:rPr lang="en-CA" dirty="0"/>
              <a:t>This works when the behavior of the thread is encapsulated in a method </a:t>
            </a:r>
          </a:p>
          <a:p>
            <a:pPr lvl="1"/>
            <a:r>
              <a:rPr lang="en-CA" dirty="0"/>
              <a:t>python</a:t>
            </a:r>
          </a:p>
          <a:p>
            <a:pPr lvl="1"/>
            <a:r>
              <a:rPr lang="en-CA" dirty="0"/>
              <a:t>JAVA</a:t>
            </a:r>
          </a:p>
          <a:p>
            <a:pPr lvl="1"/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3AB936-F188-4E76-A398-022A91E9D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988" y="1825625"/>
            <a:ext cx="5127812" cy="411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3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5E544-9D5F-421A-BDAB-9345EB50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Behavior of the Thread in a Method(Cont’d)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4AD663-2FDB-42E4-856D-55E9B9B9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258686"/>
            <a:ext cx="5157787" cy="823912"/>
          </a:xfrm>
        </p:spPr>
        <p:txBody>
          <a:bodyPr/>
          <a:lstStyle/>
          <a:p>
            <a:r>
              <a:rPr lang="en-CA" dirty="0"/>
              <a:t>JAVA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9022E62-7E9E-42D9-9B24-E080BA5187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6612" y="2082598"/>
            <a:ext cx="4417110" cy="41070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12A0294-1B72-473A-B346-E745D1E4C56B}"/>
              </a:ext>
            </a:extLst>
          </p:cNvPr>
          <p:cNvSpPr/>
          <p:nvPr/>
        </p:nvSpPr>
        <p:spPr>
          <a:xfrm>
            <a:off x="529856" y="4869711"/>
            <a:ext cx="3903921" cy="11164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28E80D-FB2D-4565-9577-0A3540FF0B78}"/>
              </a:ext>
            </a:extLst>
          </p:cNvPr>
          <p:cNvSpPr/>
          <p:nvPr/>
        </p:nvSpPr>
        <p:spPr>
          <a:xfrm>
            <a:off x="2216715" y="4869711"/>
            <a:ext cx="1175072" cy="2551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F1BF23-18AA-486A-A5ED-6E566BBD647C}"/>
              </a:ext>
            </a:extLst>
          </p:cNvPr>
          <p:cNvSpPr/>
          <p:nvPr/>
        </p:nvSpPr>
        <p:spPr>
          <a:xfrm>
            <a:off x="1486612" y="5261621"/>
            <a:ext cx="533574" cy="17161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EA446A-1DAA-463A-8BAD-CF409BE22BD4}"/>
              </a:ext>
            </a:extLst>
          </p:cNvPr>
          <p:cNvSpPr/>
          <p:nvPr/>
        </p:nvSpPr>
        <p:spPr>
          <a:xfrm>
            <a:off x="1306743" y="2778919"/>
            <a:ext cx="3946979" cy="2551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88B8E-ABA9-46C7-AD2B-B4FC56B43992}"/>
              </a:ext>
            </a:extLst>
          </p:cNvPr>
          <p:cNvSpPr/>
          <p:nvPr/>
        </p:nvSpPr>
        <p:spPr>
          <a:xfrm>
            <a:off x="1306742" y="3093381"/>
            <a:ext cx="2967545" cy="1708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A60FA-42AB-4DCD-B55A-AFB4BE3B082E}"/>
              </a:ext>
            </a:extLst>
          </p:cNvPr>
          <p:cNvSpPr/>
          <p:nvPr/>
        </p:nvSpPr>
        <p:spPr>
          <a:xfrm>
            <a:off x="1518511" y="3443342"/>
            <a:ext cx="1968968" cy="21276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B64124-4042-4AF8-841B-962C41F23CB4}"/>
              </a:ext>
            </a:extLst>
          </p:cNvPr>
          <p:cNvSpPr txBox="1"/>
          <p:nvPr/>
        </p:nvSpPr>
        <p:spPr>
          <a:xfrm>
            <a:off x="5268045" y="3231018"/>
            <a:ext cx="440993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Define a class for the callable which will redefine a method (call) to encapsulate the routine of the thread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E97172-14A1-425B-9634-ED832CE5FEAF}"/>
              </a:ext>
            </a:extLst>
          </p:cNvPr>
          <p:cNvSpPr txBox="1"/>
          <p:nvPr/>
        </p:nvSpPr>
        <p:spPr>
          <a:xfrm>
            <a:off x="5268045" y="4997302"/>
            <a:ext cx="6813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Note how the class (Integer) used to parameterize the generic interface Callable matches the return type of the method call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3EC713-AE9E-4ED5-ABAA-BEEEDDD80B4F}"/>
              </a:ext>
            </a:extLst>
          </p:cNvPr>
          <p:cNvSpPr txBox="1"/>
          <p:nvPr/>
        </p:nvSpPr>
        <p:spPr>
          <a:xfrm>
            <a:off x="5268045" y="1880088"/>
            <a:ext cx="6813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On the call of </a:t>
            </a:r>
            <a:r>
              <a:rPr lang="en-CA" sz="2600" dirty="0" err="1"/>
              <a:t>future.get</a:t>
            </a:r>
            <a:r>
              <a:rPr lang="en-CA" sz="2600" dirty="0"/>
              <a:t>(), the execution will block until the method call is executed completely</a:t>
            </a:r>
          </a:p>
        </p:txBody>
      </p:sp>
    </p:spTree>
    <p:extLst>
      <p:ext uri="{BB962C8B-B14F-4D97-AF65-F5344CB8AC3E}">
        <p14:creationId xmlns:p14="http://schemas.microsoft.com/office/powerpoint/2010/main" val="305803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/>
      <p:bldP spid="16" grpId="1"/>
      <p:bldP spid="17" grpId="0"/>
      <p:bldP spid="1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013FF-8D4C-4180-BD3F-0B08019C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Behavior of the Thread in a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F888FD-F241-42B3-88C9-8260340B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61" y="1690688"/>
            <a:ext cx="4124325" cy="45371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529A05-8E5D-4F87-BA4A-80F7658C4FD3}"/>
              </a:ext>
            </a:extLst>
          </p:cNvPr>
          <p:cNvSpPr/>
          <p:nvPr/>
        </p:nvSpPr>
        <p:spPr>
          <a:xfrm>
            <a:off x="551121" y="2105246"/>
            <a:ext cx="3074581" cy="111641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6765A-6315-49C8-AB94-6C646F17EB1F}"/>
              </a:ext>
            </a:extLst>
          </p:cNvPr>
          <p:cNvSpPr/>
          <p:nvPr/>
        </p:nvSpPr>
        <p:spPr>
          <a:xfrm>
            <a:off x="838200" y="4763386"/>
            <a:ext cx="3950686" cy="3122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2E707-0B45-4CB0-9759-D7AA4ACCC37B}"/>
              </a:ext>
            </a:extLst>
          </p:cNvPr>
          <p:cNvSpPr/>
          <p:nvPr/>
        </p:nvSpPr>
        <p:spPr>
          <a:xfrm>
            <a:off x="838200" y="5208125"/>
            <a:ext cx="3950686" cy="31227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CDD7AB-E4E1-4F5B-978F-16018524F0D8}"/>
              </a:ext>
            </a:extLst>
          </p:cNvPr>
          <p:cNvSpPr txBox="1"/>
          <p:nvPr/>
        </p:nvSpPr>
        <p:spPr>
          <a:xfrm>
            <a:off x="4540103" y="1929003"/>
            <a:ext cx="681369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Define a function that encapsulates the routine to be executed by the thread. In this case this routine returns an 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2B0CE9-69A1-4F90-A7DD-FDBFDD61E578}"/>
              </a:ext>
            </a:extLst>
          </p:cNvPr>
          <p:cNvSpPr txBox="1"/>
          <p:nvPr/>
        </p:nvSpPr>
        <p:spPr>
          <a:xfrm>
            <a:off x="4430898" y="3112860"/>
            <a:ext cx="68136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Std::async function can be used to invoke the function, it returns a future (template object) that can hold a content of the same return type as the invoked function (int in this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9DAC80-275C-4684-B99C-375A8D042FB6}"/>
              </a:ext>
            </a:extLst>
          </p:cNvPr>
          <p:cNvSpPr txBox="1"/>
          <p:nvPr/>
        </p:nvSpPr>
        <p:spPr>
          <a:xfrm>
            <a:off x="4902326" y="4806287"/>
            <a:ext cx="68136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wait() method is a blocking call that waits for the execution to finish and returns the returned value </a:t>
            </a:r>
            <a:r>
              <a:rPr lang="en-CA" sz="2600" dirty="0">
                <a:sym typeface="Wingdings" panose="05000000000000000000" pitchFamily="2" charset="2"/>
              </a:rPr>
              <a:t> it should be called before the method get()</a:t>
            </a:r>
            <a:endParaRPr lang="en-CA" sz="2600" dirty="0"/>
          </a:p>
        </p:txBody>
      </p:sp>
    </p:spTree>
    <p:extLst>
      <p:ext uri="{BB962C8B-B14F-4D97-AF65-F5344CB8AC3E}">
        <p14:creationId xmlns:p14="http://schemas.microsoft.com/office/powerpoint/2010/main" val="253004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/>
      <p:bldP spid="14" grpId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210-2972-474B-A160-2B9D8170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Behavior of the Thread in a Function(Cont’d)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F233-A2A6-4299-91A9-266E6FCCA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5716" cy="2981842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Python  in its module </a:t>
            </a:r>
            <a:r>
              <a:rPr lang="en-CA" dirty="0" err="1"/>
              <a:t>concurrent.futures</a:t>
            </a:r>
            <a:r>
              <a:rPr lang="en-CA" dirty="0"/>
              <a:t>, mixes between C++ style and JAVA </a:t>
            </a:r>
            <a:r>
              <a:rPr lang="en-CA" dirty="0" err="1"/>
              <a:t>callables</a:t>
            </a:r>
            <a:endParaRPr lang="en-CA" dirty="0"/>
          </a:p>
          <a:p>
            <a:r>
              <a:rPr lang="en-CA" dirty="0"/>
              <a:t>It supports certain types of Executors such as </a:t>
            </a:r>
            <a:r>
              <a:rPr lang="en-CA" dirty="0" err="1"/>
              <a:t>ThreadPoolExecutor</a:t>
            </a:r>
            <a:endParaRPr lang="en-CA" dirty="0"/>
          </a:p>
          <a:p>
            <a:r>
              <a:rPr lang="en-CA" dirty="0"/>
              <a:t>Tasks can be passed to the Executor using submit method which returns a future object</a:t>
            </a:r>
          </a:p>
          <a:p>
            <a:pPr lvl="1"/>
            <a:r>
              <a:rPr lang="en-CA" dirty="0"/>
              <a:t>Unlike JAVA the tasks are defined as functions and not classes</a:t>
            </a:r>
          </a:p>
          <a:p>
            <a:r>
              <a:rPr lang="en-CA" dirty="0"/>
              <a:t>To wait for the execution to finish and fetch the result one can invoke on the future object the method result()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C6F05-D69A-47D2-BC95-68EAABBF5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53" y="4807467"/>
            <a:ext cx="8241244" cy="8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9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Threads Control Utilities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join(): a method used to make a thread wait for another one to finish (</a:t>
            </a:r>
            <a:r>
              <a:rPr lang="en-US" dirty="0" err="1"/>
              <a:t>Rendez-vous</a:t>
            </a:r>
            <a:r>
              <a:rPr lang="en-US" dirty="0"/>
              <a:t>)</a:t>
            </a:r>
          </a:p>
          <a:p>
            <a:r>
              <a:rPr lang="en-US" dirty="0"/>
              <a:t>detach(): used in C++ to tell a thread that it does not have to wait for another one </a:t>
            </a:r>
          </a:p>
        </p:txBody>
      </p:sp>
    </p:spTree>
    <p:extLst>
      <p:ext uri="{BB962C8B-B14F-4D97-AF65-F5344CB8AC3E}">
        <p14:creationId xmlns:p14="http://schemas.microsoft.com/office/powerpoint/2010/main" val="128718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B7D2-E0C9-4430-BB16-1C1F1DA6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81DA-3D06-4589-835C-AAF7FCB1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Threads</a:t>
            </a:r>
          </a:p>
          <a:p>
            <a:pPr lvl="1"/>
            <a:r>
              <a:rPr lang="en-CA" dirty="0"/>
              <a:t>Things to keep in mind</a:t>
            </a:r>
          </a:p>
          <a:p>
            <a:pPr lvl="1"/>
            <a:r>
              <a:rPr lang="en-CA" dirty="0"/>
              <a:t>Create a simple thread</a:t>
            </a:r>
          </a:p>
          <a:p>
            <a:pPr lvl="1"/>
            <a:r>
              <a:rPr lang="en-CA" dirty="0"/>
              <a:t>Passing input to a thread</a:t>
            </a:r>
          </a:p>
          <a:p>
            <a:pPr lvl="1"/>
            <a:r>
              <a:rPr lang="en-CA" dirty="0"/>
              <a:t>Fetching output from a thread</a:t>
            </a:r>
          </a:p>
          <a:p>
            <a:pPr lvl="1"/>
            <a:r>
              <a:rPr lang="en-US" dirty="0"/>
              <a:t>Common threads control utilities</a:t>
            </a:r>
          </a:p>
          <a:p>
            <a:r>
              <a:rPr lang="en-US" dirty="0"/>
              <a:t>Conclusion</a:t>
            </a:r>
          </a:p>
          <a:p>
            <a:r>
              <a:rPr lang="en-US"/>
              <a:t>Lab activity </a:t>
            </a:r>
            <a:r>
              <a:rPr lang="en-US" dirty="0"/>
              <a:t>(Programming Assignment #1)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9109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C219-C908-4FC8-8248-AE180B23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E1D1-5E1E-4B05-9DBD-86DC2E92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/>
              <a:t>The behavior that needs to be invoked in a thread should always be encapsulated somewhere</a:t>
            </a:r>
          </a:p>
          <a:p>
            <a:pPr lvl="1"/>
            <a:r>
              <a:rPr lang="en-CA" dirty="0"/>
              <a:t>A function</a:t>
            </a:r>
          </a:p>
          <a:p>
            <a:pPr lvl="1"/>
            <a:r>
              <a:rPr lang="en-CA" dirty="0"/>
              <a:t>A redefinition of a method of a superclass (run, </a:t>
            </a:r>
            <a:r>
              <a:rPr lang="en-CA" dirty="0" err="1"/>
              <a:t>Runnalble.run</a:t>
            </a:r>
            <a:r>
              <a:rPr lang="en-CA" dirty="0"/>
              <a:t>(), Callable&lt;?&gt;.call())</a:t>
            </a:r>
          </a:p>
          <a:p>
            <a:pPr lvl="1"/>
            <a:r>
              <a:rPr lang="en-CA" dirty="0"/>
              <a:t>A redefinition of an operator (function objects in C++)</a:t>
            </a:r>
          </a:p>
          <a:p>
            <a:pPr lvl="1"/>
            <a:r>
              <a:rPr lang="en-CA" dirty="0"/>
              <a:t>Lambda expressions</a:t>
            </a:r>
          </a:p>
          <a:p>
            <a:r>
              <a:rPr lang="en-CA" dirty="0"/>
              <a:t>Adding parameters and passing their values during an invocation can be done in different ways</a:t>
            </a:r>
          </a:p>
          <a:p>
            <a:pPr lvl="1"/>
            <a:r>
              <a:rPr lang="en-CA" dirty="0"/>
              <a:t>Directly if using functions</a:t>
            </a:r>
          </a:p>
          <a:p>
            <a:pPr lvl="1"/>
            <a:r>
              <a:rPr lang="en-CA" dirty="0"/>
              <a:t>As attribute of the defined classes if the behavior is encapsulated in a redefined method</a:t>
            </a:r>
          </a:p>
          <a:p>
            <a:r>
              <a:rPr lang="en-CA" dirty="0"/>
              <a:t>Output (when available) can be fetched in different ways</a:t>
            </a:r>
          </a:p>
          <a:p>
            <a:pPr lvl="1"/>
            <a:r>
              <a:rPr lang="en-CA" dirty="0"/>
              <a:t>Through attributes of the defined class that has the behavior executed by the thread</a:t>
            </a:r>
          </a:p>
          <a:p>
            <a:pPr lvl="1"/>
            <a:r>
              <a:rPr lang="en-CA" dirty="0"/>
              <a:t>Using future objects</a:t>
            </a:r>
          </a:p>
        </p:txBody>
      </p:sp>
    </p:spTree>
    <p:extLst>
      <p:ext uri="{BB962C8B-B14F-4D97-AF65-F5344CB8AC3E}">
        <p14:creationId xmlns:p14="http://schemas.microsoft.com/office/powerpoint/2010/main" val="339888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CA55-A8C8-4E29-8896-D682953E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Lab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11F36-A85D-49F7-A1DC-36711BEF9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 Discuss Programming </a:t>
            </a:r>
            <a:r>
              <a:rPr lang="en-CA" dirty="0"/>
              <a:t>Assignment #1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48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E1726-BC38-4A81-BB62-A80566AC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4C6C0-45A3-4D99-8962-67161AF2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90914"/>
            <a:ext cx="10515600" cy="1500187"/>
          </a:xfrm>
        </p:spPr>
        <p:txBody>
          <a:bodyPr/>
          <a:lstStyle/>
          <a:p>
            <a:r>
              <a:rPr lang="en-CA" dirty="0"/>
              <a:t>You will see the theory during the lectures very soon.</a:t>
            </a:r>
          </a:p>
        </p:txBody>
      </p:sp>
    </p:spTree>
    <p:extLst>
      <p:ext uri="{BB962C8B-B14F-4D97-AF65-F5344CB8AC3E}">
        <p14:creationId xmlns:p14="http://schemas.microsoft.com/office/powerpoint/2010/main" val="44904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smallest execution unit</a:t>
            </a:r>
          </a:p>
          <a:p>
            <a:r>
              <a:rPr lang="en-US" dirty="0"/>
              <a:t>Shared Memory</a:t>
            </a:r>
          </a:p>
          <a:p>
            <a:r>
              <a:rPr lang="en-US" dirty="0"/>
              <a:t>They can</a:t>
            </a:r>
          </a:p>
          <a:p>
            <a:pPr lvl="1"/>
            <a:r>
              <a:rPr lang="en-US" dirty="0"/>
              <a:t>Execute a routine (sometimes even periodically)</a:t>
            </a:r>
          </a:p>
          <a:p>
            <a:pPr lvl="1"/>
            <a:r>
              <a:rPr lang="en-US" dirty="0"/>
              <a:t>Return values</a:t>
            </a:r>
          </a:p>
          <a:p>
            <a:r>
              <a:rPr lang="en-US" dirty="0"/>
              <a:t>Challenges</a:t>
            </a:r>
          </a:p>
          <a:p>
            <a:pPr lvl="1"/>
            <a:r>
              <a:rPr lang="en-US" dirty="0"/>
              <a:t>Communication (synchronous Vs asynchronous)</a:t>
            </a:r>
          </a:p>
          <a:p>
            <a:pPr lvl="1"/>
            <a:r>
              <a:rPr lang="en-US" dirty="0"/>
              <a:t>Scheduling </a:t>
            </a:r>
          </a:p>
          <a:p>
            <a:pPr lvl="1"/>
            <a:r>
              <a:rPr lang="en-US" dirty="0"/>
              <a:t>Control access to shared data</a:t>
            </a:r>
          </a:p>
        </p:txBody>
      </p:sp>
    </p:spTree>
    <p:extLst>
      <p:ext uri="{BB962C8B-B14F-4D97-AF65-F5344CB8AC3E}">
        <p14:creationId xmlns:p14="http://schemas.microsoft.com/office/powerpoint/2010/main" val="349772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11C3-46DD-489F-A04F-972261A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Things to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5F35-C636-4423-8A56-EAAA4C9C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is the thread supposed to do?</a:t>
            </a:r>
          </a:p>
          <a:p>
            <a:pPr lvl="1"/>
            <a:r>
              <a:rPr lang="en-CA" dirty="0"/>
              <a:t>The logic or the routine executed by the thread</a:t>
            </a:r>
          </a:p>
          <a:p>
            <a:r>
              <a:rPr lang="en-CA" dirty="0"/>
              <a:t>To what it is doing it?</a:t>
            </a:r>
          </a:p>
          <a:p>
            <a:pPr lvl="1"/>
            <a:r>
              <a:rPr lang="en-CA" dirty="0"/>
              <a:t>Input values</a:t>
            </a:r>
          </a:p>
          <a:p>
            <a:r>
              <a:rPr lang="en-CA" dirty="0"/>
              <a:t>What should happen after the execution of the invocation</a:t>
            </a:r>
          </a:p>
          <a:p>
            <a:pPr lvl="1"/>
            <a:r>
              <a:rPr lang="en-CA" dirty="0"/>
              <a:t>Output</a:t>
            </a:r>
          </a:p>
          <a:p>
            <a:r>
              <a:rPr lang="en-CA" dirty="0"/>
              <a:t>When should the execution happen?</a:t>
            </a:r>
          </a:p>
          <a:p>
            <a:pPr lvl="1"/>
            <a:r>
              <a:rPr lang="en-CA" dirty="0"/>
              <a:t>Scheduling, synchronization, etc.</a:t>
            </a:r>
          </a:p>
        </p:txBody>
      </p:sp>
    </p:spTree>
    <p:extLst>
      <p:ext uri="{BB962C8B-B14F-4D97-AF65-F5344CB8AC3E}">
        <p14:creationId xmlns:p14="http://schemas.microsoft.com/office/powerpoint/2010/main" val="322059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156AC4-089F-4E24-BE4A-54053D06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Simple Thread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7141F-F725-4217-AA70-D467FE0D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265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75C4-E739-432B-B299-055C8684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92488-AACF-4E30-8188-12DECD5B0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55" y="1330758"/>
            <a:ext cx="4003386" cy="49122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23AE9C-0937-4FB4-8CC3-E4CBD3687589}"/>
              </a:ext>
            </a:extLst>
          </p:cNvPr>
          <p:cNvSpPr/>
          <p:nvPr/>
        </p:nvSpPr>
        <p:spPr>
          <a:xfrm>
            <a:off x="471055" y="1330758"/>
            <a:ext cx="1773381" cy="3599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AB6E29-3C95-43D0-B5FF-2BF724CAB1F9}"/>
              </a:ext>
            </a:extLst>
          </p:cNvPr>
          <p:cNvSpPr txBox="1"/>
          <p:nvPr/>
        </p:nvSpPr>
        <p:spPr>
          <a:xfrm>
            <a:off x="4765963" y="1330758"/>
            <a:ext cx="36483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Module to import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8A777E-020A-4FD6-B291-2806C0DDB6FD}"/>
              </a:ext>
            </a:extLst>
          </p:cNvPr>
          <p:cNvSpPr/>
          <p:nvPr/>
        </p:nvSpPr>
        <p:spPr>
          <a:xfrm>
            <a:off x="510363" y="3483062"/>
            <a:ext cx="2243470" cy="12058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6E41A-03E4-460C-87DC-784030C2BCD3}"/>
              </a:ext>
            </a:extLst>
          </p:cNvPr>
          <p:cNvSpPr txBox="1"/>
          <p:nvPr/>
        </p:nvSpPr>
        <p:spPr>
          <a:xfrm>
            <a:off x="4610018" y="3916082"/>
            <a:ext cx="440993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A function that encapsulates the logic to be executed by the thread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987187-67DB-4F9C-A169-E76B3DB84ECB}"/>
              </a:ext>
            </a:extLst>
          </p:cNvPr>
          <p:cNvSpPr/>
          <p:nvPr/>
        </p:nvSpPr>
        <p:spPr>
          <a:xfrm>
            <a:off x="471054" y="4821793"/>
            <a:ext cx="3877661" cy="35993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B919E-BCC9-4DB6-B105-DC9581FB0034}"/>
              </a:ext>
            </a:extLst>
          </p:cNvPr>
          <p:cNvSpPr/>
          <p:nvPr/>
        </p:nvSpPr>
        <p:spPr>
          <a:xfrm>
            <a:off x="471054" y="5314561"/>
            <a:ext cx="2243470" cy="2126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7020DA-8556-4B02-AB19-AC0F5CBF16DC}"/>
              </a:ext>
            </a:extLst>
          </p:cNvPr>
          <p:cNvSpPr/>
          <p:nvPr/>
        </p:nvSpPr>
        <p:spPr>
          <a:xfrm>
            <a:off x="471054" y="5737455"/>
            <a:ext cx="2243470" cy="2126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BCA6A9-5E16-4737-B5C9-2C49BEB4F4E7}"/>
              </a:ext>
            </a:extLst>
          </p:cNvPr>
          <p:cNvSpPr/>
          <p:nvPr/>
        </p:nvSpPr>
        <p:spPr>
          <a:xfrm>
            <a:off x="471054" y="1617561"/>
            <a:ext cx="4003386" cy="192307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627D49-921C-4CB1-BA3D-8DC58D43316D}"/>
              </a:ext>
            </a:extLst>
          </p:cNvPr>
          <p:cNvSpPr txBox="1"/>
          <p:nvPr/>
        </p:nvSpPr>
        <p:spPr>
          <a:xfrm>
            <a:off x="4610018" y="1823201"/>
            <a:ext cx="4409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600" dirty="0"/>
              <a:t>A subclass of </a:t>
            </a:r>
            <a:r>
              <a:rPr lang="en-CA" sz="2600" dirty="0" err="1"/>
              <a:t>threading.Thread</a:t>
            </a:r>
            <a:r>
              <a:rPr lang="en-CA" sz="2600" dirty="0"/>
              <a:t> that redefines the method (run) that encapsulates the logic to be executed by the thread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9453C-1993-494E-8D3A-F84C241116E8}"/>
              </a:ext>
            </a:extLst>
          </p:cNvPr>
          <p:cNvSpPr/>
          <p:nvPr/>
        </p:nvSpPr>
        <p:spPr>
          <a:xfrm>
            <a:off x="405417" y="5084703"/>
            <a:ext cx="3877661" cy="2298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A2533-0573-471C-B126-C0B5EF7B43BF}"/>
              </a:ext>
            </a:extLst>
          </p:cNvPr>
          <p:cNvSpPr/>
          <p:nvPr/>
        </p:nvSpPr>
        <p:spPr>
          <a:xfrm>
            <a:off x="494019" y="5502926"/>
            <a:ext cx="3877661" cy="2298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0A290-B37F-4CA9-A890-63F37E38320B}"/>
              </a:ext>
            </a:extLst>
          </p:cNvPr>
          <p:cNvSpPr/>
          <p:nvPr/>
        </p:nvSpPr>
        <p:spPr>
          <a:xfrm>
            <a:off x="476291" y="5942412"/>
            <a:ext cx="3877661" cy="22985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45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B40B5-2572-46AA-ACFA-9BC25B2D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EE988-6311-4AC4-9C4D-218E0645D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8805" cy="4351338"/>
          </a:xfrm>
        </p:spPr>
        <p:txBody>
          <a:bodyPr/>
          <a:lstStyle/>
          <a:p>
            <a:r>
              <a:rPr lang="en-CA" dirty="0"/>
              <a:t>Import </a:t>
            </a:r>
          </a:p>
          <a:p>
            <a:pPr lvl="1"/>
            <a:r>
              <a:rPr lang="en-CA" dirty="0" err="1"/>
              <a:t>Java.lang.Runnable</a:t>
            </a:r>
            <a:endParaRPr lang="en-CA" dirty="0"/>
          </a:p>
          <a:p>
            <a:pPr lvl="1"/>
            <a:r>
              <a:rPr lang="en-CA" dirty="0" err="1"/>
              <a:t>Java.lang.Thread</a:t>
            </a:r>
            <a:endParaRPr lang="en-CA" dirty="0"/>
          </a:p>
          <a:p>
            <a:r>
              <a:rPr lang="en-CA" dirty="0"/>
              <a:t>Encapsulate the behavior of the thread in a method of a class as seen with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E4C53-6C18-4A9A-9663-957C76CF0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690688"/>
            <a:ext cx="5334000" cy="35936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CA8F476-3AF5-4E2C-B6DE-0ADE73A010F0}"/>
              </a:ext>
            </a:extLst>
          </p:cNvPr>
          <p:cNvSpPr/>
          <p:nvPr/>
        </p:nvSpPr>
        <p:spPr>
          <a:xfrm>
            <a:off x="5851129" y="3914194"/>
            <a:ext cx="5334000" cy="137018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3F1BDE-632A-47C6-91C0-A8F109AD86F4}"/>
              </a:ext>
            </a:extLst>
          </p:cNvPr>
          <p:cNvSpPr/>
          <p:nvPr/>
        </p:nvSpPr>
        <p:spPr>
          <a:xfrm>
            <a:off x="6741041" y="2331157"/>
            <a:ext cx="3487479" cy="326983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53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6972-66DC-4D52-8609-7D85F861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95F5D-CFFA-4593-9A5D-8036645FF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823" cy="4351338"/>
          </a:xfrm>
        </p:spPr>
        <p:txBody>
          <a:bodyPr/>
          <a:lstStyle/>
          <a:p>
            <a:r>
              <a:rPr lang="en-CA" dirty="0"/>
              <a:t>Include</a:t>
            </a:r>
          </a:p>
          <a:p>
            <a:pPr lvl="1"/>
            <a:r>
              <a:rPr lang="en-CA" dirty="0"/>
              <a:t>&lt;thread&gt;</a:t>
            </a:r>
          </a:p>
          <a:p>
            <a:r>
              <a:rPr lang="en-CA" dirty="0"/>
              <a:t>Encapsulate the behavior of the thread in a function as seen with python</a:t>
            </a:r>
          </a:p>
          <a:p>
            <a:r>
              <a:rPr lang="en-CA" dirty="0"/>
              <a:t>Note how in C++ we do not need to call start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3471D8-8E80-4E24-AC12-EA047A94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23" y="1825625"/>
            <a:ext cx="5014918" cy="14279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69AB09-C774-48B4-B605-06924FDFF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3" y="3604438"/>
            <a:ext cx="2940424" cy="57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45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816</Words>
  <Application>Microsoft Macintosh PowerPoint</Application>
  <PresentationFormat>Widescreen</PresentationFormat>
  <Paragraphs>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Multi-threading</vt:lpstr>
      <vt:lpstr>Outline</vt:lpstr>
      <vt:lpstr>Threads</vt:lpstr>
      <vt:lpstr>Threads</vt:lpstr>
      <vt:lpstr>Things to Keep in Mind</vt:lpstr>
      <vt:lpstr>Create a Simple Thread</vt:lpstr>
      <vt:lpstr>Python</vt:lpstr>
      <vt:lpstr>JAVA</vt:lpstr>
      <vt:lpstr>C++</vt:lpstr>
      <vt:lpstr>Passing Parameters to a Thread</vt:lpstr>
      <vt:lpstr>Python</vt:lpstr>
      <vt:lpstr>JAVA</vt:lpstr>
      <vt:lpstr>C++</vt:lpstr>
      <vt:lpstr>Fetching Output from a Thread</vt:lpstr>
      <vt:lpstr>Behavior of the Thread in a Method</vt:lpstr>
      <vt:lpstr>Behavior of the Thread in a Method(Cont’d)</vt:lpstr>
      <vt:lpstr>Behavior of the Thread in a Function</vt:lpstr>
      <vt:lpstr>Behavior of the Thread in a Function(Cont’d)</vt:lpstr>
      <vt:lpstr>Common Threads Control Utilities</vt:lpstr>
      <vt:lpstr>Conclusion</vt:lpstr>
      <vt:lpstr>Lab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Multi-threading</dc:title>
  <dc:creator>Oussama Jebbar</dc:creator>
  <cp:lastModifiedBy>1507 Khendek,Ferhat</cp:lastModifiedBy>
  <cp:revision>21</cp:revision>
  <dcterms:created xsi:type="dcterms:W3CDTF">2021-09-20T21:06:30Z</dcterms:created>
  <dcterms:modified xsi:type="dcterms:W3CDTF">2025-01-16T18:37:37Z</dcterms:modified>
</cp:coreProperties>
</file>