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FCAE"/>
    <a:srgbClr val="009900"/>
    <a:srgbClr val="0A6192"/>
    <a:srgbClr val="663300"/>
    <a:srgbClr val="FF6699"/>
    <a:srgbClr val="027FD4"/>
    <a:srgbClr val="0C72AA"/>
    <a:srgbClr val="0987CD"/>
    <a:srgbClr val="19A1FD"/>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4704" autoAdjust="0"/>
  </p:normalViewPr>
  <p:slideViewPr>
    <p:cSldViewPr>
      <p:cViewPr varScale="1">
        <p:scale>
          <a:sx n="115" d="100"/>
          <a:sy n="115" d="100"/>
        </p:scale>
        <p:origin x="1500" y="108"/>
      </p:cViewPr>
      <p:guideLst>
        <p:guide orient="horz" pos="2160"/>
        <p:guide pos="2880"/>
      </p:guideLst>
    </p:cSldViewPr>
  </p:slideViewPr>
  <p:outlineViewPr>
    <p:cViewPr>
      <p:scale>
        <a:sx n="33" d="100"/>
        <a:sy n="33" d="100"/>
      </p:scale>
      <p:origin x="43" y="511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1371600" y="3352800"/>
            <a:ext cx="6172200" cy="762000"/>
          </a:xfrm>
        </p:spPr>
        <p:txBody>
          <a:bodyPr/>
          <a:lstStyle>
            <a:lvl1pPr>
              <a:defRPr sz="4400"/>
            </a:lvl1pPr>
          </a:lstStyle>
          <a:p>
            <a:r>
              <a:rPr lang="en-US" smtClean="0"/>
              <a:t>Click to edit Master title style</a:t>
            </a:r>
            <a:endParaRPr lang="en-US"/>
          </a:p>
        </p:txBody>
      </p:sp>
      <p:sp>
        <p:nvSpPr>
          <p:cNvPr id="7171" name="Rectangle 3"/>
          <p:cNvSpPr>
            <a:spLocks noGrp="1" noChangeArrowheads="1"/>
          </p:cNvSpPr>
          <p:nvPr>
            <p:ph type="subTitle" idx="1"/>
          </p:nvPr>
        </p:nvSpPr>
        <p:spPr>
          <a:xfrm>
            <a:off x="1905000" y="4279900"/>
            <a:ext cx="5638800" cy="762000"/>
          </a:xfrm>
        </p:spPr>
        <p:txBody>
          <a:bodyPr/>
          <a:lstStyle>
            <a:lvl1pPr marL="0" indent="0">
              <a:buFontTx/>
              <a:buNone/>
              <a:defRPr b="0"/>
            </a:lvl1pPr>
          </a:lstStyle>
          <a:p>
            <a:r>
              <a:rPr lang="en-US" smtClean="0"/>
              <a:t>Click to edit Master subtitle style</a:t>
            </a:r>
            <a:endParaRPr lang="en-US"/>
          </a:p>
        </p:txBody>
      </p:sp>
      <p:sp>
        <p:nvSpPr>
          <p:cNvPr id="7172" name="Rectangle 4"/>
          <p:cNvSpPr>
            <a:spLocks noGrp="1" noChangeArrowheads="1"/>
          </p:cNvSpPr>
          <p:nvPr>
            <p:ph type="dt" sz="half" idx="2"/>
          </p:nvPr>
        </p:nvSpPr>
        <p:spPr/>
        <p:txBody>
          <a:bodyPr/>
          <a:lstStyle>
            <a:lvl1pPr>
              <a:defRPr/>
            </a:lvl1pPr>
          </a:lstStyle>
          <a:p>
            <a:endParaRPr lang="en-US" dirty="0"/>
          </a:p>
        </p:txBody>
      </p:sp>
      <p:sp>
        <p:nvSpPr>
          <p:cNvPr id="7173" name="Rectangle 5"/>
          <p:cNvSpPr>
            <a:spLocks noGrp="1" noChangeArrowheads="1"/>
          </p:cNvSpPr>
          <p:nvPr>
            <p:ph type="ftr" sz="quarter" idx="3"/>
          </p:nvPr>
        </p:nvSpPr>
        <p:spPr/>
        <p:txBody>
          <a:bodyPr/>
          <a:lstStyle>
            <a:lvl1pPr>
              <a:defRPr/>
            </a:lvl1pPr>
          </a:lstStyle>
          <a:p>
            <a:endParaRPr lang="en-US" dirty="0"/>
          </a:p>
        </p:txBody>
      </p:sp>
      <p:sp>
        <p:nvSpPr>
          <p:cNvPr id="7174" name="Rectangle 6"/>
          <p:cNvSpPr>
            <a:spLocks noGrp="1" noChangeArrowheads="1"/>
          </p:cNvSpPr>
          <p:nvPr>
            <p:ph type="sldNum" sz="quarter" idx="4"/>
          </p:nvPr>
        </p:nvSpPr>
        <p:spPr/>
        <p:txBody>
          <a:bodyPr/>
          <a:lstStyle>
            <a:lvl1pPr>
              <a:defRPr/>
            </a:lvl1pPr>
          </a:lstStyle>
          <a:p>
            <a:fld id="{97C569D2-BA88-48B0-A133-FF90F49F5FC6}"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A407CEF0-5F42-4570-B95A-244E06705113}"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0"/>
            <a:ext cx="2247900" cy="6248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59130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87E81E58-7220-4B16-9D24-6840994CDF74}"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F3F0240B-AD86-4269-9102-EDBF459AC6FD}"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1D8C9DF1-C22E-4015-A2AF-5B80D27DF338}"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752600" y="838200"/>
            <a:ext cx="35433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48300" y="838200"/>
            <a:ext cx="35433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FBB4052A-5BA8-446B-8268-F1FD6423703D}"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4654B2ED-5F53-42D0-B8F7-5C1CC5E3AB38}"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09C9797C-530F-4FAF-8A8C-47E63344D071}"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65043CC7-2F5A-4DFF-8935-95DC0234705F}"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1AD5551F-CB4E-4682-963B-88DBC84D2032}"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16810615-F91D-498A-9D1D-FEE58033DEF1}"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7467600" cy="609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752600" y="838200"/>
            <a:ext cx="7239000" cy="5410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0"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Impact" pitchFamily="34" charset="0"/>
              </a:defRPr>
            </a:lvl1pPr>
          </a:lstStyle>
          <a:p>
            <a:endParaRPr lang="en-US" dirty="0"/>
          </a:p>
        </p:txBody>
      </p:sp>
      <p:sp>
        <p:nvSpPr>
          <p:cNvPr id="1029" name="Rectangle 5"/>
          <p:cNvSpPr>
            <a:spLocks noGrp="1" noChangeArrowheads="1"/>
          </p:cNvSpPr>
          <p:nvPr>
            <p:ph type="ftr" sz="quarter" idx="3"/>
          </p:nvPr>
        </p:nvSpPr>
        <p:spPr bwMode="auto">
          <a:xfrm>
            <a:off x="3124200" y="655320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Impact" pitchFamily="34" charset="0"/>
              </a:defRPr>
            </a:lvl1pPr>
          </a:lstStyle>
          <a:p>
            <a:endParaRPr lang="en-US" dirty="0"/>
          </a:p>
        </p:txBody>
      </p:sp>
      <p:sp>
        <p:nvSpPr>
          <p:cNvPr id="1030" name="Rectangle 6"/>
          <p:cNvSpPr>
            <a:spLocks noGrp="1" noChangeArrowheads="1"/>
          </p:cNvSpPr>
          <p:nvPr>
            <p:ph type="sldNum" sz="quarter" idx="4"/>
          </p:nvPr>
        </p:nvSpPr>
        <p:spPr bwMode="auto">
          <a:xfrm>
            <a:off x="7239000"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Impact" pitchFamily="34" charset="0"/>
              </a:defRPr>
            </a:lvl1pPr>
          </a:lstStyle>
          <a:p>
            <a:fld id="{67222C51-0745-4878-B1A0-CB07F398DCF5}"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40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Arial" charset="0"/>
        </a:defRPr>
      </a:lvl2pPr>
      <a:lvl3pPr algn="l" rtl="0" eaLnBrk="1" fontAlgn="base" hangingPunct="1">
        <a:spcBef>
          <a:spcPct val="0"/>
        </a:spcBef>
        <a:spcAft>
          <a:spcPct val="0"/>
        </a:spcAft>
        <a:defRPr sz="4000">
          <a:solidFill>
            <a:schemeClr val="tx2"/>
          </a:solidFill>
          <a:latin typeface="Arial" charset="0"/>
        </a:defRPr>
      </a:lvl3pPr>
      <a:lvl4pPr algn="l" rtl="0" eaLnBrk="1" fontAlgn="base" hangingPunct="1">
        <a:spcBef>
          <a:spcPct val="0"/>
        </a:spcBef>
        <a:spcAft>
          <a:spcPct val="0"/>
        </a:spcAft>
        <a:defRPr sz="4000">
          <a:solidFill>
            <a:schemeClr val="tx2"/>
          </a:solidFill>
          <a:latin typeface="Arial" charset="0"/>
        </a:defRPr>
      </a:lvl4pPr>
      <a:lvl5pPr algn="l" rtl="0" eaLnBrk="1" fontAlgn="base" hangingPunct="1">
        <a:spcBef>
          <a:spcPct val="0"/>
        </a:spcBef>
        <a:spcAft>
          <a:spcPct val="0"/>
        </a:spcAft>
        <a:defRPr sz="4000">
          <a:solidFill>
            <a:schemeClr val="tx2"/>
          </a:solidFill>
          <a:latin typeface="Arial" charset="0"/>
        </a:defRPr>
      </a:lvl5pPr>
      <a:lvl6pPr marL="457200" algn="l" rtl="0" eaLnBrk="1" fontAlgn="base" hangingPunct="1">
        <a:spcBef>
          <a:spcPct val="0"/>
        </a:spcBef>
        <a:spcAft>
          <a:spcPct val="0"/>
        </a:spcAft>
        <a:defRPr sz="4000">
          <a:solidFill>
            <a:schemeClr val="tx2"/>
          </a:solidFill>
          <a:latin typeface="Arial" charset="0"/>
        </a:defRPr>
      </a:lvl6pPr>
      <a:lvl7pPr marL="914400" algn="l" rtl="0" eaLnBrk="1" fontAlgn="base" hangingPunct="1">
        <a:spcBef>
          <a:spcPct val="0"/>
        </a:spcBef>
        <a:spcAft>
          <a:spcPct val="0"/>
        </a:spcAft>
        <a:defRPr sz="4000">
          <a:solidFill>
            <a:schemeClr val="tx2"/>
          </a:solidFill>
          <a:latin typeface="Arial" charset="0"/>
        </a:defRPr>
      </a:lvl7pPr>
      <a:lvl8pPr marL="1371600" algn="l" rtl="0" eaLnBrk="1" fontAlgn="base" hangingPunct="1">
        <a:spcBef>
          <a:spcPct val="0"/>
        </a:spcBef>
        <a:spcAft>
          <a:spcPct val="0"/>
        </a:spcAft>
        <a:defRPr sz="4000">
          <a:solidFill>
            <a:schemeClr val="tx2"/>
          </a:solidFill>
          <a:latin typeface="Arial" charset="0"/>
        </a:defRPr>
      </a:lvl8pPr>
      <a:lvl9pPr marL="1828800" algn="l" rtl="0" eaLnBrk="1" fontAlgn="base" hangingPunct="1">
        <a:spcBef>
          <a:spcPct val="0"/>
        </a:spcBef>
        <a:spcAft>
          <a:spcPct val="0"/>
        </a:spcAft>
        <a:defRPr sz="40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defRPr>
      </a:lvl2pPr>
      <a:lvl3pPr marL="1143000" indent="-228600" algn="l" rtl="0" eaLnBrk="1" fontAlgn="base" hangingPunct="1">
        <a:spcBef>
          <a:spcPct val="20000"/>
        </a:spcBef>
        <a:spcAft>
          <a:spcPct val="0"/>
        </a:spcAft>
        <a:buChar char="•"/>
        <a:defRPr sz="2400" b="1">
          <a:solidFill>
            <a:schemeClr val="tx1"/>
          </a:solidFill>
          <a:latin typeface="+mn-lt"/>
        </a:defRPr>
      </a:lvl3pPr>
      <a:lvl4pPr marL="1600200" indent="-228600" algn="l" rtl="0" eaLnBrk="1" fontAlgn="base" hangingPunct="1">
        <a:spcBef>
          <a:spcPct val="20000"/>
        </a:spcBef>
        <a:spcAft>
          <a:spcPct val="0"/>
        </a:spcAft>
        <a:buChar char="–"/>
        <a:defRPr sz="2000" b="1">
          <a:solidFill>
            <a:schemeClr val="tx1"/>
          </a:solidFill>
          <a:latin typeface="+mn-lt"/>
        </a:defRPr>
      </a:lvl4pPr>
      <a:lvl5pPr marL="2057400" indent="-228600" algn="l" rtl="0" eaLnBrk="1" fontAlgn="base" hangingPunct="1">
        <a:spcBef>
          <a:spcPct val="20000"/>
        </a:spcBef>
        <a:spcAft>
          <a:spcPct val="0"/>
        </a:spcAft>
        <a:buChar char="»"/>
        <a:defRPr sz="2000" b="1">
          <a:solidFill>
            <a:schemeClr val="tx1"/>
          </a:solidFill>
          <a:latin typeface="+mn-lt"/>
        </a:defRPr>
      </a:lvl5pPr>
      <a:lvl6pPr marL="2514600" indent="-228600" algn="l" rtl="0" eaLnBrk="1" fontAlgn="base" hangingPunct="1">
        <a:spcBef>
          <a:spcPct val="20000"/>
        </a:spcBef>
        <a:spcAft>
          <a:spcPct val="0"/>
        </a:spcAft>
        <a:buChar char="»"/>
        <a:defRPr sz="2000" b="1">
          <a:solidFill>
            <a:schemeClr val="tx1"/>
          </a:solidFill>
          <a:latin typeface="+mn-lt"/>
        </a:defRPr>
      </a:lvl6pPr>
      <a:lvl7pPr marL="2971800" indent="-228600" algn="l" rtl="0" eaLnBrk="1" fontAlgn="base" hangingPunct="1">
        <a:spcBef>
          <a:spcPct val="20000"/>
        </a:spcBef>
        <a:spcAft>
          <a:spcPct val="0"/>
        </a:spcAft>
        <a:buChar char="»"/>
        <a:defRPr sz="2000" b="1">
          <a:solidFill>
            <a:schemeClr val="tx1"/>
          </a:solidFill>
          <a:latin typeface="+mn-lt"/>
        </a:defRPr>
      </a:lvl7pPr>
      <a:lvl8pPr marL="3429000" indent="-228600" algn="l" rtl="0" eaLnBrk="1" fontAlgn="base" hangingPunct="1">
        <a:spcBef>
          <a:spcPct val="20000"/>
        </a:spcBef>
        <a:spcAft>
          <a:spcPct val="0"/>
        </a:spcAft>
        <a:buChar char="»"/>
        <a:defRPr sz="2000" b="1">
          <a:solidFill>
            <a:schemeClr val="tx1"/>
          </a:solidFill>
          <a:latin typeface="+mn-lt"/>
        </a:defRPr>
      </a:lvl8pPr>
      <a:lvl9pPr marL="3886200" indent="-228600" algn="l" rtl="0" eaLnBrk="1" fontAlgn="base" hangingPunct="1">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9.xml"/><Relationship Id="rId4" Type="http://schemas.openxmlformats.org/officeDocument/2006/relationships/image" Target="../media/image21.jpeg"/></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9.xml"/><Relationship Id="rId4" Type="http://schemas.openxmlformats.org/officeDocument/2006/relationships/image" Target="../media/image27.jpeg"/></Relationships>
</file>

<file path=ppt/slides/_rels/slide1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9.xml"/><Relationship Id="rId4" Type="http://schemas.openxmlformats.org/officeDocument/2006/relationships/image" Target="../media/image31.jpeg"/></Relationships>
</file>

<file path=ppt/slides/_rels/slide1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9.xml"/><Relationship Id="rId4" Type="http://schemas.openxmlformats.org/officeDocument/2006/relationships/image" Target="../media/image34.jpeg"/></Relationships>
</file>

<file path=ppt/slides/_rels/slide1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144000" cy="990600"/>
          </a:xfrm>
          <a:gradFill flip="none" rotWithShape="1">
            <a:gsLst>
              <a:gs pos="0">
                <a:srgbClr val="D5FCAE"/>
              </a:gs>
              <a:gs pos="50000">
                <a:srgbClr val="92D050">
                  <a:tint val="44500"/>
                  <a:satMod val="160000"/>
                </a:srgbClr>
              </a:gs>
              <a:gs pos="100000">
                <a:srgbClr val="92D050">
                  <a:tint val="23500"/>
                  <a:satMod val="160000"/>
                </a:srgbClr>
              </a:gs>
            </a:gsLst>
            <a:lin ang="5400000" scaled="1"/>
            <a:tileRect/>
          </a:gradFill>
        </p:spPr>
        <p:txBody>
          <a:bodyPr/>
          <a:lstStyle/>
          <a:p>
            <a:pPr algn="ctr"/>
            <a:r>
              <a:rPr lang="en-US" b="1" dirty="0" smtClean="0">
                <a:ln w="1905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BRISTOL’S  BEAUTIFUL  PARKS</a:t>
            </a:r>
            <a:endParaRPr lang="en-US" b="1" dirty="0">
              <a:ln w="1905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pic>
        <p:nvPicPr>
          <p:cNvPr id="5" name="Picture 4" descr="cover.jpg"/>
          <p:cNvPicPr>
            <a:picLocks noChangeAspect="1"/>
          </p:cNvPicPr>
          <p:nvPr/>
        </p:nvPicPr>
        <p:blipFill>
          <a:blip r:embed="rId2" cstate="print"/>
          <a:stretch>
            <a:fillRect/>
          </a:stretch>
        </p:blipFill>
        <p:spPr>
          <a:xfrm>
            <a:off x="0" y="938513"/>
            <a:ext cx="9144000" cy="591948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Rockwell Park</a:t>
            </a:r>
            <a:endParaRPr lang="en-US" b="1" dirty="0"/>
          </a:p>
        </p:txBody>
      </p:sp>
      <p:sp>
        <p:nvSpPr>
          <p:cNvPr id="1027" name="Text Box 3"/>
          <p:cNvSpPr txBox="1">
            <a:spLocks noChangeArrowheads="1" noChangeShapeType="1"/>
          </p:cNvSpPr>
          <p:nvPr/>
        </p:nvSpPr>
        <p:spPr bwMode="auto">
          <a:xfrm>
            <a:off x="1828800" y="4724400"/>
            <a:ext cx="6705600" cy="1219200"/>
          </a:xfrm>
          <a:prstGeom prst="rect">
            <a:avLst/>
          </a:prstGeom>
          <a:noFill/>
          <a:ln w="0" algn="in">
            <a:noFill/>
            <a:miter lim="800000"/>
            <a:headEnd/>
            <a:tailEnd/>
          </a:ln>
          <a:effectLst/>
        </p:spPr>
        <p:txBody>
          <a:bodyPr vert="horz" wrap="square" lIns="36195" tIns="36195" rIns="36195" bIns="36195"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smtClean="0">
                <a:ln>
                  <a:noFill/>
                </a:ln>
                <a:solidFill>
                  <a:srgbClr val="0A6192"/>
                </a:solidFill>
                <a:effectLst/>
                <a:latin typeface="Arial" pitchFamily="34" charset="0"/>
                <a:cs typeface="Arial" pitchFamily="34" charset="0"/>
              </a:rPr>
              <a:t>Rockwell Park is a 1.2-acre harbor side park at the end of John Street on historic Thames Street. The park has a fairly new dock system for residents as well as some space for transient boaters. The park also has a playground with slides and swings for younger children, a boardwalk and benches. </a:t>
            </a:r>
          </a:p>
          <a:p>
            <a:pPr marL="0" marR="0" lvl="0" indent="0" defTabSz="914400" rtl="0" eaLnBrk="1" fontAlgn="base" latinLnBrk="0" hangingPunct="1">
              <a:lnSpc>
                <a:spcPct val="100000"/>
              </a:lnSpc>
              <a:spcBef>
                <a:spcPct val="0"/>
              </a:spcBef>
              <a:spcAft>
                <a:spcPct val="0"/>
              </a:spcAft>
              <a:buClrTx/>
              <a:buSzTx/>
              <a:buFontTx/>
              <a:buNone/>
              <a:tabLst/>
            </a:pPr>
            <a:endParaRPr kumimoji="0" lang="en-US" sz="1200" i="0" u="none" strike="noStrike" cap="none" normalizeH="0" baseline="0" dirty="0" smtClean="0">
              <a:ln>
                <a:noFill/>
              </a:ln>
              <a:solidFill>
                <a:srgbClr val="000000"/>
              </a:solidFill>
              <a:effectLst/>
              <a:latin typeface="Arial" pitchFamily="34" charset="0"/>
              <a:cs typeface="Arial" pitchFamily="34" charset="0"/>
            </a:endParaRPr>
          </a:p>
          <a:p>
            <a:pPr marL="0" marR="0" lvl="0" indent="0"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smtClean="0">
                <a:ln>
                  <a:noFill/>
                </a:ln>
                <a:solidFill>
                  <a:schemeClr val="tx1"/>
                </a:solidFill>
                <a:effectLst/>
                <a:latin typeface="Arial" pitchFamily="34" charset="0"/>
                <a:cs typeface="Arial" pitchFamily="34" charset="0"/>
              </a:rPr>
              <a:t> </a:t>
            </a:r>
          </a:p>
        </p:txBody>
      </p:sp>
      <p:pic>
        <p:nvPicPr>
          <p:cNvPr id="5" name="Picture 4" descr="fireman.jpg"/>
          <p:cNvPicPr>
            <a:picLocks noChangeAspect="1"/>
          </p:cNvPicPr>
          <p:nvPr/>
        </p:nvPicPr>
        <p:blipFill>
          <a:blip r:embed="rId2" cstate="print"/>
          <a:stretch>
            <a:fillRect/>
          </a:stretch>
        </p:blipFill>
        <p:spPr>
          <a:xfrm>
            <a:off x="2057400" y="990600"/>
            <a:ext cx="5514975" cy="368617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Sowams Playground Park</a:t>
            </a:r>
            <a:endParaRPr lang="en-US" b="1" dirty="0"/>
          </a:p>
        </p:txBody>
      </p:sp>
      <p:sp>
        <p:nvSpPr>
          <p:cNvPr id="2051" name="Text Box 3"/>
          <p:cNvSpPr txBox="1">
            <a:spLocks noChangeArrowheads="1" noChangeShapeType="1"/>
          </p:cNvSpPr>
          <p:nvPr/>
        </p:nvSpPr>
        <p:spPr bwMode="auto">
          <a:xfrm>
            <a:off x="2209800" y="4419600"/>
            <a:ext cx="5851525" cy="1562100"/>
          </a:xfrm>
          <a:prstGeom prst="rect">
            <a:avLst/>
          </a:prstGeom>
          <a:noFill/>
          <a:ln w="0" algn="in">
            <a:noFill/>
            <a:miter lim="800000"/>
            <a:headEnd/>
            <a:tailEnd/>
          </a:ln>
          <a:effectLst/>
        </p:spPr>
        <p:txBody>
          <a:bodyPr vert="horz" wrap="square" lIns="36195" tIns="36195" rIns="36195" bIns="36195"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smtClean="0">
                <a:ln>
                  <a:noFill/>
                </a:ln>
                <a:solidFill>
                  <a:schemeClr val="accent2">
                    <a:lumMod val="25000"/>
                  </a:schemeClr>
                </a:solidFill>
                <a:effectLst/>
                <a:latin typeface="Arial" pitchFamily="34" charset="0"/>
                <a:cs typeface="Arial" pitchFamily="34" charset="0"/>
              </a:rPr>
              <a:t>This 1.4-acre neighborhood park is located on Sweeney Lane. It has a playground, basketball court, a ball field and pavilion. A</a:t>
            </a:r>
            <a:r>
              <a:rPr kumimoji="0" lang="en-US" sz="1200" i="0" u="none" strike="noStrike" cap="none" normalizeH="0" dirty="0" smtClean="0">
                <a:ln>
                  <a:noFill/>
                </a:ln>
                <a:solidFill>
                  <a:schemeClr val="accent2">
                    <a:lumMod val="25000"/>
                  </a:schemeClr>
                </a:solidFill>
                <a:effectLst/>
                <a:latin typeface="Arial" pitchFamily="34" charset="0"/>
                <a:cs typeface="Arial" pitchFamily="34" charset="0"/>
              </a:rPr>
              <a:t> large multi-purpose field for picnics and football.</a:t>
            </a:r>
            <a:r>
              <a:rPr kumimoji="0" lang="en-US" sz="1200" i="0" u="none" strike="noStrike" cap="none" normalizeH="0" baseline="0" dirty="0" smtClean="0">
                <a:ln>
                  <a:noFill/>
                </a:ln>
                <a:solidFill>
                  <a:schemeClr val="accent2">
                    <a:lumMod val="25000"/>
                  </a:schemeClr>
                </a:solidFill>
                <a:effectLst/>
                <a:latin typeface="Arial" pitchFamily="34"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smtClean="0">
                <a:ln>
                  <a:noFill/>
                </a:ln>
                <a:solidFill>
                  <a:schemeClr val="tx1"/>
                </a:solidFill>
                <a:effectLst/>
                <a:latin typeface="Arial" pitchFamily="34" charset="0"/>
                <a:cs typeface="Arial" pitchFamily="34" charset="0"/>
              </a:rPr>
              <a:t> </a:t>
            </a:r>
          </a:p>
        </p:txBody>
      </p:sp>
      <p:pic>
        <p:nvPicPr>
          <p:cNvPr id="5" name="Picture 4" descr="sowams.jpg"/>
          <p:cNvPicPr>
            <a:picLocks noChangeAspect="1"/>
          </p:cNvPicPr>
          <p:nvPr/>
        </p:nvPicPr>
        <p:blipFill>
          <a:blip r:embed="rId2" cstate="print"/>
          <a:stretch>
            <a:fillRect/>
          </a:stretch>
        </p:blipFill>
        <p:spPr>
          <a:xfrm>
            <a:off x="2133600" y="914400"/>
            <a:ext cx="5048250" cy="337185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467600" cy="566738"/>
          </a:xfrm>
        </p:spPr>
        <p:txBody>
          <a:bodyPr/>
          <a:lstStyle/>
          <a:p>
            <a:pPr algn="ctr"/>
            <a:r>
              <a:rPr lang="en-US" sz="3600" dirty="0" smtClean="0">
                <a:solidFill>
                  <a:srgbClr val="009900"/>
                </a:solidFill>
              </a:rPr>
              <a:t>Thomas Park at Silver Creek</a:t>
            </a:r>
            <a:endParaRPr lang="en-US" sz="3600" dirty="0">
              <a:solidFill>
                <a:srgbClr val="009900"/>
              </a:solidFill>
            </a:endParaRPr>
          </a:p>
        </p:txBody>
      </p:sp>
      <p:sp>
        <p:nvSpPr>
          <p:cNvPr id="4" name="Text Placeholder 3"/>
          <p:cNvSpPr>
            <a:spLocks noGrp="1"/>
          </p:cNvSpPr>
          <p:nvPr>
            <p:ph type="body" sz="half" idx="2"/>
          </p:nvPr>
        </p:nvSpPr>
        <p:spPr>
          <a:xfrm>
            <a:off x="228600" y="4191000"/>
            <a:ext cx="5257800" cy="2514600"/>
          </a:xfrm>
        </p:spPr>
        <p:txBody>
          <a:bodyPr/>
          <a:lstStyle/>
          <a:p>
            <a:pPr algn="just"/>
            <a:r>
              <a:rPr lang="en-US" sz="1200" b="0" dirty="0" smtClean="0">
                <a:solidFill>
                  <a:srgbClr val="0A6192"/>
                </a:solidFill>
                <a:latin typeface="Arial" pitchFamily="34" charset="0"/>
                <a:cs typeface="Arial" pitchFamily="34" charset="0"/>
              </a:rPr>
              <a:t>Thomas Park at Silver Creek is a 5.1-acre park located on Hope Street at the entrance to downtown Bristol. Thomas Park has recently been renovated into a passive naturalistic park with native plantings and walking paths. The Bristol Parks and Recreation Department has partnered with the Bristol Garden Club, to install “Mrs. Perry’s Garden” a beautiful garden in honor of the Garden Club’s founder. The park has natural grass winding paths throughout the property with benches near scenic overlooks. The public will enjoy, but not interfere, with the natural environment, by bird and animal watching, painting or photographing as well as passive relaxation. This scenic area with an old English garden, restored stone wall and arbor, nature trails, wild flower garden and nature preserve for indigenous plants and wild life, as well as a salt marsh bird sanctuary. </a:t>
            </a:r>
          </a:p>
          <a:p>
            <a:pPr algn="just"/>
            <a:endParaRPr lang="en-US" sz="1200" b="0" dirty="0">
              <a:solidFill>
                <a:srgbClr val="FF6699"/>
              </a:solidFill>
              <a:latin typeface="Arial" pitchFamily="34" charset="0"/>
              <a:cs typeface="Arial" pitchFamily="34" charset="0"/>
            </a:endParaRPr>
          </a:p>
        </p:txBody>
      </p:sp>
      <p:pic>
        <p:nvPicPr>
          <p:cNvPr id="8" name="Picture 7" descr="perry.jpg"/>
          <p:cNvPicPr>
            <a:picLocks noChangeAspect="1"/>
          </p:cNvPicPr>
          <p:nvPr/>
        </p:nvPicPr>
        <p:blipFill>
          <a:blip r:embed="rId2" cstate="print"/>
          <a:stretch>
            <a:fillRect/>
          </a:stretch>
        </p:blipFill>
        <p:spPr>
          <a:xfrm>
            <a:off x="5562600" y="3943350"/>
            <a:ext cx="3486150" cy="2686050"/>
          </a:xfrm>
          <a:prstGeom prst="rect">
            <a:avLst/>
          </a:prstGeom>
        </p:spPr>
      </p:pic>
      <p:pic>
        <p:nvPicPr>
          <p:cNvPr id="7" name="Picture 6" descr="thomas.jpg"/>
          <p:cNvPicPr>
            <a:picLocks noChangeAspect="1"/>
          </p:cNvPicPr>
          <p:nvPr/>
        </p:nvPicPr>
        <p:blipFill>
          <a:blip r:embed="rId3" cstate="print"/>
          <a:stretch>
            <a:fillRect/>
          </a:stretch>
        </p:blipFill>
        <p:spPr>
          <a:xfrm>
            <a:off x="1447800" y="762000"/>
            <a:ext cx="4781550" cy="3371850"/>
          </a:xfrm>
          <a:prstGeom prst="rect">
            <a:avLst/>
          </a:prstGeom>
        </p:spPr>
      </p:pic>
      <p:pic>
        <p:nvPicPr>
          <p:cNvPr id="10" name="Picture 9" descr="egret.jpg"/>
          <p:cNvPicPr>
            <a:picLocks noChangeAspect="1"/>
          </p:cNvPicPr>
          <p:nvPr/>
        </p:nvPicPr>
        <p:blipFill>
          <a:blip r:embed="rId4" cstate="print"/>
          <a:stretch>
            <a:fillRect/>
          </a:stretch>
        </p:blipFill>
        <p:spPr>
          <a:xfrm>
            <a:off x="6324600" y="1295400"/>
            <a:ext cx="2438400" cy="200025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6858000" cy="609600"/>
          </a:xfrm>
        </p:spPr>
        <p:txBody>
          <a:bodyPr/>
          <a:lstStyle/>
          <a:p>
            <a:pPr algn="ctr"/>
            <a:r>
              <a:rPr lang="en-US" b="1" dirty="0" smtClean="0"/>
              <a:t>Cedarcrest Park</a:t>
            </a:r>
            <a:endParaRPr lang="en-US" b="1" dirty="0"/>
          </a:p>
        </p:txBody>
      </p:sp>
      <p:sp>
        <p:nvSpPr>
          <p:cNvPr id="1027" name="Text Box 3"/>
          <p:cNvSpPr txBox="1">
            <a:spLocks noChangeArrowheads="1" noChangeShapeType="1"/>
          </p:cNvSpPr>
          <p:nvPr/>
        </p:nvSpPr>
        <p:spPr bwMode="auto">
          <a:xfrm>
            <a:off x="1828800" y="4343400"/>
            <a:ext cx="4114800" cy="2286000"/>
          </a:xfrm>
          <a:prstGeom prst="rect">
            <a:avLst/>
          </a:prstGeom>
          <a:noFill/>
          <a:ln w="0" algn="in">
            <a:noFill/>
            <a:miter lim="800000"/>
            <a:headEnd/>
            <a:tailEnd/>
          </a:ln>
          <a:effectLst/>
        </p:spPr>
        <p:txBody>
          <a:bodyPr vert="horz" wrap="square" lIns="36195" tIns="36195" rIns="36195" bIns="36195" numCol="1" anchor="t" anchorCtr="0" compatLnSpc="1">
            <a:prstTxWarp prst="textNoShape">
              <a:avLst/>
            </a:prstTxWarp>
          </a:bodyPr>
          <a:lstStyle/>
          <a:p>
            <a:pPr algn="just"/>
            <a:r>
              <a:rPr lang="en-US" sz="1200" dirty="0" err="1" smtClean="0">
                <a:solidFill>
                  <a:srgbClr val="0A6192"/>
                </a:solidFill>
                <a:latin typeface="Arial" pitchFamily="34" charset="0"/>
                <a:cs typeface="Arial" pitchFamily="34" charset="0"/>
              </a:rPr>
              <a:t>Cedarcrest</a:t>
            </a:r>
            <a:r>
              <a:rPr lang="en-US" sz="1200" dirty="0" smtClean="0">
                <a:solidFill>
                  <a:srgbClr val="0A6192"/>
                </a:solidFill>
                <a:latin typeface="Arial" pitchFamily="34" charset="0"/>
                <a:cs typeface="Arial" pitchFamily="34" charset="0"/>
              </a:rPr>
              <a:t> Park is a 2-acre neighborhood park located on Fatima Drive. It features a beautiful playground, basketball court and a baseball field. This wooded park is great for picnics.</a:t>
            </a:r>
          </a:p>
          <a:p>
            <a:r>
              <a:rPr lang="en-US" sz="1200" dirty="0" smtClean="0">
                <a:latin typeface="Arial" pitchFamily="34" charset="0"/>
                <a:cs typeface="Arial" pitchFamily="34" charset="0"/>
              </a:rPr>
              <a:t> </a:t>
            </a:r>
          </a:p>
          <a:p>
            <a:pPr marL="0" marR="0" lvl="0" indent="0" defTabSz="914400" rtl="0" eaLnBrk="1" fontAlgn="base" latinLnBrk="0" hangingPunct="1">
              <a:lnSpc>
                <a:spcPct val="100000"/>
              </a:lnSpc>
              <a:spcBef>
                <a:spcPct val="0"/>
              </a:spcBef>
              <a:spcAft>
                <a:spcPct val="0"/>
              </a:spcAft>
              <a:buClrTx/>
              <a:buSzTx/>
              <a:buFontTx/>
              <a:buNone/>
              <a:tabLst/>
            </a:pPr>
            <a:endParaRPr kumimoji="0" lang="en-US" sz="1200" i="0" u="none" strike="noStrike" cap="none" normalizeH="0" baseline="0" dirty="0" smtClean="0">
              <a:ln>
                <a:noFill/>
              </a:ln>
              <a:solidFill>
                <a:srgbClr val="000000"/>
              </a:solidFill>
              <a:effectLst/>
              <a:latin typeface="Arial" pitchFamily="34" charset="0"/>
              <a:cs typeface="Arial" pitchFamily="34" charset="0"/>
            </a:endParaRPr>
          </a:p>
          <a:p>
            <a:pPr marL="0" marR="0" lvl="0" indent="0"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smtClean="0">
                <a:ln>
                  <a:noFill/>
                </a:ln>
                <a:solidFill>
                  <a:schemeClr val="tx1"/>
                </a:solidFill>
                <a:effectLst/>
                <a:latin typeface="Arial" pitchFamily="34" charset="0"/>
                <a:cs typeface="Arial" pitchFamily="34" charset="0"/>
              </a:rPr>
              <a:t> </a:t>
            </a:r>
          </a:p>
        </p:txBody>
      </p:sp>
      <p:pic>
        <p:nvPicPr>
          <p:cNvPr id="5" name="Picture 4" descr="cedar.jpg"/>
          <p:cNvPicPr>
            <a:picLocks noChangeAspect="1"/>
          </p:cNvPicPr>
          <p:nvPr/>
        </p:nvPicPr>
        <p:blipFill>
          <a:blip r:embed="rId2" cstate="print"/>
          <a:stretch>
            <a:fillRect/>
          </a:stretch>
        </p:blipFill>
        <p:spPr>
          <a:xfrm>
            <a:off x="1828800" y="914400"/>
            <a:ext cx="5048250" cy="337185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aull_rock.jpg"/>
          <p:cNvPicPr>
            <a:picLocks noChangeAspect="1"/>
          </p:cNvPicPr>
          <p:nvPr/>
        </p:nvPicPr>
        <p:blipFill>
          <a:blip r:embed="rId2" cstate="print"/>
          <a:stretch>
            <a:fillRect/>
          </a:stretch>
        </p:blipFill>
        <p:spPr>
          <a:xfrm>
            <a:off x="5172075" y="2381250"/>
            <a:ext cx="3819525" cy="2724150"/>
          </a:xfrm>
          <a:prstGeom prst="rect">
            <a:avLst/>
          </a:prstGeom>
        </p:spPr>
      </p:pic>
      <p:pic>
        <p:nvPicPr>
          <p:cNvPr id="6" name="Picture 5" descr="paull.jpg"/>
          <p:cNvPicPr>
            <a:picLocks noChangeAspect="1"/>
          </p:cNvPicPr>
          <p:nvPr/>
        </p:nvPicPr>
        <p:blipFill>
          <a:blip r:embed="rId3" cstate="print"/>
          <a:stretch>
            <a:fillRect/>
          </a:stretch>
        </p:blipFill>
        <p:spPr>
          <a:xfrm>
            <a:off x="1343025" y="838200"/>
            <a:ext cx="3914775" cy="2609850"/>
          </a:xfrm>
          <a:prstGeom prst="rect">
            <a:avLst/>
          </a:prstGeom>
        </p:spPr>
      </p:pic>
      <p:sp>
        <p:nvSpPr>
          <p:cNvPr id="2" name="Title 1"/>
          <p:cNvSpPr>
            <a:spLocks noGrp="1"/>
          </p:cNvSpPr>
          <p:nvPr>
            <p:ph type="title"/>
          </p:nvPr>
        </p:nvSpPr>
        <p:spPr>
          <a:xfrm>
            <a:off x="0" y="152400"/>
            <a:ext cx="6934200" cy="566738"/>
          </a:xfrm>
        </p:spPr>
        <p:txBody>
          <a:bodyPr/>
          <a:lstStyle/>
          <a:p>
            <a:pPr algn="ctr"/>
            <a:r>
              <a:rPr lang="en-US" sz="3600" dirty="0" smtClean="0">
                <a:solidFill>
                  <a:srgbClr val="009900"/>
                </a:solidFill>
              </a:rPr>
              <a:t>Paull Park</a:t>
            </a:r>
            <a:endParaRPr lang="en-US" sz="3600" dirty="0">
              <a:solidFill>
                <a:srgbClr val="009900"/>
              </a:solidFill>
            </a:endParaRPr>
          </a:p>
        </p:txBody>
      </p:sp>
      <p:sp>
        <p:nvSpPr>
          <p:cNvPr id="4" name="Text Placeholder 3"/>
          <p:cNvSpPr>
            <a:spLocks noGrp="1"/>
          </p:cNvSpPr>
          <p:nvPr>
            <p:ph type="body" sz="half" idx="2"/>
          </p:nvPr>
        </p:nvSpPr>
        <p:spPr>
          <a:xfrm>
            <a:off x="1752600" y="3657600"/>
            <a:ext cx="3505200" cy="2667000"/>
          </a:xfrm>
        </p:spPr>
        <p:txBody>
          <a:bodyPr/>
          <a:lstStyle/>
          <a:p>
            <a:pPr algn="just"/>
            <a:r>
              <a:rPr lang="en-US" sz="1200" b="0" dirty="0" smtClean="0">
                <a:solidFill>
                  <a:srgbClr val="009900"/>
                </a:solidFill>
                <a:latin typeface="Arial" pitchFamily="34" charset="0"/>
                <a:cs typeface="Arial" pitchFamily="34" charset="0"/>
              </a:rPr>
              <a:t>A beautiful 13.2-acre wetland conservation area located across from the Mt. Hope High School, Paull park features Ramos Field, a baseball diamond, swing set and parking. Paull Park is a wetland area with  nature trails.</a:t>
            </a:r>
          </a:p>
          <a:p>
            <a:r>
              <a:rPr lang="en-US" sz="1200" b="0" dirty="0" smtClean="0">
                <a:latin typeface="Arial" pitchFamily="34" charset="0"/>
                <a:cs typeface="Arial" pitchFamily="34" charset="0"/>
              </a:rPr>
              <a:t> </a:t>
            </a:r>
          </a:p>
          <a:p>
            <a:pPr algn="just"/>
            <a:endParaRPr lang="en-US" sz="1200" b="0" dirty="0">
              <a:solidFill>
                <a:srgbClr val="009900"/>
              </a:solidFill>
              <a:latin typeface="Arial" pitchFamily="34" charset="0"/>
              <a:cs typeface="Arial" pitchFamily="34" charset="0"/>
            </a:endParaRPr>
          </a:p>
          <a:p>
            <a:pPr algn="just"/>
            <a:endParaRPr lang="en-US" sz="1200" b="0" dirty="0">
              <a:solidFill>
                <a:srgbClr val="FF6699"/>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5486400" cy="566738"/>
          </a:xfrm>
        </p:spPr>
        <p:txBody>
          <a:bodyPr/>
          <a:lstStyle/>
          <a:p>
            <a:pPr algn="ctr"/>
            <a:r>
              <a:rPr lang="en-US" sz="2800" dirty="0" smtClean="0">
                <a:solidFill>
                  <a:schemeClr val="accent2">
                    <a:lumMod val="25000"/>
                  </a:schemeClr>
                </a:solidFill>
              </a:rPr>
              <a:t>Firefighters’ Memorial Park</a:t>
            </a:r>
            <a:endParaRPr lang="en-US" sz="2800" dirty="0">
              <a:solidFill>
                <a:schemeClr val="accent2">
                  <a:lumMod val="25000"/>
                </a:schemeClr>
              </a:solidFill>
            </a:endParaRPr>
          </a:p>
        </p:txBody>
      </p:sp>
      <p:sp>
        <p:nvSpPr>
          <p:cNvPr id="4" name="Text Placeholder 3"/>
          <p:cNvSpPr>
            <a:spLocks noGrp="1"/>
          </p:cNvSpPr>
          <p:nvPr>
            <p:ph type="body" sz="half" idx="2"/>
          </p:nvPr>
        </p:nvSpPr>
        <p:spPr>
          <a:xfrm>
            <a:off x="3429000" y="3810000"/>
            <a:ext cx="5486400" cy="2438400"/>
          </a:xfrm>
        </p:spPr>
        <p:txBody>
          <a:bodyPr/>
          <a:lstStyle/>
          <a:p>
            <a:pPr algn="just"/>
            <a:r>
              <a:rPr lang="en-US" sz="1200" b="0" dirty="0" smtClean="0">
                <a:solidFill>
                  <a:srgbClr val="0A6192"/>
                </a:solidFill>
                <a:latin typeface="Arial" pitchFamily="34" charset="0"/>
                <a:cs typeface="Arial" pitchFamily="34" charset="0"/>
              </a:rPr>
              <a:t>This park was formally part of Rockwell Park. In 1995 Fire Chief David Sylvaria requested this park to honor all deceased members of the Bristol Fire Department. As you enter the park you are greeted with a stone which bears the Seal of the Town of Bristol. Then a list of all of Bristol’s Fire Companies: The Board of Engineers, Engine 4, Emergency Rescue Squad, Fire Police, Fireman’s Memorial and Welfare Committee, the former King Philip Steam Engine Co. #1, and Ladies Auxiliary.</a:t>
            </a:r>
          </a:p>
          <a:p>
            <a:endParaRPr lang="en-US" sz="1200" b="0" dirty="0" smtClean="0">
              <a:solidFill>
                <a:srgbClr val="0A6192"/>
              </a:solidFill>
              <a:latin typeface="Arial" pitchFamily="34" charset="0"/>
              <a:cs typeface="Arial" pitchFamily="34" charset="0"/>
            </a:endParaRPr>
          </a:p>
          <a:p>
            <a:pPr algn="just"/>
            <a:r>
              <a:rPr lang="en-US" sz="1200" b="0" dirty="0" smtClean="0">
                <a:solidFill>
                  <a:srgbClr val="0A6192"/>
                </a:solidFill>
                <a:latin typeface="Arial" pitchFamily="34" charset="0"/>
                <a:cs typeface="Arial" pitchFamily="34" charset="0"/>
              </a:rPr>
              <a:t>Each year on the second Sunday of June, the Bristol Fire Department memorializes its members who have passed away with a parade and a ceremony. When visiting the park, enjoy it and please respect and honor the firefighters of the Town of Bristol.</a:t>
            </a:r>
          </a:p>
          <a:p>
            <a:r>
              <a:rPr lang="en-US" sz="1200" b="0" dirty="0" smtClean="0">
                <a:solidFill>
                  <a:srgbClr val="0A6192"/>
                </a:solidFill>
                <a:latin typeface="Arial" pitchFamily="34" charset="0"/>
                <a:cs typeface="Arial" pitchFamily="34" charset="0"/>
              </a:rPr>
              <a:t> </a:t>
            </a:r>
          </a:p>
          <a:p>
            <a:endParaRPr lang="en-US" sz="1200" b="0" dirty="0">
              <a:latin typeface="Arial" pitchFamily="34" charset="0"/>
              <a:cs typeface="Arial" pitchFamily="34" charset="0"/>
            </a:endParaRPr>
          </a:p>
        </p:txBody>
      </p:sp>
      <p:pic>
        <p:nvPicPr>
          <p:cNvPr id="7" name="Picture 6" descr="firemans.jpg"/>
          <p:cNvPicPr>
            <a:picLocks noChangeAspect="1"/>
          </p:cNvPicPr>
          <p:nvPr/>
        </p:nvPicPr>
        <p:blipFill>
          <a:blip r:embed="rId2" cstate="print"/>
          <a:stretch>
            <a:fillRect/>
          </a:stretch>
        </p:blipFill>
        <p:spPr>
          <a:xfrm>
            <a:off x="1295400" y="762000"/>
            <a:ext cx="5572125" cy="2990850"/>
          </a:xfrm>
          <a:prstGeom prst="rect">
            <a:avLst/>
          </a:prstGeom>
        </p:spPr>
      </p:pic>
      <p:pic>
        <p:nvPicPr>
          <p:cNvPr id="8" name="Picture 7" descr="memorial.jpg"/>
          <p:cNvPicPr>
            <a:picLocks noChangeAspect="1"/>
          </p:cNvPicPr>
          <p:nvPr/>
        </p:nvPicPr>
        <p:blipFill>
          <a:blip r:embed="rId3" cstate="print"/>
          <a:stretch>
            <a:fillRect/>
          </a:stretch>
        </p:blipFill>
        <p:spPr>
          <a:xfrm>
            <a:off x="6705600" y="1524000"/>
            <a:ext cx="2228850" cy="1924050"/>
          </a:xfrm>
          <a:prstGeom prst="rect">
            <a:avLst/>
          </a:prstGeom>
        </p:spPr>
      </p:pic>
      <p:pic>
        <p:nvPicPr>
          <p:cNvPr id="12" name="Picture 11" descr="firemans_mem.jpg"/>
          <p:cNvPicPr>
            <a:picLocks noChangeAspect="1"/>
          </p:cNvPicPr>
          <p:nvPr/>
        </p:nvPicPr>
        <p:blipFill>
          <a:blip r:embed="rId4" cstate="print"/>
          <a:stretch>
            <a:fillRect/>
          </a:stretch>
        </p:blipFill>
        <p:spPr>
          <a:xfrm>
            <a:off x="381000" y="3714750"/>
            <a:ext cx="2933700" cy="253365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
            <a:ext cx="5486400" cy="566738"/>
          </a:xfrm>
        </p:spPr>
        <p:txBody>
          <a:bodyPr/>
          <a:lstStyle/>
          <a:p>
            <a:pPr algn="ctr"/>
            <a:r>
              <a:rPr lang="en-US" sz="2800" dirty="0" smtClean="0">
                <a:solidFill>
                  <a:srgbClr val="663300"/>
                </a:solidFill>
              </a:rPr>
              <a:t>Manny Sousa Park</a:t>
            </a:r>
            <a:endParaRPr lang="en-US" sz="2800" dirty="0">
              <a:solidFill>
                <a:srgbClr val="663300"/>
              </a:solidFill>
            </a:endParaRPr>
          </a:p>
        </p:txBody>
      </p:sp>
      <p:sp>
        <p:nvSpPr>
          <p:cNvPr id="4" name="Text Placeholder 3"/>
          <p:cNvSpPr>
            <a:spLocks noGrp="1"/>
          </p:cNvSpPr>
          <p:nvPr>
            <p:ph type="body" sz="half" idx="2"/>
          </p:nvPr>
        </p:nvSpPr>
        <p:spPr>
          <a:xfrm>
            <a:off x="1828800" y="5181600"/>
            <a:ext cx="5903912" cy="957262"/>
          </a:xfrm>
        </p:spPr>
        <p:txBody>
          <a:bodyPr/>
          <a:lstStyle/>
          <a:p>
            <a:pPr algn="just"/>
            <a:r>
              <a:rPr lang="en-US" sz="1200" b="0" dirty="0" smtClean="0">
                <a:solidFill>
                  <a:srgbClr val="663300"/>
                </a:solidFill>
                <a:latin typeface="Arial" pitchFamily="34" charset="0"/>
                <a:cs typeface="Arial" pitchFamily="34" charset="0"/>
              </a:rPr>
              <a:t>Manny Sousa park is located on the waterfront of the Harbor Master’s office on Rockwell Dock. This park offers a scenic view of Bristol Harbor and has two picnic tables and restroom facilities. </a:t>
            </a:r>
          </a:p>
          <a:p>
            <a:pPr algn="just"/>
            <a:r>
              <a:rPr lang="en-US" sz="1200" b="0" dirty="0" smtClean="0">
                <a:latin typeface="Arial" pitchFamily="34" charset="0"/>
                <a:cs typeface="Arial" pitchFamily="34" charset="0"/>
              </a:rPr>
              <a:t> </a:t>
            </a:r>
          </a:p>
          <a:p>
            <a:pPr algn="just"/>
            <a:endParaRPr lang="en-US" sz="1200" b="0" dirty="0">
              <a:latin typeface="Arial" pitchFamily="34" charset="0"/>
              <a:cs typeface="Arial" pitchFamily="34" charset="0"/>
            </a:endParaRPr>
          </a:p>
        </p:txBody>
      </p:sp>
      <p:pic>
        <p:nvPicPr>
          <p:cNvPr id="6" name="Picture 5" descr="sousa.jpg"/>
          <p:cNvPicPr>
            <a:picLocks noChangeAspect="1"/>
          </p:cNvPicPr>
          <p:nvPr/>
        </p:nvPicPr>
        <p:blipFill>
          <a:blip r:embed="rId2" cstate="print"/>
          <a:stretch>
            <a:fillRect/>
          </a:stretch>
        </p:blipFill>
        <p:spPr>
          <a:xfrm>
            <a:off x="2190750" y="914400"/>
            <a:ext cx="5505450" cy="413385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152400"/>
            <a:ext cx="3962400" cy="566738"/>
          </a:xfrm>
        </p:spPr>
        <p:txBody>
          <a:bodyPr/>
          <a:lstStyle/>
          <a:p>
            <a:pPr algn="ctr"/>
            <a:r>
              <a:rPr lang="en-US" sz="3600" dirty="0" smtClean="0">
                <a:solidFill>
                  <a:schemeClr val="accent2">
                    <a:lumMod val="25000"/>
                  </a:schemeClr>
                </a:solidFill>
              </a:rPr>
              <a:t>M</a:t>
            </a:r>
            <a:r>
              <a:rPr lang="en-US" sz="3600" dirty="0" smtClean="0">
                <a:solidFill>
                  <a:srgbClr val="FF6699"/>
                </a:solidFill>
              </a:rPr>
              <a:t>o</a:t>
            </a:r>
            <a:r>
              <a:rPr lang="en-US" sz="3600" dirty="0" smtClean="0">
                <a:solidFill>
                  <a:srgbClr val="663300"/>
                </a:solidFill>
              </a:rPr>
              <a:t>s</a:t>
            </a:r>
            <a:r>
              <a:rPr lang="en-US" sz="3600" dirty="0" smtClean="0">
                <a:solidFill>
                  <a:srgbClr val="0A6192"/>
                </a:solidFill>
              </a:rPr>
              <a:t>a</a:t>
            </a:r>
            <a:r>
              <a:rPr lang="en-US" sz="3600" dirty="0" smtClean="0">
                <a:solidFill>
                  <a:srgbClr val="C00000"/>
                </a:solidFill>
              </a:rPr>
              <a:t>i</a:t>
            </a:r>
            <a:r>
              <a:rPr lang="en-US" sz="3600" dirty="0" smtClean="0">
                <a:solidFill>
                  <a:srgbClr val="7030A0"/>
                </a:solidFill>
              </a:rPr>
              <a:t>c</a:t>
            </a:r>
            <a:r>
              <a:rPr lang="en-US" sz="3600" dirty="0" smtClean="0">
                <a:solidFill>
                  <a:schemeClr val="accent6">
                    <a:lumMod val="75000"/>
                  </a:schemeClr>
                </a:solidFill>
              </a:rPr>
              <a:t>o</a:t>
            </a:r>
            <a:r>
              <a:rPr lang="en-US" sz="3600" dirty="0" smtClean="0">
                <a:solidFill>
                  <a:schemeClr val="accent2">
                    <a:lumMod val="25000"/>
                  </a:schemeClr>
                </a:solidFill>
              </a:rPr>
              <a:t> P</a:t>
            </a:r>
            <a:r>
              <a:rPr lang="en-US" sz="3600" dirty="0" smtClean="0"/>
              <a:t>a</a:t>
            </a:r>
            <a:r>
              <a:rPr lang="en-US" sz="3600" dirty="0" smtClean="0">
                <a:solidFill>
                  <a:srgbClr val="663300"/>
                </a:solidFill>
              </a:rPr>
              <a:t>r</a:t>
            </a:r>
            <a:r>
              <a:rPr lang="en-US" sz="3600" dirty="0" smtClean="0">
                <a:solidFill>
                  <a:srgbClr val="0A6192"/>
                </a:solidFill>
              </a:rPr>
              <a:t>k</a:t>
            </a:r>
            <a:endParaRPr lang="en-US" sz="3600" dirty="0">
              <a:solidFill>
                <a:srgbClr val="0A6192"/>
              </a:solidFill>
            </a:endParaRPr>
          </a:p>
        </p:txBody>
      </p:sp>
      <p:sp>
        <p:nvSpPr>
          <p:cNvPr id="4" name="Text Placeholder 3"/>
          <p:cNvSpPr>
            <a:spLocks noGrp="1"/>
          </p:cNvSpPr>
          <p:nvPr>
            <p:ph type="body" sz="half" idx="2"/>
          </p:nvPr>
        </p:nvSpPr>
        <p:spPr>
          <a:xfrm>
            <a:off x="3276600" y="3657600"/>
            <a:ext cx="5638800" cy="2590800"/>
          </a:xfrm>
        </p:spPr>
        <p:txBody>
          <a:bodyPr/>
          <a:lstStyle/>
          <a:p>
            <a:pPr algn="just"/>
            <a:r>
              <a:rPr lang="en-US" sz="1200" b="0" dirty="0" smtClean="0">
                <a:solidFill>
                  <a:srgbClr val="0A6192"/>
                </a:solidFill>
                <a:latin typeface="Arial" pitchFamily="34" charset="0"/>
                <a:cs typeface="Arial" pitchFamily="34" charset="0"/>
              </a:rPr>
              <a:t>Mosaico Park is located on the corner of Wood Street and Franklin Street. It has been designed as a symbol of the friendship and connection that Bristol has with its sister city Logoa, San Miguel, Azores. It embraces the mosaic of our multi cultural community. It has park benches and is a great place to sit and share stories.</a:t>
            </a:r>
          </a:p>
          <a:p>
            <a:pPr algn="just"/>
            <a:r>
              <a:rPr lang="en-US" sz="1200" b="0" dirty="0" smtClean="0">
                <a:latin typeface="Arial" pitchFamily="34" charset="0"/>
                <a:cs typeface="Arial" pitchFamily="34" charset="0"/>
              </a:rPr>
              <a:t> </a:t>
            </a:r>
          </a:p>
          <a:p>
            <a:pPr algn="just"/>
            <a:r>
              <a:rPr lang="en-US" sz="1200" b="0" dirty="0" smtClean="0">
                <a:solidFill>
                  <a:srgbClr val="0A6192"/>
                </a:solidFill>
                <a:latin typeface="Arial" pitchFamily="34" charset="0"/>
                <a:cs typeface="Arial" pitchFamily="34" charset="0"/>
              </a:rPr>
              <a:t> </a:t>
            </a:r>
          </a:p>
          <a:p>
            <a:pPr algn="just"/>
            <a:endParaRPr lang="en-US" sz="1200" b="0" dirty="0">
              <a:latin typeface="Arial" pitchFamily="34" charset="0"/>
              <a:cs typeface="Arial" pitchFamily="34" charset="0"/>
            </a:endParaRPr>
          </a:p>
        </p:txBody>
      </p:sp>
      <p:pic>
        <p:nvPicPr>
          <p:cNvPr id="7" name="Picture 6" descr="mosaico_park.jpg"/>
          <p:cNvPicPr>
            <a:picLocks noChangeAspect="1"/>
          </p:cNvPicPr>
          <p:nvPr/>
        </p:nvPicPr>
        <p:blipFill>
          <a:blip r:embed="rId2" cstate="print"/>
          <a:stretch>
            <a:fillRect/>
          </a:stretch>
        </p:blipFill>
        <p:spPr>
          <a:xfrm>
            <a:off x="1352550" y="895350"/>
            <a:ext cx="3905250" cy="2609850"/>
          </a:xfrm>
          <a:prstGeom prst="rect">
            <a:avLst/>
          </a:prstGeom>
        </p:spPr>
      </p:pic>
      <p:pic>
        <p:nvPicPr>
          <p:cNvPr id="8" name="Picture 7" descr="mosaic.jpg"/>
          <p:cNvPicPr>
            <a:picLocks noChangeAspect="1"/>
          </p:cNvPicPr>
          <p:nvPr/>
        </p:nvPicPr>
        <p:blipFill>
          <a:blip r:embed="rId3" cstate="print"/>
          <a:stretch>
            <a:fillRect/>
          </a:stretch>
        </p:blipFill>
        <p:spPr>
          <a:xfrm>
            <a:off x="5410200" y="990600"/>
            <a:ext cx="3562350" cy="2381250"/>
          </a:xfrm>
          <a:prstGeom prst="rect">
            <a:avLst/>
          </a:prstGeom>
        </p:spPr>
      </p:pic>
      <p:pic>
        <p:nvPicPr>
          <p:cNvPr id="10" name="Picture 9" descr="mosaico_wall.jpg"/>
          <p:cNvPicPr>
            <a:picLocks noChangeAspect="1"/>
          </p:cNvPicPr>
          <p:nvPr/>
        </p:nvPicPr>
        <p:blipFill>
          <a:blip r:embed="rId4" cstate="print"/>
          <a:stretch>
            <a:fillRect/>
          </a:stretch>
        </p:blipFill>
        <p:spPr>
          <a:xfrm>
            <a:off x="304800" y="3581400"/>
            <a:ext cx="2933700" cy="253365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152400"/>
            <a:ext cx="5486400" cy="838200"/>
          </a:xfrm>
        </p:spPr>
        <p:txBody>
          <a:bodyPr/>
          <a:lstStyle/>
          <a:p>
            <a:pPr algn="ctr"/>
            <a:r>
              <a:rPr lang="en-US" sz="2800" dirty="0" smtClean="0">
                <a:solidFill>
                  <a:schemeClr val="accent6">
                    <a:lumMod val="50000"/>
                  </a:schemeClr>
                </a:solidFill>
              </a:rPr>
              <a:t>Bristol War Veterans </a:t>
            </a:r>
            <a:br>
              <a:rPr lang="en-US" sz="2800" dirty="0" smtClean="0">
                <a:solidFill>
                  <a:schemeClr val="accent6">
                    <a:lumMod val="50000"/>
                  </a:schemeClr>
                </a:solidFill>
              </a:rPr>
            </a:br>
            <a:r>
              <a:rPr lang="en-US" sz="2800" dirty="0" smtClean="0">
                <a:solidFill>
                  <a:schemeClr val="accent6">
                    <a:lumMod val="50000"/>
                  </a:schemeClr>
                </a:solidFill>
              </a:rPr>
              <a:t>Honor Roll Garden</a:t>
            </a:r>
            <a:endParaRPr lang="en-US" sz="2800" dirty="0">
              <a:solidFill>
                <a:schemeClr val="accent6">
                  <a:lumMod val="50000"/>
                </a:schemeClr>
              </a:solidFill>
            </a:endParaRPr>
          </a:p>
        </p:txBody>
      </p:sp>
      <p:sp>
        <p:nvSpPr>
          <p:cNvPr id="4" name="Text Placeholder 3"/>
          <p:cNvSpPr>
            <a:spLocks noGrp="1"/>
          </p:cNvSpPr>
          <p:nvPr>
            <p:ph type="body" sz="half" idx="2"/>
          </p:nvPr>
        </p:nvSpPr>
        <p:spPr>
          <a:xfrm>
            <a:off x="1828800" y="4648200"/>
            <a:ext cx="6477000" cy="1828800"/>
          </a:xfrm>
        </p:spPr>
        <p:txBody>
          <a:bodyPr/>
          <a:lstStyle/>
          <a:p>
            <a:pPr algn="just"/>
            <a:r>
              <a:rPr lang="en-US" sz="1200" b="0" dirty="0" smtClean="0">
                <a:solidFill>
                  <a:srgbClr val="009900"/>
                </a:solidFill>
                <a:latin typeface="Arial" pitchFamily="34" charset="0"/>
                <a:cs typeface="Arial" pitchFamily="34" charset="0"/>
              </a:rPr>
              <a:t>The Bristol War Veterans Honor Roll Garden is located next to the Bristol Town Hall and the Bristol Visitors Center in the Historic Burnside Building on Hope Street. This garden is designed to pay tribute and to honor all of Bristol’s War Veterans. It is a place to celebrate the lives of the men and women who have given so much to protect the freedoms we all enjoy. Please come for a visit and remember; freedom is never free.   </a:t>
            </a:r>
            <a:endParaRPr lang="en-US" sz="1200" b="0" dirty="0">
              <a:solidFill>
                <a:srgbClr val="009900"/>
              </a:solidFill>
              <a:latin typeface="Arial" pitchFamily="34" charset="0"/>
              <a:cs typeface="Arial" pitchFamily="34" charset="0"/>
            </a:endParaRPr>
          </a:p>
        </p:txBody>
      </p:sp>
      <p:pic>
        <p:nvPicPr>
          <p:cNvPr id="7" name="Picture 6" descr="war1.jpg"/>
          <p:cNvPicPr>
            <a:picLocks noChangeAspect="1"/>
          </p:cNvPicPr>
          <p:nvPr/>
        </p:nvPicPr>
        <p:blipFill>
          <a:blip r:embed="rId2" cstate="print"/>
          <a:stretch>
            <a:fillRect/>
          </a:stretch>
        </p:blipFill>
        <p:spPr>
          <a:xfrm>
            <a:off x="0" y="0"/>
            <a:ext cx="3067050" cy="1619250"/>
          </a:xfrm>
          <a:prstGeom prst="rect">
            <a:avLst/>
          </a:prstGeom>
        </p:spPr>
      </p:pic>
      <p:pic>
        <p:nvPicPr>
          <p:cNvPr id="8" name="Picture 7" descr="war2.jpg"/>
          <p:cNvPicPr>
            <a:picLocks noChangeAspect="1"/>
          </p:cNvPicPr>
          <p:nvPr/>
        </p:nvPicPr>
        <p:blipFill>
          <a:blip r:embed="rId3" cstate="print"/>
          <a:stretch>
            <a:fillRect/>
          </a:stretch>
        </p:blipFill>
        <p:spPr>
          <a:xfrm>
            <a:off x="762000" y="2266950"/>
            <a:ext cx="3562350" cy="2381250"/>
          </a:xfrm>
          <a:prstGeom prst="rect">
            <a:avLst/>
          </a:prstGeom>
        </p:spPr>
      </p:pic>
      <p:pic>
        <p:nvPicPr>
          <p:cNvPr id="10" name="Picture 9" descr="war3.jpg"/>
          <p:cNvPicPr>
            <a:picLocks noChangeAspect="1"/>
          </p:cNvPicPr>
          <p:nvPr/>
        </p:nvPicPr>
        <p:blipFill>
          <a:blip r:embed="rId4" cstate="print"/>
          <a:stretch>
            <a:fillRect/>
          </a:stretch>
        </p:blipFill>
        <p:spPr>
          <a:xfrm>
            <a:off x="4857750" y="1181100"/>
            <a:ext cx="3600450" cy="27051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76200"/>
            <a:ext cx="5486400" cy="566738"/>
          </a:xfrm>
        </p:spPr>
        <p:txBody>
          <a:bodyPr/>
          <a:lstStyle/>
          <a:p>
            <a:pPr algn="ctr"/>
            <a:r>
              <a:rPr lang="en-US" sz="2800" dirty="0" smtClean="0"/>
              <a:t>Narrows Boat Ramp</a:t>
            </a:r>
            <a:endParaRPr lang="en-US" sz="2800" dirty="0"/>
          </a:p>
        </p:txBody>
      </p:sp>
      <p:sp>
        <p:nvSpPr>
          <p:cNvPr id="4" name="Text Placeholder 3"/>
          <p:cNvSpPr>
            <a:spLocks noGrp="1"/>
          </p:cNvSpPr>
          <p:nvPr>
            <p:ph type="body" sz="half" idx="2"/>
          </p:nvPr>
        </p:nvSpPr>
        <p:spPr>
          <a:xfrm>
            <a:off x="1792288" y="5105400"/>
            <a:ext cx="5486400" cy="1066800"/>
          </a:xfrm>
        </p:spPr>
        <p:txBody>
          <a:bodyPr/>
          <a:lstStyle/>
          <a:p>
            <a:pPr algn="just"/>
            <a:r>
              <a:rPr lang="en-US" sz="1200" b="0" dirty="0" smtClean="0">
                <a:solidFill>
                  <a:schemeClr val="tx2"/>
                </a:solidFill>
                <a:latin typeface="Arial" pitchFamily="34" charset="0"/>
                <a:cs typeface="Arial" pitchFamily="34" charset="0"/>
              </a:rPr>
              <a:t>The Narrows Boat Ramp is located at the end of Narrows Road and is a public access right of way to the Kickemuit River on Narragansett Bay. A place to fish, launch a boat or kayak.</a:t>
            </a:r>
            <a:endParaRPr lang="en-US" sz="1200" b="0" dirty="0">
              <a:solidFill>
                <a:schemeClr val="tx2"/>
              </a:solidFill>
              <a:latin typeface="Arial" pitchFamily="34" charset="0"/>
              <a:cs typeface="Arial" pitchFamily="34" charset="0"/>
            </a:endParaRPr>
          </a:p>
        </p:txBody>
      </p:sp>
      <p:pic>
        <p:nvPicPr>
          <p:cNvPr id="6" name="Picture 5" descr="narrows.jpg"/>
          <p:cNvPicPr>
            <a:picLocks noChangeAspect="1"/>
          </p:cNvPicPr>
          <p:nvPr/>
        </p:nvPicPr>
        <p:blipFill>
          <a:blip r:embed="rId2" cstate="print"/>
          <a:stretch>
            <a:fillRect/>
          </a:stretch>
        </p:blipFill>
        <p:spPr>
          <a:xfrm>
            <a:off x="1819275" y="895350"/>
            <a:ext cx="5505450" cy="413385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0" y="838200"/>
            <a:ext cx="2590800" cy="5257800"/>
          </a:xfrm>
        </p:spPr>
        <p:txBody>
          <a:bodyPr/>
          <a:lstStyle/>
          <a:p>
            <a:pPr algn="just"/>
            <a:r>
              <a:rPr lang="en-US" sz="1050" dirty="0" smtClean="0">
                <a:solidFill>
                  <a:schemeClr val="accent1">
                    <a:lumMod val="50000"/>
                  </a:schemeClr>
                </a:solidFill>
                <a:latin typeface="Arial" pitchFamily="34" charset="0"/>
                <a:cs typeface="Arial" pitchFamily="34" charset="0"/>
              </a:rPr>
              <a:t>The </a:t>
            </a:r>
            <a:r>
              <a:rPr lang="en-US" sz="1050" dirty="0">
                <a:solidFill>
                  <a:schemeClr val="accent1">
                    <a:lumMod val="50000"/>
                  </a:schemeClr>
                </a:solidFill>
                <a:latin typeface="Arial" pitchFamily="34" charset="0"/>
                <a:cs typeface="Arial" pitchFamily="34" charset="0"/>
              </a:rPr>
              <a:t>Town Beach and Sports Complex is a </a:t>
            </a:r>
            <a:r>
              <a:rPr lang="en-US" sz="1050" dirty="0" smtClean="0">
                <a:solidFill>
                  <a:schemeClr val="accent1">
                    <a:lumMod val="50000"/>
                  </a:schemeClr>
                </a:solidFill>
                <a:latin typeface="Arial" pitchFamily="34" charset="0"/>
                <a:cs typeface="Arial" pitchFamily="34" charset="0"/>
              </a:rPr>
              <a:t>47.15 acre </a:t>
            </a:r>
            <a:r>
              <a:rPr lang="en-US" sz="1050" dirty="0">
                <a:solidFill>
                  <a:schemeClr val="accent1">
                    <a:lumMod val="50000"/>
                  </a:schemeClr>
                </a:solidFill>
                <a:latin typeface="Arial" pitchFamily="34" charset="0"/>
                <a:cs typeface="Arial" pitchFamily="34" charset="0"/>
              </a:rPr>
              <a:t>park located near the entrance to Colt State Park. It features a pebbly beach with seasonal lifeguards, a large grassy expanse with a playground, many picnic tables, beach volleyball court, pavilion and ample parking. </a:t>
            </a:r>
            <a:endParaRPr lang="en-US" sz="1050" dirty="0" smtClean="0">
              <a:solidFill>
                <a:schemeClr val="accent1">
                  <a:lumMod val="50000"/>
                </a:schemeClr>
              </a:solidFill>
              <a:latin typeface="Arial" pitchFamily="34" charset="0"/>
              <a:cs typeface="Arial" pitchFamily="34" charset="0"/>
            </a:endParaRPr>
          </a:p>
          <a:p>
            <a:pPr algn="just"/>
            <a:endParaRPr lang="en-US" sz="1050" dirty="0" smtClean="0">
              <a:solidFill>
                <a:schemeClr val="accent1">
                  <a:lumMod val="50000"/>
                </a:schemeClr>
              </a:solidFill>
              <a:latin typeface="Arial" pitchFamily="34" charset="0"/>
              <a:cs typeface="Arial" pitchFamily="34" charset="0"/>
            </a:endParaRPr>
          </a:p>
          <a:p>
            <a:pPr algn="just"/>
            <a:r>
              <a:rPr lang="en-US" sz="1050" dirty="0" smtClean="0">
                <a:solidFill>
                  <a:schemeClr val="accent1">
                    <a:lumMod val="50000"/>
                  </a:schemeClr>
                </a:solidFill>
                <a:latin typeface="Arial" pitchFamily="34" charset="0"/>
                <a:cs typeface="Arial" pitchFamily="34" charset="0"/>
              </a:rPr>
              <a:t>The </a:t>
            </a:r>
            <a:r>
              <a:rPr lang="en-US" sz="1050" dirty="0">
                <a:solidFill>
                  <a:schemeClr val="accent1">
                    <a:lumMod val="50000"/>
                  </a:schemeClr>
                </a:solidFill>
                <a:latin typeface="Arial" pitchFamily="34" charset="0"/>
                <a:cs typeface="Arial" pitchFamily="34" charset="0"/>
              </a:rPr>
              <a:t>Sports Complex includes five baseball/softball fields, two tennis courts, two basketball courts, a roller hockey arena, two Bocce Courts, one Horseshoe Court, three Soccer fields, two large multipurpose fields, a 5 mile cross country fitness trail with exercise equipment, and a skate park. </a:t>
            </a:r>
            <a:endParaRPr lang="en-US" sz="1050" dirty="0" smtClean="0">
              <a:solidFill>
                <a:schemeClr val="accent1">
                  <a:lumMod val="50000"/>
                </a:schemeClr>
              </a:solidFill>
              <a:latin typeface="Arial" pitchFamily="34" charset="0"/>
              <a:cs typeface="Arial" pitchFamily="34" charset="0"/>
            </a:endParaRPr>
          </a:p>
          <a:p>
            <a:pPr algn="just"/>
            <a:endParaRPr lang="en-US" sz="1050" dirty="0" smtClean="0">
              <a:solidFill>
                <a:schemeClr val="accent1">
                  <a:lumMod val="50000"/>
                </a:schemeClr>
              </a:solidFill>
              <a:latin typeface="Arial" pitchFamily="34" charset="0"/>
              <a:cs typeface="Arial" pitchFamily="34" charset="0"/>
            </a:endParaRPr>
          </a:p>
          <a:p>
            <a:pPr algn="just"/>
            <a:r>
              <a:rPr lang="en-US" sz="1050" dirty="0" smtClean="0">
                <a:solidFill>
                  <a:schemeClr val="accent1">
                    <a:lumMod val="50000"/>
                  </a:schemeClr>
                </a:solidFill>
                <a:latin typeface="Arial" pitchFamily="34" charset="0"/>
                <a:cs typeface="Arial" pitchFamily="34" charset="0"/>
              </a:rPr>
              <a:t>A </a:t>
            </a:r>
            <a:r>
              <a:rPr lang="en-US" sz="1050" dirty="0">
                <a:solidFill>
                  <a:schemeClr val="accent1">
                    <a:lumMod val="50000"/>
                  </a:schemeClr>
                </a:solidFill>
                <a:latin typeface="Arial" pitchFamily="34" charset="0"/>
                <a:cs typeface="Arial" pitchFamily="34" charset="0"/>
              </a:rPr>
              <a:t>concession stand is open from Memorial Day weekend through Labor Day. It is the office for the Department of Parks and Recreation, as well as home for “Camp Poppasquaw”. It boarders the beautiful Colt State Park and the East Bay Bike Path.</a:t>
            </a:r>
          </a:p>
          <a:p>
            <a:pPr algn="just"/>
            <a:r>
              <a:rPr lang="en-US" sz="1050" dirty="0">
                <a:latin typeface="Arial" pitchFamily="34" charset="0"/>
                <a:cs typeface="Arial" pitchFamily="34" charset="0"/>
              </a:rPr>
              <a:t> </a:t>
            </a:r>
          </a:p>
          <a:p>
            <a:endParaRPr lang="en-US" sz="1050" dirty="0">
              <a:latin typeface="Arial" pitchFamily="34" charset="0"/>
              <a:cs typeface="Arial" pitchFamily="34" charset="0"/>
            </a:endParaRPr>
          </a:p>
        </p:txBody>
      </p:sp>
      <p:sp>
        <p:nvSpPr>
          <p:cNvPr id="7" name="Title 6"/>
          <p:cNvSpPr>
            <a:spLocks noGrp="1"/>
          </p:cNvSpPr>
          <p:nvPr>
            <p:ph type="ctrTitle"/>
          </p:nvPr>
        </p:nvSpPr>
        <p:spPr>
          <a:xfrm>
            <a:off x="304800" y="0"/>
            <a:ext cx="6858000" cy="838200"/>
          </a:xfrm>
        </p:spPr>
        <p:txBody>
          <a:bodyPr/>
          <a:lstStyle/>
          <a:p>
            <a:pPr algn="ctr"/>
            <a:r>
              <a:rPr lang="en-US" sz="2400" b="1" dirty="0" smtClean="0"/>
              <a:t>Bristol Town Beach &amp; Sports Complex</a:t>
            </a:r>
            <a:endParaRPr lang="en-US" sz="2400" b="1" dirty="0"/>
          </a:p>
        </p:txBody>
      </p:sp>
      <p:pic>
        <p:nvPicPr>
          <p:cNvPr id="8" name="Picture 7" descr="town_beach.jpg"/>
          <p:cNvPicPr>
            <a:picLocks noChangeAspect="1"/>
          </p:cNvPicPr>
          <p:nvPr/>
        </p:nvPicPr>
        <p:blipFill>
          <a:blip r:embed="rId2" cstate="print"/>
          <a:stretch>
            <a:fillRect/>
          </a:stretch>
        </p:blipFill>
        <p:spPr>
          <a:xfrm>
            <a:off x="1295400" y="914400"/>
            <a:ext cx="4819650" cy="2762250"/>
          </a:xfrm>
          <a:prstGeom prst="rect">
            <a:avLst/>
          </a:prstGeom>
        </p:spPr>
      </p:pic>
      <p:pic>
        <p:nvPicPr>
          <p:cNvPr id="9" name="Picture 8" descr="beach_map.jpg"/>
          <p:cNvPicPr>
            <a:picLocks noChangeAspect="1"/>
          </p:cNvPicPr>
          <p:nvPr/>
        </p:nvPicPr>
        <p:blipFill>
          <a:blip r:embed="rId3" cstate="print"/>
          <a:stretch>
            <a:fillRect/>
          </a:stretch>
        </p:blipFill>
        <p:spPr>
          <a:xfrm>
            <a:off x="1447800" y="3838575"/>
            <a:ext cx="3905250" cy="3019425"/>
          </a:xfrm>
          <a:prstGeom prst="rect">
            <a:avLst/>
          </a:prstGeom>
        </p:spPr>
      </p:pic>
      <p:pic>
        <p:nvPicPr>
          <p:cNvPr id="10" name="Picture 9" descr="sign.jpg"/>
          <p:cNvPicPr>
            <a:picLocks noChangeAspect="1"/>
          </p:cNvPicPr>
          <p:nvPr/>
        </p:nvPicPr>
        <p:blipFill>
          <a:blip r:embed="rId4" cstate="print"/>
          <a:stretch>
            <a:fillRect/>
          </a:stretch>
        </p:blipFill>
        <p:spPr>
          <a:xfrm>
            <a:off x="5943600" y="5105400"/>
            <a:ext cx="2790825" cy="16002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6629400" cy="533400"/>
          </a:xfrm>
        </p:spPr>
        <p:txBody>
          <a:bodyPr/>
          <a:lstStyle/>
          <a:p>
            <a:pPr algn="ctr"/>
            <a:r>
              <a:rPr lang="en-US" sz="3600" b="1" dirty="0" smtClean="0"/>
              <a:t>Mount Hope Boat Launch</a:t>
            </a:r>
            <a:endParaRPr lang="en-US" sz="3600" b="1" dirty="0"/>
          </a:p>
        </p:txBody>
      </p:sp>
      <p:sp>
        <p:nvSpPr>
          <p:cNvPr id="20484" name="Text Box 4"/>
          <p:cNvSpPr txBox="1">
            <a:spLocks noChangeArrowheads="1" noChangeShapeType="1"/>
          </p:cNvSpPr>
          <p:nvPr/>
        </p:nvSpPr>
        <p:spPr bwMode="auto">
          <a:xfrm>
            <a:off x="1752600" y="4495800"/>
            <a:ext cx="7162800" cy="1600200"/>
          </a:xfrm>
          <a:prstGeom prst="rect">
            <a:avLst/>
          </a:prstGeom>
          <a:noFill/>
          <a:ln w="0" algn="in">
            <a:noFill/>
            <a:miter lim="800000"/>
            <a:headEnd/>
            <a:tailEnd/>
          </a:ln>
          <a:effectLst/>
        </p:spPr>
        <p:txBody>
          <a:bodyPr vert="horz" wrap="square" lIns="36195" tIns="36195" rIns="36195" bIns="36195"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smtClean="0">
                <a:ln>
                  <a:noFill/>
                </a:ln>
                <a:solidFill>
                  <a:schemeClr val="accent2">
                    <a:lumMod val="25000"/>
                  </a:schemeClr>
                </a:solidFill>
                <a:effectLst/>
                <a:latin typeface="Arial" pitchFamily="34" charset="0"/>
                <a:cs typeface="Arial" pitchFamily="34" charset="0"/>
              </a:rPr>
              <a:t>The Mount Hope Boat Launch is a new park constructed by the Rhode Island Department of Environmental Management funded through the Federal Aid In Sportfish Restoration Project. It is a scenic park located off Annawamscutt Drive. It is fully ADA handicapped accessible, has a pavilion and park benches. Plenty of trailer parking and access to the Kickemuit River in Narragansett Bay.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i="0" u="none" strike="noStrike" cap="none" normalizeH="0" baseline="0" dirty="0" smtClean="0">
              <a:ln>
                <a:noFill/>
              </a:ln>
              <a:solidFill>
                <a:schemeClr val="tx1"/>
              </a:solidFill>
              <a:effectLst/>
              <a:latin typeface="Arial" pitchFamily="34" charset="0"/>
              <a:cs typeface="Arial" pitchFamily="34" charset="0"/>
            </a:endParaRPr>
          </a:p>
        </p:txBody>
      </p:sp>
      <p:pic>
        <p:nvPicPr>
          <p:cNvPr id="6" name="Picture 5" descr="boat_sign.jpg"/>
          <p:cNvPicPr>
            <a:picLocks noChangeAspect="1"/>
          </p:cNvPicPr>
          <p:nvPr/>
        </p:nvPicPr>
        <p:blipFill>
          <a:blip r:embed="rId2" cstate="print"/>
          <a:stretch>
            <a:fillRect/>
          </a:stretch>
        </p:blipFill>
        <p:spPr>
          <a:xfrm>
            <a:off x="1447800" y="762000"/>
            <a:ext cx="3600450" cy="3371850"/>
          </a:xfrm>
          <a:prstGeom prst="rect">
            <a:avLst/>
          </a:prstGeom>
        </p:spPr>
      </p:pic>
      <p:pic>
        <p:nvPicPr>
          <p:cNvPr id="7" name="Picture 6" descr="boat_launch.jpg"/>
          <p:cNvPicPr>
            <a:picLocks noChangeAspect="1"/>
          </p:cNvPicPr>
          <p:nvPr/>
        </p:nvPicPr>
        <p:blipFill>
          <a:blip r:embed="rId3" cstate="print"/>
          <a:stretch>
            <a:fillRect/>
          </a:stretch>
        </p:blipFill>
        <p:spPr>
          <a:xfrm>
            <a:off x="5200650" y="971550"/>
            <a:ext cx="3714750" cy="329565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Bristol Town Common</a:t>
            </a:r>
            <a:endParaRPr lang="en-US" b="1" dirty="0"/>
          </a:p>
        </p:txBody>
      </p:sp>
      <p:sp>
        <p:nvSpPr>
          <p:cNvPr id="21507" name="Text Box 3"/>
          <p:cNvSpPr txBox="1">
            <a:spLocks noChangeArrowheads="1" noChangeShapeType="1"/>
          </p:cNvSpPr>
          <p:nvPr/>
        </p:nvSpPr>
        <p:spPr bwMode="auto">
          <a:xfrm>
            <a:off x="1752600" y="4419600"/>
            <a:ext cx="7086600" cy="1371600"/>
          </a:xfrm>
          <a:prstGeom prst="rect">
            <a:avLst/>
          </a:prstGeom>
          <a:noFill/>
          <a:ln w="0" algn="in">
            <a:noFill/>
            <a:miter lim="800000"/>
            <a:headEnd/>
            <a:tailEnd/>
          </a:ln>
          <a:effectLst/>
        </p:spPr>
        <p:txBody>
          <a:bodyPr vert="horz" wrap="square" lIns="36195" tIns="36195" rIns="36195" bIns="36195"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ts val="600"/>
              </a:spcAft>
              <a:buClrTx/>
              <a:buSzTx/>
              <a:buFontTx/>
              <a:buNone/>
              <a:tabLst/>
            </a:pPr>
            <a:r>
              <a:rPr kumimoji="0" lang="en-US" sz="1200" i="0" u="none" strike="noStrike" cap="none" normalizeH="0" baseline="0" dirty="0" smtClean="0">
                <a:ln>
                  <a:noFill/>
                </a:ln>
                <a:solidFill>
                  <a:schemeClr val="accent2">
                    <a:lumMod val="25000"/>
                  </a:schemeClr>
                </a:solidFill>
                <a:effectLst/>
                <a:latin typeface="Arial" pitchFamily="34" charset="0"/>
                <a:cs typeface="Arial" pitchFamily="34" charset="0"/>
              </a:rPr>
              <a:t>The Bristol Town Common is a 7.08-acre site for numerous activities at all times of the year. Located one block east of Hope St., bordered by Wood and High Streets on the east and west, respectively. State Street runs along the North edge and Church runs along the Common's South side.  An old-time bandstand used for Concerts on the Common, and the 4th of July Carnival, a lighted tennis court with three courts, basketball court, softball field, and a large playground are some of the features. Summer basketball leagues and tennis lessons are provided.    </a:t>
            </a:r>
          </a:p>
        </p:txBody>
      </p:sp>
      <p:pic>
        <p:nvPicPr>
          <p:cNvPr id="5" name="Picture 4" descr="common.jpg"/>
          <p:cNvPicPr>
            <a:picLocks noChangeAspect="1"/>
          </p:cNvPicPr>
          <p:nvPr/>
        </p:nvPicPr>
        <p:blipFill>
          <a:blip r:embed="rId2" cstate="print"/>
          <a:stretch>
            <a:fillRect/>
          </a:stretch>
        </p:blipFill>
        <p:spPr>
          <a:xfrm>
            <a:off x="2419350" y="914400"/>
            <a:ext cx="5810250" cy="321945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200"/>
            <a:ext cx="6553200" cy="1143000"/>
          </a:xfrm>
        </p:spPr>
        <p:txBody>
          <a:bodyPr/>
          <a:lstStyle/>
          <a:p>
            <a:pPr algn="ctr"/>
            <a:r>
              <a:rPr lang="en-US" sz="4000" b="1" dirty="0" smtClean="0"/>
              <a:t>Independence Park</a:t>
            </a:r>
            <a:endParaRPr lang="en-US" sz="4000" b="1" dirty="0"/>
          </a:p>
        </p:txBody>
      </p:sp>
      <p:sp>
        <p:nvSpPr>
          <p:cNvPr id="3" name="Subtitle 2"/>
          <p:cNvSpPr>
            <a:spLocks noGrp="1"/>
          </p:cNvSpPr>
          <p:nvPr>
            <p:ph type="subTitle" idx="1"/>
          </p:nvPr>
        </p:nvSpPr>
        <p:spPr>
          <a:xfrm>
            <a:off x="228600" y="2438400"/>
            <a:ext cx="2133600" cy="3048000"/>
          </a:xfrm>
        </p:spPr>
        <p:txBody>
          <a:bodyPr/>
          <a:lstStyle/>
          <a:p>
            <a:pPr algn="just"/>
            <a:r>
              <a:rPr lang="en-US" sz="1200" dirty="0">
                <a:solidFill>
                  <a:schemeClr val="accent5">
                    <a:lumMod val="50000"/>
                  </a:schemeClr>
                </a:solidFill>
                <a:latin typeface="Arial" pitchFamily="34" charset="0"/>
                <a:cs typeface="Arial" pitchFamily="34" charset="0"/>
              </a:rPr>
              <a:t>The scenic 4-acre park is located at the head of the East Bay Bike path on beautiful Bristol Harbor and features a surfaced boat ramp, a board walk, concrete walkways, </a:t>
            </a:r>
            <a:r>
              <a:rPr lang="en-US" sz="1200" dirty="0" smtClean="0">
                <a:solidFill>
                  <a:schemeClr val="accent5">
                    <a:lumMod val="50000"/>
                  </a:schemeClr>
                </a:solidFill>
                <a:latin typeface="Arial" pitchFamily="34" charset="0"/>
                <a:cs typeface="Arial" pitchFamily="34" charset="0"/>
              </a:rPr>
              <a:t>fountain, public restrooms, and </a:t>
            </a:r>
            <a:r>
              <a:rPr lang="en-US" sz="1200" dirty="0">
                <a:solidFill>
                  <a:schemeClr val="accent5">
                    <a:lumMod val="50000"/>
                  </a:schemeClr>
                </a:solidFill>
                <a:latin typeface="Arial" pitchFamily="34" charset="0"/>
                <a:cs typeface="Arial" pitchFamily="34" charset="0"/>
              </a:rPr>
              <a:t>beautiful sunsets. </a:t>
            </a:r>
            <a:endParaRPr lang="en-US" sz="1200" dirty="0" smtClean="0">
              <a:solidFill>
                <a:schemeClr val="accent5">
                  <a:lumMod val="50000"/>
                </a:schemeClr>
              </a:solidFill>
              <a:latin typeface="Arial" pitchFamily="34" charset="0"/>
              <a:cs typeface="Arial" pitchFamily="34" charset="0"/>
            </a:endParaRPr>
          </a:p>
          <a:p>
            <a:pPr algn="just"/>
            <a:endParaRPr lang="en-US" sz="1200" dirty="0" smtClean="0">
              <a:solidFill>
                <a:schemeClr val="accent5">
                  <a:lumMod val="50000"/>
                </a:schemeClr>
              </a:solidFill>
              <a:latin typeface="Arial" pitchFamily="34" charset="0"/>
              <a:cs typeface="Arial" pitchFamily="34" charset="0"/>
            </a:endParaRPr>
          </a:p>
          <a:p>
            <a:pPr algn="just"/>
            <a:r>
              <a:rPr lang="en-US" sz="1200" dirty="0" smtClean="0">
                <a:solidFill>
                  <a:schemeClr val="accent5">
                    <a:lumMod val="50000"/>
                  </a:schemeClr>
                </a:solidFill>
                <a:latin typeface="Arial" pitchFamily="34" charset="0"/>
                <a:cs typeface="Arial" pitchFamily="34" charset="0"/>
              </a:rPr>
              <a:t>The park is </a:t>
            </a:r>
            <a:r>
              <a:rPr lang="en-US" sz="1200" dirty="0">
                <a:solidFill>
                  <a:schemeClr val="accent5">
                    <a:lumMod val="50000"/>
                  </a:schemeClr>
                </a:solidFill>
                <a:latin typeface="Arial" pitchFamily="34" charset="0"/>
                <a:cs typeface="Arial" pitchFamily="34" charset="0"/>
              </a:rPr>
              <a:t>designed for passive recreation and is home of the Labor Day “Last Night” Concert with the Rhode Island Philharmonic</a:t>
            </a:r>
            <a:r>
              <a:rPr lang="en-US" sz="1200" dirty="0" smtClean="0">
                <a:solidFill>
                  <a:schemeClr val="accent5">
                    <a:lumMod val="50000"/>
                  </a:schemeClr>
                </a:solidFill>
                <a:latin typeface="Arial" pitchFamily="34" charset="0"/>
                <a:cs typeface="Arial" pitchFamily="34" charset="0"/>
              </a:rPr>
              <a:t>. </a:t>
            </a:r>
            <a:endParaRPr lang="en-US" sz="1200" dirty="0">
              <a:solidFill>
                <a:schemeClr val="accent5">
                  <a:lumMod val="50000"/>
                </a:schemeClr>
              </a:solidFill>
              <a:latin typeface="Arial" pitchFamily="34" charset="0"/>
              <a:cs typeface="Arial" pitchFamily="34" charset="0"/>
            </a:endParaRPr>
          </a:p>
          <a:p>
            <a:r>
              <a:rPr lang="en-US" sz="1200" dirty="0">
                <a:solidFill>
                  <a:schemeClr val="accent5">
                    <a:lumMod val="50000"/>
                  </a:schemeClr>
                </a:solidFill>
                <a:latin typeface="Arial" pitchFamily="34" charset="0"/>
                <a:cs typeface="Arial" pitchFamily="34" charset="0"/>
              </a:rPr>
              <a:t> </a:t>
            </a:r>
          </a:p>
          <a:p>
            <a:pPr algn="just"/>
            <a:r>
              <a:rPr lang="en-US" sz="1200" dirty="0">
                <a:solidFill>
                  <a:schemeClr val="accent5">
                    <a:lumMod val="50000"/>
                  </a:schemeClr>
                </a:solidFill>
                <a:latin typeface="Arial" pitchFamily="34" charset="0"/>
                <a:cs typeface="Arial" pitchFamily="34" charset="0"/>
              </a:rPr>
              <a:t> </a:t>
            </a:r>
          </a:p>
          <a:p>
            <a:endParaRPr lang="en-US" sz="1200" dirty="0">
              <a:latin typeface="Arial" pitchFamily="34" charset="0"/>
              <a:cs typeface="Arial" pitchFamily="34" charset="0"/>
            </a:endParaRPr>
          </a:p>
        </p:txBody>
      </p:sp>
      <p:pic>
        <p:nvPicPr>
          <p:cNvPr id="7" name="Picture 6" descr="independence.jpg"/>
          <p:cNvPicPr>
            <a:picLocks noChangeAspect="1"/>
          </p:cNvPicPr>
          <p:nvPr/>
        </p:nvPicPr>
        <p:blipFill>
          <a:blip r:embed="rId2" cstate="print"/>
          <a:stretch>
            <a:fillRect/>
          </a:stretch>
        </p:blipFill>
        <p:spPr>
          <a:xfrm>
            <a:off x="2362200" y="990600"/>
            <a:ext cx="5229225" cy="3219450"/>
          </a:xfrm>
          <a:prstGeom prst="rect">
            <a:avLst/>
          </a:prstGeom>
        </p:spPr>
      </p:pic>
      <p:pic>
        <p:nvPicPr>
          <p:cNvPr id="8" name="Picture 7" descr="guns.jpg"/>
          <p:cNvPicPr>
            <a:picLocks noChangeAspect="1"/>
          </p:cNvPicPr>
          <p:nvPr/>
        </p:nvPicPr>
        <p:blipFill>
          <a:blip r:embed="rId3" cstate="print"/>
          <a:stretch>
            <a:fillRect/>
          </a:stretch>
        </p:blipFill>
        <p:spPr>
          <a:xfrm>
            <a:off x="5181600" y="4343400"/>
            <a:ext cx="2762250" cy="22860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2600" y="1219200"/>
            <a:ext cx="2932112" cy="566738"/>
          </a:xfrm>
        </p:spPr>
        <p:txBody>
          <a:bodyPr/>
          <a:lstStyle/>
          <a:p>
            <a:r>
              <a:rPr lang="en-US" sz="3600" dirty="0" smtClean="0">
                <a:solidFill>
                  <a:srgbClr val="009900"/>
                </a:solidFill>
              </a:rPr>
              <a:t>Coelho Park</a:t>
            </a:r>
            <a:endParaRPr lang="en-US" sz="3600" dirty="0">
              <a:solidFill>
                <a:srgbClr val="009900"/>
              </a:solidFill>
            </a:endParaRPr>
          </a:p>
        </p:txBody>
      </p:sp>
      <p:sp>
        <p:nvSpPr>
          <p:cNvPr id="4" name="Text Placeholder 3"/>
          <p:cNvSpPr>
            <a:spLocks noGrp="1"/>
          </p:cNvSpPr>
          <p:nvPr>
            <p:ph type="body" sz="half" idx="2"/>
          </p:nvPr>
        </p:nvSpPr>
        <p:spPr>
          <a:xfrm>
            <a:off x="1752600" y="4419600"/>
            <a:ext cx="5791200" cy="1600200"/>
          </a:xfrm>
        </p:spPr>
        <p:txBody>
          <a:bodyPr/>
          <a:lstStyle/>
          <a:p>
            <a:pPr algn="just"/>
            <a:r>
              <a:rPr lang="en-US" sz="1200" b="0" dirty="0">
                <a:solidFill>
                  <a:srgbClr val="009900"/>
                </a:solidFill>
                <a:latin typeface="Arial" pitchFamily="34" charset="0"/>
                <a:cs typeface="Arial" pitchFamily="34" charset="0"/>
              </a:rPr>
              <a:t>Coelho Park is a 3.2-acre, large, residential playground, located off Hopeworth Avenue and Jenny Lane, It is designed for families and children of all ages. It includes two playground areas, basketball court, soccer field, concrete walkway, small pond and a pavilion and benches and picnic tables. A great place for a picnic. The pond is used for ice skating in the </a:t>
            </a:r>
            <a:r>
              <a:rPr lang="en-US" sz="1200" b="0" dirty="0" smtClean="0">
                <a:solidFill>
                  <a:srgbClr val="009900"/>
                </a:solidFill>
                <a:latin typeface="Arial" pitchFamily="34" charset="0"/>
                <a:cs typeface="Arial" pitchFamily="34" charset="0"/>
              </a:rPr>
              <a:t>winter.</a:t>
            </a:r>
            <a:endParaRPr lang="en-US" sz="1200" b="0" dirty="0">
              <a:solidFill>
                <a:srgbClr val="009900"/>
              </a:solidFill>
              <a:latin typeface="Arial" pitchFamily="34" charset="0"/>
              <a:cs typeface="Arial" pitchFamily="34" charset="0"/>
            </a:endParaRPr>
          </a:p>
          <a:p>
            <a:pPr algn="just"/>
            <a:endParaRPr lang="en-US" sz="1200" b="0" dirty="0">
              <a:solidFill>
                <a:srgbClr val="FF6699"/>
              </a:solidFill>
              <a:latin typeface="Arial" pitchFamily="34" charset="0"/>
              <a:cs typeface="Arial" pitchFamily="34" charset="0"/>
            </a:endParaRPr>
          </a:p>
        </p:txBody>
      </p:sp>
      <p:pic>
        <p:nvPicPr>
          <p:cNvPr id="11" name="Picture 10" descr="coelho.jpg"/>
          <p:cNvPicPr>
            <a:picLocks noChangeAspect="1"/>
          </p:cNvPicPr>
          <p:nvPr/>
        </p:nvPicPr>
        <p:blipFill>
          <a:blip r:embed="rId2" cstate="print"/>
          <a:stretch>
            <a:fillRect/>
          </a:stretch>
        </p:blipFill>
        <p:spPr>
          <a:xfrm>
            <a:off x="1447800" y="838200"/>
            <a:ext cx="4057650" cy="3048000"/>
          </a:xfrm>
          <a:prstGeom prst="rect">
            <a:avLst/>
          </a:prstGeom>
        </p:spPr>
      </p:pic>
      <p:pic>
        <p:nvPicPr>
          <p:cNvPr id="12" name="Picture 11" descr="coelho2.jpg"/>
          <p:cNvPicPr>
            <a:picLocks noChangeAspect="1"/>
          </p:cNvPicPr>
          <p:nvPr/>
        </p:nvPicPr>
        <p:blipFill>
          <a:blip r:embed="rId3" cstate="print"/>
          <a:stretch>
            <a:fillRect/>
          </a:stretch>
        </p:blipFill>
        <p:spPr>
          <a:xfrm>
            <a:off x="5562600" y="1828800"/>
            <a:ext cx="3257550" cy="218122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6200" y="1066800"/>
            <a:ext cx="914400" cy="4191000"/>
          </a:xfrm>
        </p:spPr>
        <p:txBody>
          <a:bodyPr vert="vert">
            <a:scene3d>
              <a:camera prst="orthographicFront"/>
              <a:lightRig rig="threePt" dir="t"/>
            </a:scene3d>
            <a:sp3d extrusionH="44450" contourW="12700" prstMaterial="metal">
              <a:bevelB w="196850" h="133350"/>
              <a:contourClr>
                <a:schemeClr val="accent2">
                  <a:lumMod val="25000"/>
                </a:schemeClr>
              </a:contourClr>
            </a:sp3d>
          </a:bodyPr>
          <a:lstStyle/>
          <a:p>
            <a:pPr algn="ctr"/>
            <a:r>
              <a:rPr lang="en-US" sz="4000" dirty="0" smtClean="0"/>
              <a:t>Walley Beach</a:t>
            </a:r>
            <a:endParaRPr lang="en-US" sz="4000" dirty="0"/>
          </a:p>
        </p:txBody>
      </p:sp>
      <p:sp>
        <p:nvSpPr>
          <p:cNvPr id="4" name="Text Placeholder 3"/>
          <p:cNvSpPr>
            <a:spLocks noGrp="1"/>
          </p:cNvSpPr>
          <p:nvPr>
            <p:ph type="body" sz="half" idx="2"/>
          </p:nvPr>
        </p:nvSpPr>
        <p:spPr>
          <a:xfrm>
            <a:off x="1792288" y="4876800"/>
            <a:ext cx="5599112" cy="1295400"/>
          </a:xfrm>
        </p:spPr>
        <p:txBody>
          <a:bodyPr/>
          <a:lstStyle/>
          <a:p>
            <a:pPr algn="just"/>
            <a:r>
              <a:rPr lang="en-US" sz="1200" b="0" dirty="0">
                <a:solidFill>
                  <a:srgbClr val="027FD4"/>
                </a:solidFill>
                <a:latin typeface="Arial" pitchFamily="34" charset="0"/>
                <a:cs typeface="Arial" pitchFamily="34" charset="0"/>
              </a:rPr>
              <a:t>Walley Beach is a 1.3 acre picturesque park overlooking the beautiful Bristol Harbor. Located next to the Herreshoff dock on Hope Street.  It has a small swimming area, a picnic table and beaches. A great place to sit and relax watching the boats or sun bathing.   </a:t>
            </a:r>
          </a:p>
          <a:p>
            <a:pPr algn="just"/>
            <a:r>
              <a:rPr lang="en-US" sz="1200" b="0" dirty="0">
                <a:latin typeface="Arial" pitchFamily="34" charset="0"/>
                <a:cs typeface="Arial" pitchFamily="34" charset="0"/>
              </a:rPr>
              <a:t> </a:t>
            </a:r>
          </a:p>
          <a:p>
            <a:pPr algn="just"/>
            <a:endParaRPr lang="en-US" sz="1200" b="0" dirty="0">
              <a:latin typeface="Arial" pitchFamily="34" charset="0"/>
              <a:cs typeface="Arial" pitchFamily="34" charset="0"/>
            </a:endParaRPr>
          </a:p>
        </p:txBody>
      </p:sp>
      <p:pic>
        <p:nvPicPr>
          <p:cNvPr id="6" name="Picture 5" descr="walley.jpg"/>
          <p:cNvPicPr>
            <a:picLocks noChangeAspect="1"/>
          </p:cNvPicPr>
          <p:nvPr/>
        </p:nvPicPr>
        <p:blipFill>
          <a:blip r:embed="rId2" cstate="print"/>
          <a:stretch>
            <a:fillRect/>
          </a:stretch>
        </p:blipFill>
        <p:spPr>
          <a:xfrm>
            <a:off x="1600200" y="685800"/>
            <a:ext cx="5886450" cy="413385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2"/>
                </a:solidFill>
                <a:latin typeface="+mj-lt"/>
                <a:ea typeface="+mj-ea"/>
                <a:cs typeface="+mj-cs"/>
              </a:rPr>
              <a:t/>
            </a:r>
            <a:br>
              <a:rPr lang="en-US" dirty="0">
                <a:solidFill>
                  <a:schemeClr val="tx2"/>
                </a:solidFill>
                <a:latin typeface="+mj-lt"/>
                <a:ea typeface="+mj-ea"/>
                <a:cs typeface="+mj-cs"/>
              </a:rPr>
            </a:br>
            <a:r>
              <a:rPr lang="en-US" dirty="0">
                <a:solidFill>
                  <a:schemeClr val="tx2"/>
                </a:solidFill>
                <a:latin typeface="+mj-lt"/>
                <a:ea typeface="+mj-ea"/>
                <a:cs typeface="+mj-cs"/>
              </a:rPr>
              <a:t> </a:t>
            </a:r>
            <a:r>
              <a:rPr lang="en-US" dirty="0" smtClean="0">
                <a:solidFill>
                  <a:schemeClr val="tx2"/>
                </a:solidFill>
                <a:latin typeface="+mj-lt"/>
                <a:ea typeface="+mj-ea"/>
                <a:cs typeface="+mj-cs"/>
              </a:rPr>
              <a:t>       </a:t>
            </a:r>
            <a:r>
              <a:rPr lang="en-US" b="1" dirty="0" smtClean="0">
                <a:solidFill>
                  <a:schemeClr val="tx2"/>
                </a:solidFill>
                <a:latin typeface="+mj-lt"/>
                <a:ea typeface="+mj-ea"/>
                <a:cs typeface="+mj-cs"/>
              </a:rPr>
              <a:t>Union Street Beach</a:t>
            </a:r>
            <a:r>
              <a:rPr lang="en-US" dirty="0">
                <a:solidFill>
                  <a:schemeClr val="tx2"/>
                </a:solidFill>
                <a:latin typeface="+mj-lt"/>
                <a:ea typeface="+mj-ea"/>
                <a:cs typeface="+mj-cs"/>
              </a:rPr>
              <a:t/>
            </a:r>
            <a:br>
              <a:rPr lang="en-US" dirty="0">
                <a:solidFill>
                  <a:schemeClr val="tx2"/>
                </a:solidFill>
                <a:latin typeface="+mj-lt"/>
                <a:ea typeface="+mj-ea"/>
                <a:cs typeface="+mj-cs"/>
              </a:rPr>
            </a:br>
            <a:endParaRPr lang="en-US" dirty="0"/>
          </a:p>
        </p:txBody>
      </p:sp>
      <p:sp>
        <p:nvSpPr>
          <p:cNvPr id="25603" name="Text Box 3"/>
          <p:cNvSpPr txBox="1">
            <a:spLocks noChangeArrowheads="1" noChangeShapeType="1"/>
          </p:cNvSpPr>
          <p:nvPr/>
        </p:nvSpPr>
        <p:spPr bwMode="auto">
          <a:xfrm>
            <a:off x="1828800" y="4572000"/>
            <a:ext cx="6232525" cy="1485900"/>
          </a:xfrm>
          <a:prstGeom prst="rect">
            <a:avLst/>
          </a:prstGeom>
          <a:noFill/>
          <a:ln w="0" algn="in">
            <a:noFill/>
            <a:miter lim="800000"/>
            <a:headEnd/>
            <a:tailEnd/>
          </a:ln>
          <a:effectLst/>
        </p:spPr>
        <p:txBody>
          <a:bodyPr vert="horz" wrap="square" lIns="36195" tIns="36195" rIns="36195" bIns="36195"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smtClean="0">
                <a:ln>
                  <a:noFill/>
                </a:ln>
                <a:solidFill>
                  <a:srgbClr val="027FD4"/>
                </a:solidFill>
                <a:effectLst/>
                <a:latin typeface="Arial" pitchFamily="34" charset="0"/>
                <a:cs typeface="Arial" pitchFamily="34" charset="0"/>
              </a:rPr>
              <a:t>Union Street Beach is a small picturesque park overlooking the beautiful Bristol Harbor. Located on Hope Street, at the beginning</a:t>
            </a:r>
            <a:r>
              <a:rPr kumimoji="0" lang="en-US" sz="1200" i="0" u="none" strike="noStrike" cap="none" normalizeH="0" dirty="0" smtClean="0">
                <a:ln>
                  <a:noFill/>
                </a:ln>
                <a:solidFill>
                  <a:srgbClr val="027FD4"/>
                </a:solidFill>
                <a:effectLst/>
                <a:latin typeface="Arial" pitchFamily="34" charset="0"/>
                <a:cs typeface="Arial" pitchFamily="34" charset="0"/>
              </a:rPr>
              <a:t> of Union Street</a:t>
            </a:r>
            <a:r>
              <a:rPr kumimoji="0" lang="en-US" sz="1200" i="0" u="none" strike="noStrike" cap="none" normalizeH="0" baseline="0" dirty="0" smtClean="0">
                <a:ln>
                  <a:noFill/>
                </a:ln>
                <a:solidFill>
                  <a:srgbClr val="027FD4"/>
                </a:solidFill>
                <a:effectLst/>
                <a:latin typeface="Arial" pitchFamily="34" charset="0"/>
                <a:cs typeface="Arial" pitchFamily="34" charset="0"/>
              </a:rPr>
              <a:t>.  It has a small swimming area, a picnic table and benches. A great place to sit and relax watching the boats or sun bathing.   </a:t>
            </a:r>
          </a:p>
        </p:txBody>
      </p:sp>
      <p:pic>
        <p:nvPicPr>
          <p:cNvPr id="5" name="Picture 4" descr="union.jpg"/>
          <p:cNvPicPr>
            <a:picLocks noChangeAspect="1"/>
          </p:cNvPicPr>
          <p:nvPr/>
        </p:nvPicPr>
        <p:blipFill>
          <a:blip r:embed="rId2" cstate="print"/>
          <a:stretch>
            <a:fillRect/>
          </a:stretch>
        </p:blipFill>
        <p:spPr>
          <a:xfrm>
            <a:off x="2209800" y="914400"/>
            <a:ext cx="5334000" cy="356235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0"/>
            <a:ext cx="6172200" cy="685800"/>
          </a:xfrm>
        </p:spPr>
        <p:txBody>
          <a:bodyPr/>
          <a:lstStyle/>
          <a:p>
            <a:r>
              <a:rPr lang="en-US" sz="4000" b="1" dirty="0" smtClean="0"/>
              <a:t>Veterans’ Memorial Park</a:t>
            </a:r>
            <a:endParaRPr lang="en-US" sz="4000" b="1" dirty="0"/>
          </a:p>
        </p:txBody>
      </p:sp>
      <p:sp>
        <p:nvSpPr>
          <p:cNvPr id="3" name="Subtitle 2"/>
          <p:cNvSpPr>
            <a:spLocks noGrp="1"/>
          </p:cNvSpPr>
          <p:nvPr>
            <p:ph type="subTitle" idx="1"/>
          </p:nvPr>
        </p:nvSpPr>
        <p:spPr>
          <a:xfrm>
            <a:off x="7010400" y="1219200"/>
            <a:ext cx="1981200" cy="2057400"/>
          </a:xfrm>
        </p:spPr>
        <p:txBody>
          <a:bodyPr/>
          <a:lstStyle/>
          <a:p>
            <a:pPr algn="ctr"/>
            <a:r>
              <a:rPr lang="en-US" sz="2000" b="1" dirty="0">
                <a:solidFill>
                  <a:srgbClr val="0A6192"/>
                </a:solidFill>
              </a:rPr>
              <a:t>Home to the King Philip Little League and </a:t>
            </a:r>
            <a:endParaRPr lang="en-US" sz="2000" b="1" dirty="0" smtClean="0">
              <a:solidFill>
                <a:srgbClr val="0A6192"/>
              </a:solidFill>
            </a:endParaRPr>
          </a:p>
          <a:p>
            <a:pPr algn="ctr"/>
            <a:r>
              <a:rPr lang="en-US" sz="2000" b="1" dirty="0" smtClean="0">
                <a:solidFill>
                  <a:srgbClr val="0A6192"/>
                </a:solidFill>
              </a:rPr>
              <a:t>Roger </a:t>
            </a:r>
            <a:r>
              <a:rPr lang="en-US" sz="2000" b="1" dirty="0">
                <a:solidFill>
                  <a:srgbClr val="0A6192"/>
                </a:solidFill>
              </a:rPr>
              <a:t>Pigeon Memorial field</a:t>
            </a:r>
          </a:p>
        </p:txBody>
      </p:sp>
      <p:sp>
        <p:nvSpPr>
          <p:cNvPr id="26627" name="Text Box 3"/>
          <p:cNvSpPr txBox="1">
            <a:spLocks noChangeArrowheads="1" noChangeShapeType="1"/>
          </p:cNvSpPr>
          <p:nvPr/>
        </p:nvSpPr>
        <p:spPr bwMode="auto">
          <a:xfrm>
            <a:off x="609600" y="4191000"/>
            <a:ext cx="6934200" cy="1981200"/>
          </a:xfrm>
          <a:prstGeom prst="rect">
            <a:avLst/>
          </a:prstGeom>
          <a:noFill/>
          <a:ln w="0" algn="in">
            <a:noFill/>
            <a:miter lim="800000"/>
            <a:headEnd/>
            <a:tailEnd/>
          </a:ln>
          <a:effectLst/>
        </p:spPr>
        <p:txBody>
          <a:bodyPr vert="horz" wrap="square" lIns="36195" tIns="36195" rIns="36195" bIns="36195"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smtClean="0">
                <a:ln>
                  <a:noFill/>
                </a:ln>
                <a:solidFill>
                  <a:srgbClr val="0A6192"/>
                </a:solidFill>
                <a:effectLst/>
                <a:latin typeface="Arial" pitchFamily="34" charset="0"/>
                <a:cs typeface="Arial" pitchFamily="34" charset="0"/>
              </a:rPr>
              <a:t>Veteran’s Memorial Park is Home to the King Philip Little League and Roger Pigeon Memorial field, this newly renovated 8.1-acre park has a major league and minor league baseball field, a basketball court, playground, picnic tables and a parking lot. Two buildings contain bathrooms, storage and concession rooms. It is located at the North end of Wood Street, bordered by Silver Creek, which provides scenic views of swans and ducks.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smtClean="0">
                <a:ln>
                  <a:noFill/>
                </a:ln>
                <a:solidFill>
                  <a:srgbClr val="009900"/>
                </a:solidFill>
                <a:effectLst/>
                <a:latin typeface="Arial" pitchFamily="34" charset="0"/>
                <a:cs typeface="Arial" pitchFamily="34" charset="0"/>
              </a:rPr>
              <a:t> </a:t>
            </a:r>
          </a:p>
        </p:txBody>
      </p:sp>
      <p:pic>
        <p:nvPicPr>
          <p:cNvPr id="6" name="Picture 5" descr="little_league.jpg"/>
          <p:cNvPicPr>
            <a:picLocks noChangeAspect="1"/>
          </p:cNvPicPr>
          <p:nvPr/>
        </p:nvPicPr>
        <p:blipFill>
          <a:blip r:embed="rId2" cstate="print"/>
          <a:stretch>
            <a:fillRect/>
          </a:stretch>
        </p:blipFill>
        <p:spPr>
          <a:xfrm>
            <a:off x="1828800" y="838200"/>
            <a:ext cx="4972050" cy="332422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otanical extract design template">
  <a:themeElements>
    <a:clrScheme name="Office Theme 7">
      <a:dk1>
        <a:srgbClr val="82979A"/>
      </a:dk1>
      <a:lt1>
        <a:srgbClr val="FFFFFF"/>
      </a:lt1>
      <a:dk2>
        <a:srgbClr val="FF5BAD"/>
      </a:dk2>
      <a:lt2>
        <a:srgbClr val="808080"/>
      </a:lt2>
      <a:accent1>
        <a:srgbClr val="3399FF"/>
      </a:accent1>
      <a:accent2>
        <a:srgbClr val="99FFCC"/>
      </a:accent2>
      <a:accent3>
        <a:srgbClr val="FFFFFF"/>
      </a:accent3>
      <a:accent4>
        <a:srgbClr val="6E8083"/>
      </a:accent4>
      <a:accent5>
        <a:srgbClr val="ADCAFF"/>
      </a:accent5>
      <a:accent6>
        <a:srgbClr val="8AE7B9"/>
      </a:accent6>
      <a:hlink>
        <a:srgbClr val="CC00CC"/>
      </a:hlink>
      <a:folHlink>
        <a:srgbClr val="B2B2B2"/>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82979A"/>
        </a:dk1>
        <a:lt1>
          <a:srgbClr val="FFFFFF"/>
        </a:lt1>
        <a:dk2>
          <a:srgbClr val="FF5BAD"/>
        </a:dk2>
        <a:lt2>
          <a:srgbClr val="808080"/>
        </a:lt2>
        <a:accent1>
          <a:srgbClr val="3399FF"/>
        </a:accent1>
        <a:accent2>
          <a:srgbClr val="99FFCC"/>
        </a:accent2>
        <a:accent3>
          <a:srgbClr val="FFFFFF"/>
        </a:accent3>
        <a:accent4>
          <a:srgbClr val="6E8083"/>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Botanical extract design template</Template>
  <TotalTime>2146</TotalTime>
  <Words>1405</Words>
  <Application>Microsoft Office PowerPoint</Application>
  <PresentationFormat>On-screen Show (4:3)</PresentationFormat>
  <Paragraphs>64</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Impact</vt:lpstr>
      <vt:lpstr>Botanical extract design template</vt:lpstr>
      <vt:lpstr>BRISTOL’S  BEAUTIFUL  PARKS</vt:lpstr>
      <vt:lpstr>Bristol Town Beach &amp; Sports Complex</vt:lpstr>
      <vt:lpstr>Mount Hope Boat Launch</vt:lpstr>
      <vt:lpstr>Bristol Town Common</vt:lpstr>
      <vt:lpstr>Independence Park</vt:lpstr>
      <vt:lpstr>Coelho Park</vt:lpstr>
      <vt:lpstr>Walley Beach</vt:lpstr>
      <vt:lpstr>         Union Street Beach </vt:lpstr>
      <vt:lpstr>Veterans’ Memorial Park</vt:lpstr>
      <vt:lpstr>Rockwell Park</vt:lpstr>
      <vt:lpstr>Sowams Playground Park</vt:lpstr>
      <vt:lpstr>Thomas Park at Silver Creek</vt:lpstr>
      <vt:lpstr>Cedarcrest Park</vt:lpstr>
      <vt:lpstr>Paull Park</vt:lpstr>
      <vt:lpstr>Firefighters’ Memorial Park</vt:lpstr>
      <vt:lpstr>Manny Sousa Park</vt:lpstr>
      <vt:lpstr>Mosaico Park</vt:lpstr>
      <vt:lpstr>Bristol War Veterans  Honor Roll Garden</vt:lpstr>
      <vt:lpstr>Narrows Boat Ramp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Bristol Town Beach and Sports Complex</dc:title>
  <dc:creator>Walter</dc:creator>
  <cp:lastModifiedBy>Kelly, Ryan (DOA)</cp:lastModifiedBy>
  <cp:revision>121</cp:revision>
  <cp:lastPrinted>1601-01-01T00:00:00Z</cp:lastPrinted>
  <dcterms:created xsi:type="dcterms:W3CDTF">2012-09-23T13:01:35Z</dcterms:created>
  <dcterms:modified xsi:type="dcterms:W3CDTF">2016-05-23T18:10:56Z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TC010900201033</vt:lpwstr>
  </property>
</Properties>
</file>