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ato"/>
      <p:regular r:id="rId19"/>
      <p:bold r:id="rId20"/>
      <p:italic r:id="rId21"/>
      <p:boldItalic r:id="rId22"/>
    </p:embeddedFont>
    <p:embeddedFont>
      <p:font typeface="Lato Black"/>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LatoBlack-boldItalic.fntdata"/><Relationship Id="rId23"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La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92a1afe6a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392a1afe6a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92a1afe6a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392a1afe6a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11"/>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11"/>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1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12"/>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12"/>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1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13"/>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1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14"/>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1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15"/>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1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17"/>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18"/>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19"/>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20"/>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3"/>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21"/>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22"/>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2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8"/>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28"/>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2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29"/>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1"/>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33"/>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33"/>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33"/>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3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4"/>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34"/>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34"/>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34"/>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3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35"/>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35"/>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35"/>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35"/>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3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3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36"/>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36"/>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36"/>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36"/>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36"/>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36"/>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3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37"/>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37"/>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37"/>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37"/>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37"/>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37"/>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37"/>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37"/>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3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38"/>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38"/>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3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3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3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39"/>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39"/>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3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0"/>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41"/>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4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4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4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42"/>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4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4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4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4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4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46"/>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4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4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4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4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49"/>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49"/>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6"/>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6"/>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6"/>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7"/>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7"/>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7"/>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8"/>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8"/>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8"/>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8"/>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9"/>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9"/>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9"/>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9"/>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9"/>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9"/>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10"/>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1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10"/>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1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10"/>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10"/>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10"/>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10"/>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10"/>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10"/>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10"/>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s://www.researchgate.net/publication/331702185_A_Case_Study_about_the_Improper_Waste_Disposal_in_Barangay_Mojon_Tampo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1971903" y="100154"/>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4000"/>
              <a:t>PLEDGE TO PROGRESS</a:t>
            </a:r>
            <a:br>
              <a:rPr b="0" lang="en" sz="4000"/>
            </a:br>
            <a:r>
              <a:rPr lang="en" sz="4000"/>
              <a:t>Sustainability Hackathon </a:t>
            </a:r>
            <a:endParaRPr sz="4000"/>
          </a:p>
        </p:txBody>
      </p:sp>
      <p:sp>
        <p:nvSpPr>
          <p:cNvPr id="339" name="Google Shape;339;p57"/>
          <p:cNvSpPr txBox="1"/>
          <p:nvPr/>
        </p:nvSpPr>
        <p:spPr>
          <a:xfrm>
            <a:off x="-3574390" y="3103026"/>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340" name="Google Shape;340;p57"/>
          <p:cNvSpPr txBox="1"/>
          <p:nvPr/>
        </p:nvSpPr>
        <p:spPr>
          <a:xfrm>
            <a:off x="202721" y="2914651"/>
            <a:ext cx="55467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Your Team Name : Access Denied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Your team bio : </a:t>
            </a:r>
            <a:r>
              <a:rPr lang="en"/>
              <a:t>A sustainable and incentivising approach for waste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Date : 24/</a:t>
            </a:r>
            <a:r>
              <a:rPr lang="en"/>
              <a:t>04/2023</a:t>
            </a:r>
            <a:endParaRPr/>
          </a:p>
        </p:txBody>
      </p:sp>
      <p:pic>
        <p:nvPicPr>
          <p:cNvPr descr="Icon&#10;&#10;Description automatically generated" id="341" name="Google Shape;341;p5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42" name="Google Shape;342;p57"/>
          <p:cNvPicPr preferRelativeResize="0"/>
          <p:nvPr/>
        </p:nvPicPr>
        <p:blipFill rotWithShape="1">
          <a:blip r:embed="rId4">
            <a:alphaModFix/>
          </a:blip>
          <a:srcRect b="0" l="0" r="0" t="0"/>
          <a:stretch/>
        </p:blipFill>
        <p:spPr>
          <a:xfrm>
            <a:off x="4060885" y="1910571"/>
            <a:ext cx="2057400" cy="438150"/>
          </a:xfrm>
          <a:prstGeom prst="rect">
            <a:avLst/>
          </a:prstGeom>
          <a:noFill/>
          <a:ln>
            <a:noFill/>
          </a:ln>
        </p:spPr>
      </p:pic>
      <p:sp>
        <p:nvSpPr>
          <p:cNvPr id="343" name="Google Shape;343;p57"/>
          <p:cNvSpPr txBox="1"/>
          <p:nvPr/>
        </p:nvSpPr>
        <p:spPr>
          <a:xfrm>
            <a:off x="4383479" y="1496355"/>
            <a:ext cx="1359035" cy="3842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highlight>
                  <a:srgbClr val="FFFFFF"/>
                </a:highlight>
                <a:latin typeface="Arial"/>
                <a:ea typeface="Arial"/>
                <a:cs typeface="Arial"/>
                <a:sym typeface="Arial"/>
              </a:rPr>
              <a:t>Sponsored By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Problem Statement?</a:t>
            </a:r>
            <a:endParaRPr sz="2400"/>
          </a:p>
        </p:txBody>
      </p:sp>
      <p:sp>
        <p:nvSpPr>
          <p:cNvPr id="349" name="Google Shape;349;p58"/>
          <p:cNvSpPr txBox="1"/>
          <p:nvPr/>
        </p:nvSpPr>
        <p:spPr>
          <a:xfrm>
            <a:off x="452700" y="1971050"/>
            <a:ext cx="8238600" cy="27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1800">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rPr b="1" i="0" lang="en" sz="1800" u="none" cap="none" strike="noStrike">
                <a:solidFill>
                  <a:srgbClr val="222222"/>
                </a:solidFill>
                <a:highlight>
                  <a:srgbClr val="FFFFFF"/>
                </a:highlight>
                <a:latin typeface="Lato"/>
                <a:ea typeface="Lato"/>
                <a:cs typeface="Lato"/>
                <a:sym typeface="Lato"/>
              </a:rPr>
              <a:t>Why did you decide to solve this Problem statement</a:t>
            </a:r>
            <a:r>
              <a:rPr b="1" i="0" lang="en" sz="1800" u="none" cap="none" strike="noStrike">
                <a:solidFill>
                  <a:schemeClr val="dk1"/>
                </a:solidFill>
                <a:highlight>
                  <a:schemeClr val="lt1"/>
                </a:highlight>
                <a:latin typeface="Lato"/>
                <a:ea typeface="Lato"/>
                <a:cs typeface="Lato"/>
                <a:sym typeface="Lato"/>
              </a:rPr>
              <a:t>?</a:t>
            </a:r>
            <a:br>
              <a:rPr b="0" i="0" lang="en" sz="1800" u="none" cap="none" strike="noStrike">
                <a:solidFill>
                  <a:schemeClr val="dk1"/>
                </a:solidFill>
                <a:highlight>
                  <a:schemeClr val="lt1"/>
                </a:highlight>
                <a:latin typeface="Lato"/>
                <a:ea typeface="Lato"/>
                <a:cs typeface="Lato"/>
                <a:sym typeface="Lato"/>
              </a:rPr>
            </a:br>
            <a:br>
              <a:rPr b="0" i="0" lang="en" u="none" cap="none" strike="noStrike">
                <a:solidFill>
                  <a:schemeClr val="dk1"/>
                </a:solidFill>
                <a:highlight>
                  <a:schemeClr val="lt1"/>
                </a:highlight>
                <a:latin typeface="Lato"/>
                <a:ea typeface="Lato"/>
                <a:cs typeface="Lato"/>
                <a:sym typeface="Lato"/>
              </a:rPr>
            </a:br>
            <a:r>
              <a:rPr lang="en" sz="1200">
                <a:solidFill>
                  <a:schemeClr val="dk1"/>
                </a:solidFill>
                <a:highlight>
                  <a:schemeClr val="lt1"/>
                </a:highlight>
                <a:latin typeface="Roboto"/>
                <a:ea typeface="Roboto"/>
                <a:cs typeface="Roboto"/>
                <a:sym typeface="Roboto"/>
              </a:rPr>
              <a:t>The problem of inefficient and unsustainable waste management practices with inadequate CSR implementation and user base expansion for MNCs and influencer companies exists.</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To address this problem, we propose to establish an ecosystem for waste management with no middlemen.</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Our solution aims to incentivize MNCs and influencer companies to adopt sustainable practices, improve their CSR, and expand their user base using incentivizing tokens.</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By eliminating middlemen, we seek to promote a more environmentally conscious and socially responsible waste management system.</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Our solution provides opportunities for businesses to expand their user base and improve their corporate social responsibility.</a:t>
            </a:r>
            <a:endParaRPr sz="1200">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p:txBody>
      </p:sp>
      <p:pic>
        <p:nvPicPr>
          <p:cNvPr descr="Icon&#10;&#10;Description automatically generated" id="350" name="Google Shape;350;p58"/>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51" name="Google Shape;351;p58"/>
          <p:cNvSpPr txBox="1"/>
          <p:nvPr/>
        </p:nvSpPr>
        <p:spPr>
          <a:xfrm>
            <a:off x="494625" y="739550"/>
            <a:ext cx="7930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The current waste management practices are not only inefficient but also unsustainable, leading to significant environmental degradation and posing a threat to public health and safety.</a:t>
            </a:r>
            <a:br>
              <a:rPr lang="en">
                <a:solidFill>
                  <a:schemeClr val="dk1"/>
                </a:solidFill>
                <a:highlight>
                  <a:schemeClr val="lt1"/>
                </a:highlight>
                <a:latin typeface="Roboto"/>
                <a:ea typeface="Roboto"/>
                <a:cs typeface="Roboto"/>
                <a:sym typeface="Roboto"/>
              </a:rPr>
            </a:br>
            <a:br>
              <a:rPr lang="en">
                <a:solidFill>
                  <a:schemeClr val="dk1"/>
                </a:solidFill>
                <a:highlight>
                  <a:schemeClr val="lt1"/>
                </a:highlight>
                <a:latin typeface="Roboto"/>
                <a:ea typeface="Roboto"/>
                <a:cs typeface="Roboto"/>
                <a:sym typeface="Roboto"/>
              </a:rPr>
            </a:br>
            <a:r>
              <a:rPr lang="en">
                <a:solidFill>
                  <a:schemeClr val="dk1"/>
                </a:solidFill>
                <a:highlight>
                  <a:schemeClr val="lt1"/>
                </a:highlight>
                <a:latin typeface="Roboto"/>
                <a:ea typeface="Roboto"/>
                <a:cs typeface="Roboto"/>
                <a:sym typeface="Roboto"/>
              </a:rPr>
              <a:t>I.e. </a:t>
            </a:r>
            <a:r>
              <a:rPr b="1" lang="en" u="sng">
                <a:solidFill>
                  <a:schemeClr val="dk1"/>
                </a:solidFill>
                <a:highlight>
                  <a:schemeClr val="lt1"/>
                </a:highlight>
                <a:latin typeface="Roboto"/>
                <a:ea typeface="Roboto"/>
                <a:cs typeface="Roboto"/>
                <a:sym typeface="Roboto"/>
              </a:rPr>
              <a:t>Scattered waste management ecosystem</a:t>
            </a:r>
            <a:r>
              <a:rPr lang="en" sz="1200">
                <a:solidFill>
                  <a:schemeClr val="dk1"/>
                </a:solidFill>
                <a:highlight>
                  <a:schemeClr val="lt1"/>
                </a:highlight>
                <a:latin typeface="Roboto"/>
                <a:ea typeface="Roboto"/>
                <a:cs typeface="Roboto"/>
                <a:sym typeface="Roboto"/>
              </a:rPr>
              <a:t>  lacks focus on incentivizing users and contributors to participate in sustainable waste management practices. </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7" name="Google Shape;357;p59"/>
          <p:cNvSpPr txBox="1"/>
          <p:nvPr/>
        </p:nvSpPr>
        <p:spPr>
          <a:xfrm>
            <a:off x="515325" y="8646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i="0" lang="en" u="none" cap="none" strike="noStrike">
                <a:solidFill>
                  <a:srgbClr val="141414"/>
                </a:solidFill>
                <a:highlight>
                  <a:srgbClr val="FFFFFF"/>
                </a:highlight>
                <a:latin typeface="Lato"/>
                <a:ea typeface="Lato"/>
                <a:cs typeface="Lato"/>
                <a:sym typeface="Lato"/>
              </a:rPr>
              <a:t>Which user /advertiser segment would be early adopter of your product &amp; why?</a:t>
            </a:r>
            <a:endParaRPr b="1" i="0" u="none" cap="none" strike="noStrike">
              <a:solidFill>
                <a:srgbClr val="141414"/>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sz="1200">
              <a:solidFill>
                <a:srgbClr val="141414"/>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200">
                <a:solidFill>
                  <a:srgbClr val="141414"/>
                </a:solidFill>
                <a:highlight>
                  <a:schemeClr val="lt1"/>
                </a:highlight>
                <a:latin typeface="Roboto"/>
                <a:ea typeface="Roboto"/>
                <a:cs typeface="Roboto"/>
                <a:sym typeface="Roboto"/>
              </a:rPr>
              <a:t>The early adopters of our waste management ecosystem with incentivizing tokens are likely to be large multinational corporations (MNCs), influencer companies, and environmentally conscious consumers.</a:t>
            </a:r>
            <a:endParaRPr sz="1200">
              <a:solidFill>
                <a:srgbClr val="141414"/>
              </a:solidFill>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rgbClr val="141414"/>
              </a:buClr>
              <a:buSzPts val="1200"/>
              <a:buFont typeface="Roboto"/>
              <a:buChar char="●"/>
            </a:pPr>
            <a:r>
              <a:rPr b="1" lang="en" sz="1200">
                <a:solidFill>
                  <a:srgbClr val="141414"/>
                </a:solidFill>
                <a:highlight>
                  <a:schemeClr val="lt1"/>
                </a:highlight>
                <a:latin typeface="Roboto"/>
                <a:ea typeface="Roboto"/>
                <a:cs typeface="Roboto"/>
                <a:sym typeface="Roboto"/>
              </a:rPr>
              <a:t>MNCs </a:t>
            </a:r>
            <a:r>
              <a:rPr lang="en" sz="1200">
                <a:solidFill>
                  <a:srgbClr val="141414"/>
                </a:solidFill>
                <a:highlight>
                  <a:schemeClr val="lt1"/>
                </a:highlight>
                <a:latin typeface="Roboto"/>
                <a:ea typeface="Roboto"/>
                <a:cs typeface="Roboto"/>
                <a:sym typeface="Roboto"/>
              </a:rPr>
              <a:t>are adopting sustainable practices, and our solution provides an opportunity for them to effectively implement such practices while expanding their user base.</a:t>
            </a:r>
            <a:endParaRPr sz="1200">
              <a:solidFill>
                <a:srgbClr val="141414"/>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141414"/>
              </a:buClr>
              <a:buSzPts val="1200"/>
              <a:buFont typeface="Roboto"/>
              <a:buChar char="●"/>
            </a:pPr>
            <a:r>
              <a:rPr b="1" lang="en" sz="1200">
                <a:solidFill>
                  <a:srgbClr val="141414"/>
                </a:solidFill>
                <a:highlight>
                  <a:schemeClr val="lt1"/>
                </a:highlight>
                <a:latin typeface="Roboto"/>
                <a:ea typeface="Roboto"/>
                <a:cs typeface="Roboto"/>
                <a:sym typeface="Roboto"/>
              </a:rPr>
              <a:t>Influencer companies</a:t>
            </a:r>
            <a:r>
              <a:rPr lang="en" sz="1200">
                <a:solidFill>
                  <a:srgbClr val="141414"/>
                </a:solidFill>
                <a:highlight>
                  <a:schemeClr val="lt1"/>
                </a:highlight>
                <a:latin typeface="Roboto"/>
                <a:ea typeface="Roboto"/>
                <a:cs typeface="Roboto"/>
                <a:sym typeface="Roboto"/>
              </a:rPr>
              <a:t> are always looking for innovative ways to expand their user base, and our incentivizing tokens can help them achieve this while promoting sustainable waste management practices.</a:t>
            </a:r>
            <a:endParaRPr sz="1200">
              <a:solidFill>
                <a:srgbClr val="141414"/>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141414"/>
              </a:buClr>
              <a:buSzPts val="1200"/>
              <a:buFont typeface="Roboto"/>
              <a:buChar char="●"/>
            </a:pPr>
            <a:r>
              <a:rPr b="1" lang="en" sz="1200">
                <a:solidFill>
                  <a:srgbClr val="141414"/>
                </a:solidFill>
                <a:highlight>
                  <a:schemeClr val="lt1"/>
                </a:highlight>
                <a:latin typeface="Roboto"/>
                <a:ea typeface="Roboto"/>
                <a:cs typeface="Roboto"/>
                <a:sym typeface="Roboto"/>
              </a:rPr>
              <a:t>Environmentally conscious consumers </a:t>
            </a:r>
            <a:r>
              <a:rPr lang="en" sz="1200">
                <a:solidFill>
                  <a:srgbClr val="141414"/>
                </a:solidFill>
                <a:highlight>
                  <a:schemeClr val="lt1"/>
                </a:highlight>
                <a:latin typeface="Roboto"/>
                <a:ea typeface="Roboto"/>
                <a:cs typeface="Roboto"/>
                <a:sym typeface="Roboto"/>
              </a:rPr>
              <a:t>are likely to be early adopters of our solution as it aligns with their values and provides incentives to contribute to a more sustainable future.</a:t>
            </a:r>
            <a:endParaRPr sz="1200">
              <a:solidFill>
                <a:srgbClr val="141414"/>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141414"/>
              </a:buClr>
              <a:buSzPts val="1200"/>
              <a:buFont typeface="Roboto"/>
              <a:buChar char="●"/>
            </a:pPr>
            <a:r>
              <a:rPr b="1" lang="en" sz="1200">
                <a:solidFill>
                  <a:srgbClr val="141414"/>
                </a:solidFill>
                <a:highlight>
                  <a:schemeClr val="lt1"/>
                </a:highlight>
                <a:latin typeface="Roboto"/>
                <a:ea typeface="Roboto"/>
                <a:cs typeface="Roboto"/>
                <a:sym typeface="Roboto"/>
              </a:rPr>
              <a:t>Companies that prioritize social responsibility, value user engagement, and prioritize innovation</a:t>
            </a:r>
            <a:r>
              <a:rPr lang="en" sz="1200">
                <a:solidFill>
                  <a:srgbClr val="141414"/>
                </a:solidFill>
                <a:highlight>
                  <a:schemeClr val="lt1"/>
                </a:highlight>
                <a:latin typeface="Roboto"/>
                <a:ea typeface="Roboto"/>
                <a:cs typeface="Roboto"/>
                <a:sym typeface="Roboto"/>
              </a:rPr>
              <a:t>  as it provides a means to engage with users, promote social responsibility, and incorporate community feedback into future platform releases</a:t>
            </a:r>
            <a:endParaRPr sz="1200">
              <a:solidFill>
                <a:srgbClr val="141414"/>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141414"/>
                </a:solidFill>
                <a:highlight>
                  <a:schemeClr val="lt1"/>
                </a:highlight>
                <a:latin typeface="Roboto"/>
                <a:ea typeface="Roboto"/>
                <a:cs typeface="Roboto"/>
                <a:sym typeface="Roboto"/>
              </a:rPr>
              <a:t>Our solution offers a unique and innovative approach to waste management, promoting sustainability while providing incentives to users and contributors, making it an attractive proposition for businesses and consumers.</a:t>
            </a:r>
            <a:endParaRPr sz="1200">
              <a:solidFill>
                <a:srgbClr val="141414"/>
              </a:solidFill>
              <a:highlight>
                <a:schemeClr val="lt1"/>
              </a:highlight>
              <a:latin typeface="Roboto"/>
              <a:ea typeface="Roboto"/>
              <a:cs typeface="Roboto"/>
              <a:sym typeface="Roboto"/>
            </a:endParaRPr>
          </a:p>
          <a:p>
            <a:pPr indent="-304800" lvl="0" marL="457200" marR="0" rtl="0" algn="l">
              <a:lnSpc>
                <a:spcPct val="115000"/>
              </a:lnSpc>
              <a:spcBef>
                <a:spcPts val="1000"/>
              </a:spcBef>
              <a:spcAft>
                <a:spcPts val="0"/>
              </a:spcAft>
              <a:buClr>
                <a:srgbClr val="141414"/>
              </a:buClr>
              <a:buSzPts val="1200"/>
              <a:buFont typeface="Lato"/>
              <a:buChar char="-"/>
            </a:pPr>
            <a:r>
              <a:t/>
            </a:r>
            <a:endParaRPr sz="1200">
              <a:solidFill>
                <a:srgbClr val="141414"/>
              </a:solidFill>
              <a:highlight>
                <a:srgbClr val="FFFFFF"/>
              </a:highlight>
              <a:latin typeface="Lato"/>
              <a:ea typeface="Lato"/>
              <a:cs typeface="Lato"/>
              <a:sym typeface="Lato"/>
            </a:endParaRPr>
          </a:p>
        </p:txBody>
      </p:sp>
      <p:pic>
        <p:nvPicPr>
          <p:cNvPr descr="Icon&#10;&#10;Description automatically generated" id="358" name="Google Shape;358;p59"/>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What are the alternatives/competitive products for the problem you are solving?</a:t>
            </a:r>
            <a:br>
              <a:rPr b="0" i="0" lang="en" sz="1400" u="none" cap="none" strike="noStrike">
                <a:solidFill>
                  <a:srgbClr val="222222"/>
                </a:solidFill>
                <a:highlight>
                  <a:srgbClr val="FFFFFF"/>
                </a:highlight>
                <a:latin typeface="Lato"/>
                <a:ea typeface="Lato"/>
                <a:cs typeface="Lato"/>
                <a:sym typeface="Lato"/>
              </a:rPr>
            </a:br>
            <a:br>
              <a:rPr b="0" i="0" lang="en" sz="1400" u="none" cap="none" strike="noStrike">
                <a:solidFill>
                  <a:srgbClr val="222222"/>
                </a:solidFill>
                <a:highlight>
                  <a:srgbClr val="FFFFFF"/>
                </a:highlight>
                <a:latin typeface="Lato"/>
                <a:ea typeface="Lato"/>
                <a:cs typeface="Lato"/>
                <a:sym typeface="Lato"/>
              </a:rPr>
            </a:br>
            <a:r>
              <a:rPr b="0" i="0" lang="en" sz="1400" u="none" cap="none" strike="noStrike">
                <a:solidFill>
                  <a:srgbClr val="222222"/>
                </a:solidFill>
                <a:highlight>
                  <a:srgbClr val="FFFFFF"/>
                </a:highlight>
                <a:latin typeface="Lato"/>
                <a:ea typeface="Lato"/>
                <a:cs typeface="Lato"/>
                <a:sym typeface="Lato"/>
              </a:rPr>
              <a:t>1</a:t>
            </a:r>
            <a:r>
              <a:rPr lang="en">
                <a:solidFill>
                  <a:srgbClr val="222222"/>
                </a:solidFill>
                <a:highlight>
                  <a:srgbClr val="FFFFFF"/>
                </a:highlight>
                <a:latin typeface="Lato"/>
                <a:ea typeface="Lato"/>
                <a:cs typeface="Lato"/>
                <a:sym typeface="Lato"/>
              </a:rPr>
              <a:t>. thekabadiwala.com</a:t>
            </a:r>
            <a:br>
              <a:rPr lang="en">
                <a:solidFill>
                  <a:srgbClr val="222222"/>
                </a:solidFill>
                <a:highlight>
                  <a:srgbClr val="FFFFFF"/>
                </a:highlight>
                <a:latin typeface="Lato"/>
                <a:ea typeface="Lato"/>
                <a:cs typeface="Lato"/>
                <a:sym typeface="Lato"/>
              </a:rPr>
            </a:br>
            <a:r>
              <a:rPr lang="en">
                <a:solidFill>
                  <a:srgbClr val="222222"/>
                </a:solidFill>
                <a:highlight>
                  <a:srgbClr val="FFFFFF"/>
                </a:highlight>
                <a:latin typeface="Lato"/>
                <a:ea typeface="Lato"/>
                <a:cs typeface="Lato"/>
                <a:sym typeface="Lato"/>
              </a:rPr>
              <a:t>2. pastiwala.in</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rPr lang="en">
                <a:solidFill>
                  <a:srgbClr val="222222"/>
                </a:solidFill>
                <a:highlight>
                  <a:srgbClr val="FFFFFF"/>
                </a:highlight>
                <a:latin typeface="Lato"/>
                <a:ea typeface="Lato"/>
                <a:cs typeface="Lato"/>
                <a:sym typeface="Lato"/>
              </a:rPr>
              <a:t>How we differ with their ideology is we ask the companies itself to handle waste management as </a:t>
            </a:r>
            <a:r>
              <a:rPr b="1" lang="en">
                <a:solidFill>
                  <a:srgbClr val="222222"/>
                </a:solidFill>
                <a:highlight>
                  <a:srgbClr val="FFFFFF"/>
                </a:highlight>
                <a:latin typeface="Lato"/>
                <a:ea typeface="Lato"/>
                <a:cs typeface="Lato"/>
                <a:sym typeface="Lato"/>
              </a:rPr>
              <a:t>the creators of any product have the best way to handle and recycle it</a:t>
            </a:r>
            <a:r>
              <a:rPr lang="en">
                <a:solidFill>
                  <a:srgbClr val="222222"/>
                </a:solidFill>
                <a:highlight>
                  <a:srgbClr val="FFFFFF"/>
                </a:highlight>
                <a:latin typeface="Lato"/>
                <a:ea typeface="Lato"/>
                <a:cs typeface="Lato"/>
                <a:sym typeface="Lato"/>
              </a:rPr>
              <a:t>, and also to refurbish it and resell it and they may provide the best value for their scrap. We give them the power to recycle the scrap themselves at their own inventories and reward token to the users who bring it to them. These users can redeem their tokens at any of the influencer companies while purchasing products or doing any transactions.</a:t>
            </a:r>
            <a:endParaRPr>
              <a:solidFill>
                <a:srgbClr val="222222"/>
              </a:solidFill>
              <a:highlight>
                <a:srgbClr val="FFFFFF"/>
              </a:highlight>
              <a:latin typeface="Lato"/>
              <a:ea typeface="Lato"/>
              <a:cs typeface="Lato"/>
              <a:sym typeface="Lato"/>
            </a:endParaRPr>
          </a:p>
        </p:txBody>
      </p:sp>
      <p:sp>
        <p:nvSpPr>
          <p:cNvPr id="364" name="Google Shape;364;p60"/>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pic>
        <p:nvPicPr>
          <p:cNvPr descr="Icon&#10;&#10;Description automatically generated" id="365" name="Google Shape;365;p60"/>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365004" y="8296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71" name="Google Shape;371;p61"/>
          <p:cNvSpPr txBox="1"/>
          <p:nvPr>
            <p:ph type="title"/>
          </p:nvPr>
        </p:nvSpPr>
        <p:spPr>
          <a:xfrm>
            <a:off x="432000" y="1654800"/>
            <a:ext cx="82800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which are likely to be used by you for the prototype, if your idea gets selected</a:t>
            </a:r>
            <a:br>
              <a:rPr b="0" lang="en" sz="1400">
                <a:solidFill>
                  <a:srgbClr val="4A4548"/>
                </a:solidFill>
                <a:highlight>
                  <a:srgbClr val="FFFFFF"/>
                </a:highlight>
              </a:rPr>
            </a:br>
            <a:br>
              <a:rPr b="0" lang="en" sz="1400">
                <a:solidFill>
                  <a:srgbClr val="4A4548"/>
                </a:solidFill>
                <a:highlight>
                  <a:srgbClr val="FFFFFF"/>
                </a:highlight>
              </a:rPr>
            </a:br>
            <a:r>
              <a:rPr b="0" lang="en" sz="1200">
                <a:solidFill>
                  <a:schemeClr val="dk1"/>
                </a:solidFill>
                <a:highlight>
                  <a:schemeClr val="lt1"/>
                </a:highlight>
                <a:latin typeface="Roboto"/>
                <a:ea typeface="Roboto"/>
                <a:cs typeface="Roboto"/>
                <a:sym typeface="Roboto"/>
              </a:rPr>
              <a:t>Azure Cognitive Services: This is a collection of pre-built APIs that enable you to add intelligent features to your applications, such as image recognition.</a:t>
            </a:r>
            <a:endParaRPr b="0" sz="12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b="0" sz="1200">
              <a:solidFill>
                <a:schemeClr val="dk1"/>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rPr b="0" lang="en" sz="1200">
                <a:solidFill>
                  <a:schemeClr val="dk1"/>
                </a:solidFill>
                <a:highlight>
                  <a:schemeClr val="lt1"/>
                </a:highlight>
                <a:latin typeface="Roboto"/>
                <a:ea typeface="Roboto"/>
                <a:cs typeface="Roboto"/>
                <a:sym typeface="Roboto"/>
              </a:rPr>
              <a:t>Azure Web Apps: This is a platform as a service (PaaS) offering that allows you to deploy and scale web applications in the cloud. With Azure Web Apps, you can build a user-friendly web interface for your waste management application, and easily manage its deployment and scalability.</a:t>
            </a:r>
            <a:endParaRPr b="0" sz="12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b="0" sz="12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p:txBody>
      </p:sp>
      <p:pic>
        <p:nvPicPr>
          <p:cNvPr descr="Icon&#10;&#10;Description automatically generated" id="372" name="Google Shape;372;p61"/>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pic>
        <p:nvPicPr>
          <p:cNvPr descr="Icon&#10;&#10;Description automatically generated" id="378" name="Google Shape;378;p62"/>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79" name="Google Shape;379;p62"/>
          <p:cNvSpPr txBox="1"/>
          <p:nvPr/>
        </p:nvSpPr>
        <p:spPr>
          <a:xfrm>
            <a:off x="536025" y="753100"/>
            <a:ext cx="8238600" cy="39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Supporting Documents</a:t>
            </a:r>
            <a:r>
              <a:rPr lang="en">
                <a:solidFill>
                  <a:srgbClr val="222222"/>
                </a:solidFill>
                <a:highlight>
                  <a:srgbClr val="FFFFFF"/>
                </a:highlight>
                <a:latin typeface="Lato"/>
                <a:ea typeface="Lato"/>
                <a:cs typeface="Lato"/>
                <a:sym typeface="Lato"/>
              </a:rPr>
              <a:t>:</a:t>
            </a:r>
            <a:br>
              <a:rPr lang="en">
                <a:solidFill>
                  <a:srgbClr val="222222"/>
                </a:solidFill>
                <a:highlight>
                  <a:srgbClr val="FFFFFF"/>
                </a:highlight>
                <a:latin typeface="Lato"/>
                <a:ea typeface="Lato"/>
                <a:cs typeface="Lato"/>
                <a:sym typeface="Lato"/>
              </a:rPr>
            </a:br>
            <a:r>
              <a:rPr lang="en">
                <a:solidFill>
                  <a:srgbClr val="222222"/>
                </a:solidFill>
                <a:highlight>
                  <a:srgbClr val="FFFFFF"/>
                </a:highlight>
                <a:latin typeface="Lato"/>
                <a:ea typeface="Lato"/>
                <a:cs typeface="Lato"/>
                <a:sym typeface="Lato"/>
              </a:rPr>
              <a:t>-  </a:t>
            </a:r>
            <a:r>
              <a:rPr lang="en" u="sng">
                <a:solidFill>
                  <a:schemeClr val="hlink"/>
                </a:solidFill>
                <a:highlight>
                  <a:srgbClr val="FFFFFF"/>
                </a:highlight>
                <a:latin typeface="Lato"/>
                <a:ea typeface="Lato"/>
                <a:cs typeface="Lato"/>
                <a:sym typeface="Lato"/>
                <a:hlinkClick r:id="rId4"/>
              </a:rPr>
              <a:t>Research Paper - 1</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1" lang="en">
                <a:latin typeface="Lato"/>
                <a:ea typeface="Lato"/>
                <a:cs typeface="Lato"/>
                <a:sym typeface="Lato"/>
              </a:rPr>
              <a:t>Architecture/Methodology:</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 </a:t>
            </a:r>
            <a:r>
              <a:rPr b="1" lang="en">
                <a:latin typeface="Lato"/>
                <a:ea typeface="Lato"/>
                <a:cs typeface="Lato"/>
                <a:sym typeface="Lato"/>
              </a:rPr>
              <a:t>Azure Services</a:t>
            </a:r>
            <a:r>
              <a:rPr lang="en">
                <a:latin typeface="Lato"/>
                <a:ea typeface="Lato"/>
                <a:cs typeface="Lato"/>
                <a:sym typeface="Lato"/>
              </a:rPr>
              <a:t> for various edge cases.</a:t>
            </a:r>
            <a:endParaRPr b="1">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b="1" lang="en">
                <a:latin typeface="Lato"/>
                <a:ea typeface="Lato"/>
                <a:cs typeface="Lato"/>
                <a:sym typeface="Lato"/>
              </a:rPr>
              <a:t>Website</a:t>
            </a:r>
            <a:r>
              <a:rPr lang="en">
                <a:latin typeface="Lato"/>
                <a:ea typeface="Lato"/>
                <a:cs typeface="Lato"/>
                <a:sym typeface="Lato"/>
              </a:rPr>
              <a:t>: to advertise and actively engage with the community, dashboard interface</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b="1" lang="en">
                <a:latin typeface="Lato"/>
                <a:ea typeface="Lato"/>
                <a:cs typeface="Lato"/>
                <a:sym typeface="Lato"/>
              </a:rPr>
              <a:t>Mobile App</a:t>
            </a:r>
            <a:r>
              <a:rPr lang="en">
                <a:latin typeface="Lato"/>
                <a:ea typeface="Lato"/>
                <a:cs typeface="Lato"/>
                <a:sym typeface="Lato"/>
              </a:rPr>
              <a:t>: for the users to track their progress and engage with the community, also to integrate their tokens with </a:t>
            </a:r>
            <a:r>
              <a:rPr lang="en">
                <a:latin typeface="Lato"/>
                <a:ea typeface="Lato"/>
                <a:cs typeface="Lato"/>
                <a:sym typeface="Lato"/>
              </a:rPr>
              <a:t>their UPI accounts and redeem their tokens whenever they want</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b="1" lang="en">
                <a:latin typeface="Lato"/>
                <a:ea typeface="Lato"/>
                <a:cs typeface="Lato"/>
                <a:sym typeface="Lato"/>
              </a:rPr>
              <a:t>Smart contracts</a:t>
            </a:r>
            <a:r>
              <a:rPr lang="en">
                <a:latin typeface="Lato"/>
                <a:ea typeface="Lato"/>
                <a:cs typeface="Lato"/>
                <a:sym typeface="Lato"/>
              </a:rPr>
              <a:t>: to make Web3 transactions (tokens exchange) easier</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b="1" lang="en">
                <a:latin typeface="Lato"/>
                <a:ea typeface="Lato"/>
                <a:cs typeface="Lato"/>
                <a:sym typeface="Lato"/>
              </a:rPr>
              <a:t>Node.js Backend</a:t>
            </a:r>
            <a:r>
              <a:rPr lang="en">
                <a:latin typeface="Lato"/>
                <a:ea typeface="Lato"/>
                <a:cs typeface="Lato"/>
                <a:sym typeface="Lato"/>
              </a:rPr>
              <a:t>: to support social media and advertisements (</a:t>
            </a:r>
            <a:r>
              <a:rPr b="1" lang="en">
                <a:latin typeface="Lato"/>
                <a:ea typeface="Lato"/>
                <a:cs typeface="Lato"/>
                <a:sym typeface="Lato"/>
              </a:rPr>
              <a:t>beta</a:t>
            </a:r>
            <a:r>
              <a:rPr lang="en">
                <a:latin typeface="Lato"/>
                <a:ea typeface="Lato"/>
                <a:cs typeface="Lato"/>
                <a:sym typeface="Lato"/>
              </a:rPr>
              <a:t>: migrate functionalities to Smart Contracts)</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b="1" lang="en">
                <a:latin typeface="Lato"/>
                <a:ea typeface="Lato"/>
                <a:cs typeface="Lato"/>
                <a:sym typeface="Lato"/>
              </a:rPr>
              <a:t>Scalability</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b="1" lang="en">
                <a:latin typeface="Lato"/>
                <a:ea typeface="Lato"/>
                <a:cs typeface="Lato"/>
                <a:sym typeface="Lato"/>
              </a:rPr>
              <a:t>Auto scaling</a:t>
            </a:r>
            <a:r>
              <a:rPr lang="en">
                <a:latin typeface="Lato"/>
                <a:ea typeface="Lato"/>
                <a:cs typeface="Lato"/>
                <a:sym typeface="Lato"/>
              </a:rPr>
              <a:t> for services using </a:t>
            </a:r>
            <a:r>
              <a:rPr b="1" lang="en">
                <a:latin typeface="Lato"/>
                <a:ea typeface="Lato"/>
                <a:cs typeface="Lato"/>
                <a:sym typeface="Lato"/>
              </a:rPr>
              <a:t>Azure</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Setting up custom DevOps pipelines for each build and following a container based microservices approach.</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85" name="Google Shape;385;p6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22222"/>
                </a:solidFill>
                <a:highlight>
                  <a:srgbClr val="FFFFFF"/>
                </a:highlight>
                <a:latin typeface="Lato"/>
                <a:ea typeface="Lato"/>
                <a:cs typeface="Lato"/>
                <a:sym typeface="Lato"/>
              </a:rPr>
              <a:t>How is your solution better than alternatives and how do you plan to build adoption?</a:t>
            </a:r>
            <a:br>
              <a:rPr b="0" i="0" lang="en" sz="1400" u="none" cap="none" strike="noStrike">
                <a:solidFill>
                  <a:srgbClr val="222222"/>
                </a:solidFill>
                <a:highlight>
                  <a:srgbClr val="FFFFFF"/>
                </a:highlight>
                <a:latin typeface="Lato"/>
                <a:ea typeface="Lato"/>
                <a:cs typeface="Lato"/>
                <a:sym typeface="Lato"/>
              </a:rPr>
            </a:br>
            <a:br>
              <a:rPr b="0" i="0" lang="en" sz="1400" u="none" cap="none" strike="noStrike">
                <a:solidFill>
                  <a:srgbClr val="222222"/>
                </a:solidFill>
                <a:highlight>
                  <a:srgbClr val="FFFFFF"/>
                </a:highlight>
                <a:latin typeface="Lato"/>
                <a:ea typeface="Lato"/>
                <a:cs typeface="Lato"/>
                <a:sym typeface="Lato"/>
              </a:rPr>
            </a:br>
            <a:r>
              <a:rPr lang="en" sz="1200">
                <a:solidFill>
                  <a:schemeClr val="dk1"/>
                </a:solidFill>
                <a:highlight>
                  <a:schemeClr val="lt1"/>
                </a:highlight>
                <a:latin typeface="Roboto"/>
                <a:ea typeface="Roboto"/>
                <a:cs typeface="Roboto"/>
                <a:sym typeface="Roboto"/>
              </a:rPr>
              <a:t>Our solution stands out by </a:t>
            </a:r>
            <a:r>
              <a:rPr b="1" lang="en" sz="1200">
                <a:solidFill>
                  <a:schemeClr val="dk1"/>
                </a:solidFill>
                <a:highlight>
                  <a:schemeClr val="lt1"/>
                </a:highlight>
                <a:latin typeface="Roboto"/>
                <a:ea typeface="Roboto"/>
                <a:cs typeface="Roboto"/>
                <a:sym typeface="Roboto"/>
              </a:rPr>
              <a:t>allowing companies to handle waste management themselves, recycling their products in the most effective way possible.</a:t>
            </a:r>
            <a:br>
              <a:rPr lang="en" sz="1200">
                <a:solidFill>
                  <a:schemeClr val="dk1"/>
                </a:solidFill>
                <a:highlight>
                  <a:schemeClr val="lt1"/>
                </a:highlight>
                <a:latin typeface="Roboto"/>
                <a:ea typeface="Roboto"/>
                <a:cs typeface="Roboto"/>
                <a:sym typeface="Roboto"/>
              </a:rPr>
            </a:b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We incentivize users to bring their waste to these companies through a token reward system and promote social responsibility and community engagement.</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Our influencer companies' user base will be leveraged to promote our solution, highlighting the benefits of our approach.</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Any company can get involved with our platform as an Influencer company, wherein they will have to provide the users some threshold values to get their tokens redeemed.</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Collaboration with local municipalities will also be pursued to promote our solution and increase adoption.</a:t>
            </a:r>
            <a:endParaRPr sz="1200">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pic>
        <p:nvPicPr>
          <p:cNvPr descr="Icon&#10;&#10;Description automatically generated" id="386" name="Google Shape;386;p63"/>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64"/>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Lato"/>
                <a:ea typeface="Lato"/>
                <a:cs typeface="Lato"/>
                <a:sym typeface="Lato"/>
              </a:rPr>
              <a:t>GitHub Repository Link &amp; </a:t>
            </a:r>
            <a:r>
              <a:rPr b="1" i="0" lang="en" sz="2000" u="none" cap="none" strike="noStrike">
                <a:solidFill>
                  <a:schemeClr val="lt1"/>
                </a:solidFill>
                <a:highlight>
                  <a:schemeClr val="dk1"/>
                </a:highlight>
                <a:latin typeface="Lato"/>
                <a:ea typeface="Lato"/>
                <a:cs typeface="Lato"/>
                <a:sym typeface="Lato"/>
              </a:rPr>
              <a:t>supporting diagrams, screenshots, if any</a:t>
            </a:r>
            <a:endParaRPr b="1" i="0" sz="2000" u="none" cap="none" strike="noStrike">
              <a:solidFill>
                <a:schemeClr val="lt1"/>
              </a:solidFill>
              <a:highlight>
                <a:schemeClr val="dk1"/>
              </a:highlight>
              <a:latin typeface="Lato"/>
              <a:ea typeface="Lato"/>
              <a:cs typeface="Lato"/>
              <a:sym typeface="Lato"/>
            </a:endParaRPr>
          </a:p>
        </p:txBody>
      </p:sp>
      <p:sp>
        <p:nvSpPr>
          <p:cNvPr id="392" name="Google Shape;392;p64"/>
          <p:cNvSpPr txBox="1"/>
          <p:nvPr/>
        </p:nvSpPr>
        <p:spPr>
          <a:xfrm>
            <a:off x="72450" y="837175"/>
            <a:ext cx="838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highlight>
                  <a:schemeClr val="dk1"/>
                </a:highlight>
                <a:latin typeface="Lato"/>
                <a:ea typeface="Lato"/>
                <a:cs typeface="Lato"/>
                <a:sym typeface="Lato"/>
              </a:rPr>
              <a:t>The flowchart of how the application will work</a:t>
            </a:r>
            <a:endParaRPr b="0" i="0" sz="1400" u="none" cap="none" strike="noStrike">
              <a:solidFill>
                <a:schemeClr val="lt1"/>
              </a:solidFill>
              <a:highlight>
                <a:schemeClr val="dk1"/>
              </a:highlight>
              <a:latin typeface="Lato"/>
              <a:ea typeface="Lato"/>
              <a:cs typeface="Lato"/>
              <a:sym typeface="Lato"/>
            </a:endParaRPr>
          </a:p>
        </p:txBody>
      </p:sp>
      <p:pic>
        <p:nvPicPr>
          <p:cNvPr descr="Icon&#10;&#10;Description automatically generated" id="393" name="Google Shape;393;p64"/>
          <p:cNvPicPr preferRelativeResize="0"/>
          <p:nvPr/>
        </p:nvPicPr>
        <p:blipFill rotWithShape="1">
          <a:blip r:embed="rId3">
            <a:alphaModFix/>
          </a:blip>
          <a:srcRect b="0" l="0" r="0" t="0"/>
          <a:stretch/>
        </p:blipFill>
        <p:spPr>
          <a:xfrm>
            <a:off x="7634068" y="4682184"/>
            <a:ext cx="1275272" cy="302464"/>
          </a:xfrm>
          <a:prstGeom prst="rect">
            <a:avLst/>
          </a:prstGeom>
          <a:noFill/>
          <a:ln>
            <a:noFill/>
          </a:ln>
        </p:spPr>
      </p:pic>
      <p:pic>
        <p:nvPicPr>
          <p:cNvPr id="394" name="Google Shape;394;p64"/>
          <p:cNvPicPr preferRelativeResize="0"/>
          <p:nvPr/>
        </p:nvPicPr>
        <p:blipFill rotWithShape="1">
          <a:blip r:embed="rId4">
            <a:alphaModFix/>
          </a:blip>
          <a:srcRect b="0" l="2114" r="0" t="0"/>
          <a:stretch/>
        </p:blipFill>
        <p:spPr>
          <a:xfrm>
            <a:off x="1285350" y="1349900"/>
            <a:ext cx="5943725" cy="3394350"/>
          </a:xfrm>
          <a:prstGeom prst="rect">
            <a:avLst/>
          </a:prstGeom>
          <a:noFill/>
          <a:ln>
            <a:noFill/>
          </a:ln>
        </p:spPr>
      </p:pic>
      <p:sp>
        <p:nvSpPr>
          <p:cNvPr id="395" name="Google Shape;395;p64"/>
          <p:cNvSpPr/>
          <p:nvPr/>
        </p:nvSpPr>
        <p:spPr>
          <a:xfrm>
            <a:off x="1495500" y="2205625"/>
            <a:ext cx="1095000" cy="907200"/>
          </a:xfrm>
          <a:prstGeom prst="ellipse">
            <a:avLst/>
          </a:prstGeom>
          <a:solidFill>
            <a:srgbClr val="80A1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Our DAO</a:t>
            </a:r>
            <a:endParaRPr sz="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1" name="Google Shape;401;p65"/>
          <p:cNvSpPr txBox="1"/>
          <p:nvPr>
            <p:ph idx="1" type="subTitle"/>
          </p:nvPr>
        </p:nvSpPr>
        <p:spPr>
          <a:xfrm>
            <a:off x="339700" y="2750625"/>
            <a:ext cx="4559100" cy="1401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Ashutosh Jha (ashutoshj887@gmail.com)</a:t>
            </a:r>
            <a:endParaRPr sz="1500"/>
          </a:p>
          <a:p>
            <a:pPr indent="-323850" lvl="0" marL="457200" rtl="0" algn="l">
              <a:lnSpc>
                <a:spcPct val="150000"/>
              </a:lnSpc>
              <a:spcBef>
                <a:spcPts val="0"/>
              </a:spcBef>
              <a:spcAft>
                <a:spcPts val="0"/>
              </a:spcAft>
              <a:buSzPts val="1500"/>
              <a:buChar char="●"/>
            </a:pPr>
            <a:r>
              <a:rPr lang="en" sz="1500"/>
              <a:t> Sayantani Deb (debsayantani99@gmail.com)</a:t>
            </a:r>
            <a:endParaRPr sz="1500"/>
          </a:p>
        </p:txBody>
      </p:sp>
      <p:pic>
        <p:nvPicPr>
          <p:cNvPr descr="Icon&#10;&#10;Description automatically generated" id="402" name="Google Shape;402;p65"/>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