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9" r:id="rId2"/>
  </p:sldMasterIdLst>
  <p:notesMasterIdLst>
    <p:notesMasterId r:id="rId6"/>
  </p:notesMasterIdLst>
  <p:handoutMasterIdLst>
    <p:handoutMasterId r:id="rId7"/>
  </p:handoutMasterIdLst>
  <p:sldIdLst>
    <p:sldId id="1258" r:id="rId3"/>
    <p:sldId id="1259" r:id="rId4"/>
    <p:sldId id="1249" r:id="rId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99FF"/>
    <a:srgbClr val="FFFF99"/>
    <a:srgbClr val="14458E"/>
    <a:srgbClr val="2772E1"/>
    <a:srgbClr val="F29000"/>
    <a:srgbClr val="F75B66"/>
    <a:srgbClr val="F64854"/>
    <a:srgbClr val="0083A2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4" autoAdjust="0"/>
    <p:restoredTop sz="98355" autoAdjust="0"/>
  </p:normalViewPr>
  <p:slideViewPr>
    <p:cSldViewPr showGuides="1">
      <p:cViewPr>
        <p:scale>
          <a:sx n="100" d="100"/>
          <a:sy n="100" d="100"/>
        </p:scale>
        <p:origin x="-1212" y="552"/>
      </p:cViewPr>
      <p:guideLst>
        <p:guide orient="horz" pos="544"/>
        <p:guide pos="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marL="0" indent="0"/>
            <a:r>
              <a:rPr lang="en-US" altLang="zh-TW" b="1" dirty="0" smtClean="0">
                <a:latin typeface="Gill Sans MT" pitchFamily="34" charset="0"/>
              </a:rPr>
              <a:t>Presentation Title </a:t>
            </a:r>
            <a:r>
              <a:rPr lang="zh-TW" altLang="en-US" dirty="0" smtClean="0"/>
              <a:t>標題</a:t>
            </a:r>
            <a:r>
              <a:rPr lang="en-US" altLang="zh-TW" dirty="0" smtClean="0">
                <a:latin typeface="Gill Sans MT" pitchFamily="34" charset="0"/>
              </a:rPr>
              <a:t/>
            </a:r>
            <a:br>
              <a:rPr lang="en-US" altLang="zh-TW" dirty="0" smtClean="0">
                <a:latin typeface="Gill Sans MT" pitchFamily="34" charset="0"/>
              </a:rPr>
            </a:br>
            <a:r>
              <a:rPr lang="en-US" altLang="zh-TW" b="1" dirty="0" smtClean="0">
                <a:latin typeface="Gill Sans MT" pitchFamily="34" charset="0"/>
              </a:rPr>
              <a:t>Gill Sans MT or </a:t>
            </a:r>
            <a:r>
              <a:rPr lang="zh-TW" altLang="en-US" b="1" dirty="0" smtClean="0">
                <a:latin typeface="Gill Sans MT" pitchFamily="34" charset="0"/>
              </a:rPr>
              <a:t>微軟正黑</a:t>
            </a:r>
            <a:endParaRPr lang="en-US" altLang="zh-TW" dirty="0" smtClean="0">
              <a:latin typeface="Gill Sans MT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16pt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9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marL="0" indent="0"/>
            <a:r>
              <a:rPr lang="en-US" altLang="zh-TW" b="1" dirty="0" smtClean="0">
                <a:latin typeface="Gill Sans MT" pitchFamily="34" charset="0"/>
              </a:rPr>
              <a:t>Presentation Title </a:t>
            </a:r>
            <a:r>
              <a:rPr lang="zh-TW" altLang="en-US" dirty="0" smtClean="0"/>
              <a:t>標題</a:t>
            </a:r>
            <a:r>
              <a:rPr lang="en-US" altLang="zh-TW" dirty="0" smtClean="0">
                <a:latin typeface="Gill Sans MT" pitchFamily="34" charset="0"/>
              </a:rPr>
              <a:t/>
            </a:r>
            <a:br>
              <a:rPr lang="en-US" altLang="zh-TW" dirty="0" smtClean="0">
                <a:latin typeface="Gill Sans MT" pitchFamily="34" charset="0"/>
              </a:rPr>
            </a:br>
            <a:r>
              <a:rPr lang="en-US" altLang="zh-TW" b="1" dirty="0" smtClean="0">
                <a:latin typeface="Gill Sans MT" pitchFamily="34" charset="0"/>
              </a:rPr>
              <a:t>Gill Sans MT or </a:t>
            </a:r>
            <a:r>
              <a:rPr lang="zh-TW" altLang="en-US" b="1" dirty="0" smtClean="0">
                <a:latin typeface="Gill Sans MT" pitchFamily="34" charset="0"/>
              </a:rPr>
              <a:t>微軟正黑</a:t>
            </a:r>
            <a:endParaRPr lang="en-US" altLang="zh-TW" dirty="0" smtClean="0">
              <a:latin typeface="Gill Sans MT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16pt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9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投影片編號版面配置區 3"/>
          <p:cNvSpPr>
            <a:spLocks noGrp="1"/>
          </p:cNvSpPr>
          <p:nvPr userDrawn="1">
            <p:ph type="sldNum" sz="quarter" idx="4"/>
          </p:nvPr>
        </p:nvSpPr>
        <p:spPr>
          <a:xfrm>
            <a:off x="180020" y="6423230"/>
            <a:ext cx="8802470" cy="434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7920880" cy="3582397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sz="3000" dirty="0" smtClean="0">
                <a:latin typeface="Gill Sans MT" pitchFamily="34" charset="0"/>
              </a:rPr>
              <a:t>Divider Title </a:t>
            </a:r>
            <a:r>
              <a:rPr lang="zh-TW" altLang="en-US" sz="3000" dirty="0" smtClean="0">
                <a:latin typeface="Gill Sans MT" pitchFamily="34" charset="0"/>
              </a:rPr>
              <a:t>分隔頁</a:t>
            </a:r>
            <a:endParaRPr lang="en-US" altLang="zh-TW" sz="3000" dirty="0" smtClean="0">
              <a:latin typeface="Gill Sans MT" pitchFamily="34" charset="0"/>
            </a:endParaRPr>
          </a:p>
          <a:p>
            <a:r>
              <a:rPr lang="en-US" altLang="zh-TW" sz="3000" dirty="0" smtClean="0">
                <a:latin typeface="Gill Sans MT" pitchFamily="34" charset="0"/>
              </a:rPr>
              <a:t>Gill Sans MT or </a:t>
            </a:r>
            <a:r>
              <a:rPr lang="zh-TW" altLang="en-US" sz="3000" dirty="0" smtClean="0">
                <a:latin typeface="Gill Sans MT" pitchFamily="34" charset="0"/>
              </a:rPr>
              <a:t>微軟正黑</a:t>
            </a:r>
            <a:endParaRPr lang="zh-TW" altLang="en-US" sz="3000" dirty="0"/>
          </a:p>
        </p:txBody>
      </p:sp>
      <p:sp>
        <p:nvSpPr>
          <p:cNvPr id="10" name="手繪多邊形 9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6" name="手繪多邊形 15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80020" y="6423230"/>
            <a:ext cx="8802470" cy="434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-5019" y="-1"/>
            <a:ext cx="4828540" cy="6874649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5566" y="953725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65" y="308653"/>
            <a:ext cx="7374505" cy="156017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8840"/>
            <a:ext cx="8229600" cy="41373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</p:txBody>
      </p:sp>
      <p:pic>
        <p:nvPicPr>
          <p:cNvPr id="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8" y="2528900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sp>
        <p:nvSpPr>
          <p:cNvPr id="9" name="手繪多邊形 8"/>
          <p:cNvSpPr/>
          <p:nvPr userDrawn="1"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/>
          <p:nvPr userDrawn="1"/>
        </p:nvGrpSpPr>
        <p:grpSpPr>
          <a:xfrm flipH="1">
            <a:off x="1782000" y="0"/>
            <a:ext cx="7362000" cy="6885918"/>
            <a:chOff x="-306" y="0"/>
            <a:chExt cx="7362615" cy="6885918"/>
          </a:xfrm>
        </p:grpSpPr>
        <p:sp>
          <p:nvSpPr>
            <p:cNvPr id="6" name="手繪多邊形 5"/>
            <p:cNvSpPr/>
            <p:nvPr userDrawn="1"/>
          </p:nvSpPr>
          <p:spPr>
            <a:xfrm>
              <a:off x="1" y="0"/>
              <a:ext cx="5791230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手繪多邊形 8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sz="180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投影片編號版面配置區 3"/>
          <p:cNvSpPr>
            <a:spLocks noGrp="1"/>
          </p:cNvSpPr>
          <p:nvPr userDrawn="1">
            <p:ph type="sldNum" sz="quarter" idx="4"/>
          </p:nvPr>
        </p:nvSpPr>
        <p:spPr>
          <a:xfrm>
            <a:off x="180020" y="6423230"/>
            <a:ext cx="8802470" cy="434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7920880" cy="3582397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sz="3000" dirty="0" smtClean="0">
                <a:latin typeface="Gill Sans MT" pitchFamily="34" charset="0"/>
              </a:rPr>
              <a:t>Divider Title </a:t>
            </a:r>
            <a:r>
              <a:rPr lang="zh-TW" altLang="en-US" sz="3000" dirty="0" smtClean="0">
                <a:latin typeface="Gill Sans MT" pitchFamily="34" charset="0"/>
              </a:rPr>
              <a:t>分隔頁</a:t>
            </a:r>
            <a:endParaRPr lang="en-US" altLang="zh-TW" sz="3000" dirty="0" smtClean="0">
              <a:latin typeface="Gill Sans MT" pitchFamily="34" charset="0"/>
            </a:endParaRPr>
          </a:p>
          <a:p>
            <a:r>
              <a:rPr lang="en-US" altLang="zh-TW" sz="3000" dirty="0" smtClean="0">
                <a:latin typeface="Gill Sans MT" pitchFamily="34" charset="0"/>
              </a:rPr>
              <a:t>Gill Sans MT or </a:t>
            </a:r>
            <a:r>
              <a:rPr lang="zh-TW" altLang="en-US" sz="3000" dirty="0" smtClean="0">
                <a:latin typeface="Gill Sans MT" pitchFamily="34" charset="0"/>
              </a:rPr>
              <a:t>微軟正黑</a:t>
            </a:r>
            <a:endParaRPr lang="zh-TW" altLang="en-US" sz="3000" dirty="0"/>
          </a:p>
        </p:txBody>
      </p:sp>
      <p:sp>
        <p:nvSpPr>
          <p:cNvPr id="10" name="手繪多邊形 9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6" name="手繪多邊形 15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80020" y="6423230"/>
            <a:ext cx="8802470" cy="434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-5019" y="-1"/>
            <a:ext cx="4828540" cy="6874649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5566" y="953725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8" y="2528900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sp>
        <p:nvSpPr>
          <p:cNvPr id="9" name="手繪多邊形 8"/>
          <p:cNvSpPr/>
          <p:nvPr userDrawn="1"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>
          <a:xfrm flipH="1">
            <a:off x="1782000" y="0"/>
            <a:ext cx="7362000" cy="6885918"/>
            <a:chOff x="-306" y="0"/>
            <a:chExt cx="7362615" cy="6885918"/>
          </a:xfrm>
        </p:grpSpPr>
        <p:sp>
          <p:nvSpPr>
            <p:cNvPr id="6" name="手繪多邊形 5"/>
            <p:cNvSpPr/>
            <p:nvPr userDrawn="1"/>
          </p:nvSpPr>
          <p:spPr>
            <a:xfrm>
              <a:off x="1" y="0"/>
              <a:ext cx="5791230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手繪多邊形 8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sz="180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7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830" y="320397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現況評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5"/>
          <p:cNvGrpSpPr>
            <a:grpSpLocks/>
          </p:cNvGrpSpPr>
          <p:nvPr userDrawn="1"/>
        </p:nvGrpSpPr>
        <p:grpSpPr bwMode="auto">
          <a:xfrm>
            <a:off x="0" y="681038"/>
            <a:ext cx="9144000" cy="5905500"/>
            <a:chOff x="0" y="681266"/>
            <a:chExt cx="9144000" cy="5904656"/>
          </a:xfrm>
        </p:grpSpPr>
        <p:sp>
          <p:nvSpPr>
            <p:cNvPr id="14" name="矩形 16"/>
            <p:cNvSpPr>
              <a:spLocks noChangeArrowheads="1"/>
            </p:cNvSpPr>
            <p:nvPr/>
          </p:nvSpPr>
          <p:spPr bwMode="auto">
            <a:xfrm>
              <a:off x="0" y="681266"/>
              <a:ext cx="9144000" cy="5904656"/>
            </a:xfrm>
            <a:prstGeom prst="rect">
              <a:avLst/>
            </a:prstGeom>
            <a:solidFill>
              <a:srgbClr val="FFFFFF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2771800" y="681266"/>
              <a:ext cx="6372000" cy="36000"/>
            </a:xfrm>
            <a:prstGeom prst="rect">
              <a:avLst/>
            </a:prstGeom>
            <a:gradFill rotWithShape="1">
              <a:gsLst>
                <a:gs pos="0">
                  <a:srgbClr val="46A4DB"/>
                </a:gs>
                <a:gs pos="50000">
                  <a:srgbClr val="46A4DB"/>
                </a:gs>
                <a:gs pos="100000">
                  <a:srgbClr val="FFFFFF"/>
                </a:gs>
              </a:gsLst>
              <a:lin ang="10800000" scaled="1"/>
            </a:gra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65" y="8620"/>
            <a:ext cx="7374505" cy="67507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545" y="1223755"/>
            <a:ext cx="8229600" cy="41373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矩形 2"/>
          <p:cNvSpPr>
            <a:spLocks noChangeArrowheads="1"/>
          </p:cNvSpPr>
          <p:nvPr userDrawn="1"/>
        </p:nvSpPr>
        <p:spPr bwMode="auto">
          <a:xfrm>
            <a:off x="8126413" y="333375"/>
            <a:ext cx="1008062" cy="358775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7200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效益分析</a:t>
            </a:r>
          </a:p>
        </p:txBody>
      </p:sp>
      <p:sp>
        <p:nvSpPr>
          <p:cNvPr id="16" name="平行四邊形 3"/>
          <p:cNvSpPr>
            <a:spLocks noChangeArrowheads="1"/>
          </p:cNvSpPr>
          <p:nvPr userDrawn="1"/>
        </p:nvSpPr>
        <p:spPr bwMode="auto">
          <a:xfrm>
            <a:off x="6399213" y="333375"/>
            <a:ext cx="1008062" cy="358775"/>
          </a:xfrm>
          <a:prstGeom prst="parallelogram">
            <a:avLst>
              <a:gd name="adj" fmla="val 25092"/>
            </a:avLst>
          </a:prstGeom>
          <a:solidFill>
            <a:srgbClr val="0099F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現況評估</a:t>
            </a:r>
          </a:p>
        </p:txBody>
      </p:sp>
      <p:sp>
        <p:nvSpPr>
          <p:cNvPr id="17" name="平行四邊形 4"/>
          <p:cNvSpPr>
            <a:spLocks noChangeArrowheads="1"/>
          </p:cNvSpPr>
          <p:nvPr userDrawn="1"/>
        </p:nvSpPr>
        <p:spPr bwMode="auto">
          <a:xfrm>
            <a:off x="7262813" y="333375"/>
            <a:ext cx="1008062" cy="358775"/>
          </a:xfrm>
          <a:prstGeom prst="parallelogram">
            <a:avLst>
              <a:gd name="adj" fmla="val 25092"/>
            </a:avLst>
          </a:prstGeom>
          <a:solidFill>
            <a:srgbClr val="BFBFB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解決方案</a:t>
            </a:r>
          </a:p>
        </p:txBody>
      </p:sp>
      <p:sp>
        <p:nvSpPr>
          <p:cNvPr id="18" name="平行四邊形 5"/>
          <p:cNvSpPr/>
          <p:nvPr userDrawn="1"/>
        </p:nvSpPr>
        <p:spPr>
          <a:xfrm>
            <a:off x="5534025" y="333375"/>
            <a:ext cx="1008063" cy="358775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zh-TW" altLang="en-US" sz="1400" b="1" kern="0" dirty="0">
                <a:solidFill>
                  <a:sysClr val="window" lastClr="FFFFFF"/>
                </a:solidFill>
                <a:latin typeface="Calibri" pitchFamily="34" charset="0"/>
                <a:cs typeface="Calibri" pitchFamily="34" charset="0"/>
              </a:rPr>
              <a:t>需求說明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解決方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5"/>
          <p:cNvGrpSpPr>
            <a:grpSpLocks/>
          </p:cNvGrpSpPr>
          <p:nvPr userDrawn="1"/>
        </p:nvGrpSpPr>
        <p:grpSpPr bwMode="auto">
          <a:xfrm>
            <a:off x="0" y="681038"/>
            <a:ext cx="9144000" cy="5905500"/>
            <a:chOff x="0" y="681266"/>
            <a:chExt cx="9144000" cy="5904656"/>
          </a:xfrm>
        </p:grpSpPr>
        <p:sp>
          <p:nvSpPr>
            <p:cNvPr id="14" name="矩形 16"/>
            <p:cNvSpPr>
              <a:spLocks noChangeArrowheads="1"/>
            </p:cNvSpPr>
            <p:nvPr/>
          </p:nvSpPr>
          <p:spPr bwMode="auto">
            <a:xfrm>
              <a:off x="0" y="681266"/>
              <a:ext cx="9144000" cy="5904656"/>
            </a:xfrm>
            <a:prstGeom prst="rect">
              <a:avLst/>
            </a:prstGeom>
            <a:solidFill>
              <a:srgbClr val="FFFFFF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2771800" y="681266"/>
              <a:ext cx="6372000" cy="36000"/>
            </a:xfrm>
            <a:prstGeom prst="rect">
              <a:avLst/>
            </a:prstGeom>
            <a:gradFill rotWithShape="1">
              <a:gsLst>
                <a:gs pos="0">
                  <a:srgbClr val="46A4DB"/>
                </a:gs>
                <a:gs pos="50000">
                  <a:srgbClr val="46A4DB"/>
                </a:gs>
                <a:gs pos="100000">
                  <a:srgbClr val="FFFFFF"/>
                </a:gs>
              </a:gsLst>
              <a:lin ang="10800000" scaled="1"/>
            </a:gra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65" y="8620"/>
            <a:ext cx="7374505" cy="67507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545" y="1223755"/>
            <a:ext cx="8229600" cy="41373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" name="矩形 2"/>
          <p:cNvSpPr>
            <a:spLocks noChangeArrowheads="1"/>
          </p:cNvSpPr>
          <p:nvPr userDrawn="1"/>
        </p:nvSpPr>
        <p:spPr bwMode="auto">
          <a:xfrm>
            <a:off x="8126413" y="333375"/>
            <a:ext cx="1008062" cy="358775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7200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效益分析</a:t>
            </a:r>
          </a:p>
        </p:txBody>
      </p:sp>
      <p:sp>
        <p:nvSpPr>
          <p:cNvPr id="23" name="平行四邊形 3"/>
          <p:cNvSpPr>
            <a:spLocks noChangeArrowheads="1"/>
          </p:cNvSpPr>
          <p:nvPr userDrawn="1"/>
        </p:nvSpPr>
        <p:spPr bwMode="auto">
          <a:xfrm>
            <a:off x="6399213" y="333375"/>
            <a:ext cx="1008062" cy="358775"/>
          </a:xfrm>
          <a:prstGeom prst="parallelogram">
            <a:avLst>
              <a:gd name="adj" fmla="val 25092"/>
            </a:avLst>
          </a:prstGeom>
          <a:solidFill>
            <a:srgbClr val="BFBFB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現況評估</a:t>
            </a:r>
          </a:p>
        </p:txBody>
      </p:sp>
      <p:sp>
        <p:nvSpPr>
          <p:cNvPr id="24" name="平行四邊形 4"/>
          <p:cNvSpPr>
            <a:spLocks noChangeArrowheads="1"/>
          </p:cNvSpPr>
          <p:nvPr userDrawn="1"/>
        </p:nvSpPr>
        <p:spPr bwMode="auto">
          <a:xfrm>
            <a:off x="7262813" y="333375"/>
            <a:ext cx="1008062" cy="358775"/>
          </a:xfrm>
          <a:prstGeom prst="parallelogram">
            <a:avLst>
              <a:gd name="adj" fmla="val 25092"/>
            </a:avLst>
          </a:prstGeom>
          <a:solidFill>
            <a:srgbClr val="0099FF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解決方案</a:t>
            </a:r>
          </a:p>
        </p:txBody>
      </p:sp>
      <p:sp>
        <p:nvSpPr>
          <p:cNvPr id="25" name="平行四邊形 5"/>
          <p:cNvSpPr/>
          <p:nvPr userDrawn="1"/>
        </p:nvSpPr>
        <p:spPr>
          <a:xfrm>
            <a:off x="5534025" y="333375"/>
            <a:ext cx="1008063" cy="358775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zh-TW" altLang="en-US" sz="1400" b="1" kern="0" dirty="0">
                <a:solidFill>
                  <a:sysClr val="window" lastClr="FFFFFF"/>
                </a:solidFill>
                <a:latin typeface="Calibri" pitchFamily="34" charset="0"/>
                <a:cs typeface="Calibri" pitchFamily="34" charset="0"/>
              </a:rPr>
              <a:t>需求說明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A87A58DA-3A1C-482F-9333-F86D67F5E31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68579" tIns="34289" rIns="68579" bIns="34289"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405A-26FD-4B55-9A2E-C063363FEC43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3C8B-0277-477D-BAC4-68824FD398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55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308654"/>
            <a:ext cx="7374505" cy="11851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40" r:id="rId2"/>
    <p:sldLayoutId id="2147483958" r:id="rId3"/>
    <p:sldLayoutId id="2147483957" r:id="rId4"/>
    <p:sldLayoutId id="2147483956" r:id="rId5"/>
    <p:sldLayoutId id="2147483972" r:id="rId6"/>
    <p:sldLayoutId id="2147483973" r:id="rId7"/>
    <p:sldLayoutId id="2147483983" r:id="rId8"/>
    <p:sldLayoutId id="2147483984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308654"/>
            <a:ext cx="7374505" cy="11851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video" Target="file:///U:\LCD1\&#20840;&#33258;&#21205;&#30740;&#30952;30s(0530)FAB.mp4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8.xml"/><Relationship Id="rId1" Type="http://schemas.openxmlformats.org/officeDocument/2006/relationships/video" Target="file:///U:\LCD1\&#25563;&#38651;&#31449;&#24433;&#29255;v2.mp4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76546" y="0"/>
            <a:ext cx="7375525" cy="118533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ITO</a:t>
            </a:r>
            <a:r>
              <a:rPr lang="zh-TW" altLang="en-US" sz="3600" dirty="0" smtClean="0"/>
              <a:t>靶材研磨作業自動化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501" y="4089073"/>
            <a:ext cx="247527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200" dirty="0" smtClean="0">
                <a:solidFill>
                  <a:prstClr val="black"/>
                </a:solidFill>
              </a:rPr>
              <a:t>ITO</a:t>
            </a:r>
            <a:r>
              <a:rPr lang="zh-TW" altLang="en-US" sz="1200" dirty="0" smtClean="0">
                <a:solidFill>
                  <a:prstClr val="black"/>
                </a:solidFill>
              </a:rPr>
              <a:t>靶材研磨作業區域自動化導入動機</a:t>
            </a:r>
            <a:endParaRPr lang="en-US" altLang="zh-TW" sz="1200" dirty="0" smtClean="0">
              <a:solidFill>
                <a:prstClr val="black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200" b="1" dirty="0" smtClean="0">
                <a:solidFill>
                  <a:srgbClr val="0000FF"/>
                </a:solidFill>
              </a:rPr>
              <a:t>銦粉塵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人員安全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200" b="1" dirty="0" smtClean="0">
                <a:solidFill>
                  <a:srgbClr val="0000FF"/>
                </a:solidFill>
              </a:rPr>
              <a:t>防護器具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人員認知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200" b="1" dirty="0" smtClean="0">
                <a:solidFill>
                  <a:srgbClr val="0000FF"/>
                </a:solidFill>
              </a:rPr>
              <a:t>人因工程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長時間彎腰作業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200" b="1" dirty="0" smtClean="0">
                <a:solidFill>
                  <a:srgbClr val="0000FF"/>
                </a:solidFill>
              </a:rPr>
              <a:t>作業品質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&amp;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良率考量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人員差異性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57065" y="908720"/>
            <a:ext cx="252028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F497D"/>
                </a:solidFill>
                <a:latin typeface="Gill Sans MT" pitchFamily="34" charset="0"/>
                <a:ea typeface="微軟正黑體" pitchFamily="34" charset="-120"/>
                <a:cs typeface="新細明體" pitchFamily="18" charset="-120"/>
              </a:rPr>
              <a:t>高效益自動化設備導入場域</a:t>
            </a:r>
            <a:endParaRPr lang="zh-TW" altLang="en-US" dirty="0" smtClean="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18" charset="-120"/>
            </a:endParaRPr>
          </a:p>
        </p:txBody>
      </p:sp>
      <p:grpSp>
        <p:nvGrpSpPr>
          <p:cNvPr id="3" name="群組 147"/>
          <p:cNvGrpSpPr/>
          <p:nvPr/>
        </p:nvGrpSpPr>
        <p:grpSpPr>
          <a:xfrm>
            <a:off x="-63515" y="1417459"/>
            <a:ext cx="9048116" cy="1376051"/>
            <a:chOff x="171" y="1124280"/>
            <a:chExt cx="9048116" cy="1376051"/>
          </a:xfrm>
        </p:grpSpPr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V="1">
              <a:off x="8694909" y="167380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6651086" y="168477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4604799" y="170858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gray">
            <a:xfrm flipH="1">
              <a:off x="461101" y="1829237"/>
              <a:ext cx="8278813" cy="14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pic>
          <p:nvPicPr>
            <p:cNvPr id="27" name="Picture 11" descr="circuler_1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gray">
            <a:xfrm>
              <a:off x="1371061" y="1160899"/>
              <a:ext cx="503238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405986" y="1562537"/>
              <a:ext cx="441325" cy="82550"/>
              <a:chOff x="3704" y="1872"/>
              <a:chExt cx="827" cy="156"/>
            </a:xfrm>
          </p:grpSpPr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23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4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5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6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119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0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1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2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5393786" y="1533962"/>
              <a:ext cx="441325" cy="82550"/>
              <a:chOff x="3704" y="1872"/>
              <a:chExt cx="827" cy="156"/>
            </a:xfrm>
          </p:grpSpPr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13" name="AutoShape 2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4" name="AutoShape 2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5" name="AutoShape 2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6" name="AutoShape 2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109" name="AutoShape 3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0" name="AutoShape 3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1" name="AutoShape 3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2" name="AutoShape 3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2887124" y="1448238"/>
              <a:ext cx="382587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888836" y="1448238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909724" y="1419663"/>
              <a:ext cx="382587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7997286" y="1419663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1620299" y="1718112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V="1">
              <a:off x="3596736" y="1718112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5596986" y="168953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V="1">
              <a:off x="7690899" y="168953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8" name="Arc 43"/>
            <p:cNvSpPr>
              <a:spLocks/>
            </p:cNvSpPr>
            <p:nvPr/>
          </p:nvSpPr>
          <p:spPr bwMode="auto">
            <a:xfrm rot="10460735">
              <a:off x="3269711" y="1391088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9" name="Arc 44"/>
            <p:cNvSpPr>
              <a:spLocks/>
            </p:cNvSpPr>
            <p:nvPr/>
          </p:nvSpPr>
          <p:spPr bwMode="auto">
            <a:xfrm rot="10460735">
              <a:off x="5289011" y="1362513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" name="Arc 45"/>
            <p:cNvSpPr>
              <a:spLocks/>
            </p:cNvSpPr>
            <p:nvPr/>
          </p:nvSpPr>
          <p:spPr bwMode="auto">
            <a:xfrm rot="10460735">
              <a:off x="7373399" y="1362513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pic>
          <p:nvPicPr>
            <p:cNvPr id="41" name="Picture 46" descr="circuler_1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gray">
            <a:xfrm>
              <a:off x="2329911" y="1160899"/>
              <a:ext cx="503238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Oval 47"/>
            <p:cNvSpPr>
              <a:spLocks noChangeArrowheads="1"/>
            </p:cNvSpPr>
            <p:nvPr/>
          </p:nvSpPr>
          <p:spPr bwMode="gray">
            <a:xfrm>
              <a:off x="1367886" y="1149788"/>
              <a:ext cx="500063" cy="500062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2020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11/B</a:t>
              </a:r>
              <a:endParaRPr lang="en-US" altLang="zh-TW" sz="900" b="1" dirty="0">
                <a:solidFill>
                  <a:srgbClr val="0000FF"/>
                </a:solidFill>
                <a:cs typeface="Arial" pitchFamily="34" charset="0"/>
              </a:endParaRP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364836" y="1562537"/>
              <a:ext cx="441325" cy="82550"/>
              <a:chOff x="3704" y="1872"/>
              <a:chExt cx="827" cy="156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03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4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5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6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99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0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1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2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 flipV="1">
              <a:off x="2579149" y="1718112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1917161" y="1448238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6" name="Arc 61"/>
            <p:cNvSpPr>
              <a:spLocks/>
            </p:cNvSpPr>
            <p:nvPr/>
          </p:nvSpPr>
          <p:spPr bwMode="auto">
            <a:xfrm rot="10460735">
              <a:off x="1304386" y="1391088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7" name="Arc 62"/>
            <p:cNvSpPr>
              <a:spLocks/>
            </p:cNvSpPr>
            <p:nvPr/>
          </p:nvSpPr>
          <p:spPr bwMode="auto">
            <a:xfrm rot="10460735">
              <a:off x="2263236" y="1391088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329911" y="1149788"/>
              <a:ext cx="500063" cy="500062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2020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11/M</a:t>
              </a:r>
              <a:endParaRPr lang="en-US" altLang="zh-TW" sz="900" b="1" dirty="0">
                <a:solidFill>
                  <a:srgbClr val="0000FF"/>
                </a:solidFill>
                <a:cs typeface="Arial" pitchFamily="34" charset="0"/>
              </a:endParaRPr>
            </a:p>
          </p:txBody>
        </p: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3377661" y="1562537"/>
              <a:ext cx="441325" cy="82550"/>
              <a:chOff x="3704" y="1872"/>
              <a:chExt cx="827" cy="156"/>
            </a:xfrm>
          </p:grpSpPr>
          <p:grpSp>
            <p:nvGrpSpPr>
              <p:cNvPr id="17" name="Group 65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93" name="AutoShape 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4" name="AutoShape 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5" name="AutoShape 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6" name="AutoShape 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8" name="Group 70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89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0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1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2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7474999" y="1533962"/>
              <a:ext cx="441325" cy="82550"/>
              <a:chOff x="3704" y="1872"/>
              <a:chExt cx="827" cy="156"/>
            </a:xfrm>
          </p:grpSpPr>
          <p:grpSp>
            <p:nvGrpSpPr>
              <p:cNvPr id="20" name="Group 76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83" name="AutoShape 7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4" name="AutoShape 7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5" name="AutoShape 7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6" name="AutoShape 8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81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79" name="AutoShape 8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0" name="AutoShape 8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1" name="AutoShape 8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2" name="AutoShape 8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TW" altLang="en-US" sz="90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1" name="Line 86"/>
            <p:cNvSpPr>
              <a:spLocks noChangeShapeType="1"/>
            </p:cNvSpPr>
            <p:nvPr/>
          </p:nvSpPr>
          <p:spPr bwMode="auto">
            <a:xfrm flipV="1">
              <a:off x="639224" y="1692712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2" name="Oval 87"/>
            <p:cNvSpPr>
              <a:spLocks noChangeArrowheads="1"/>
            </p:cNvSpPr>
            <p:nvPr/>
          </p:nvSpPr>
          <p:spPr bwMode="gray">
            <a:xfrm>
              <a:off x="386811" y="1124388"/>
              <a:ext cx="500063" cy="500062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2020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10/B</a:t>
              </a:r>
            </a:p>
          </p:txBody>
        </p:sp>
        <p:sp>
          <p:nvSpPr>
            <p:cNvPr id="53" name="Line 88"/>
            <p:cNvSpPr>
              <a:spLocks noChangeShapeType="1"/>
            </p:cNvSpPr>
            <p:nvPr/>
          </p:nvSpPr>
          <p:spPr bwMode="auto">
            <a:xfrm>
              <a:off x="936086" y="1422838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" name="Arc 89"/>
            <p:cNvSpPr>
              <a:spLocks/>
            </p:cNvSpPr>
            <p:nvPr/>
          </p:nvSpPr>
          <p:spPr bwMode="auto">
            <a:xfrm rot="10460735">
              <a:off x="323311" y="1365688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99474" y="1900674"/>
              <a:ext cx="1081087" cy="230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6" name="Text Box 70"/>
            <p:cNvSpPr txBox="1">
              <a:spLocks noChangeArrowheads="1"/>
            </p:cNvSpPr>
            <p:nvPr/>
          </p:nvSpPr>
          <p:spPr bwMode="auto">
            <a:xfrm>
              <a:off x="2044161" y="1870512"/>
              <a:ext cx="1081088" cy="230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endParaRPr kumimoji="0" lang="en-US" altLang="zh-TW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7" name="Text Box 70"/>
            <p:cNvSpPr txBox="1">
              <a:spLocks noChangeArrowheads="1"/>
            </p:cNvSpPr>
            <p:nvPr/>
          </p:nvSpPr>
          <p:spPr bwMode="auto">
            <a:xfrm>
              <a:off x="5029601" y="1854000"/>
              <a:ext cx="1154112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en-US" altLang="zh-TW" sz="900" dirty="0" smtClean="0">
                  <a:solidFill>
                    <a:prstClr val="black"/>
                  </a:solidFill>
                  <a:cs typeface="Arial" pitchFamily="34" charset="0"/>
                </a:rPr>
                <a:t>Robot</a:t>
              </a: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研磨測試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程控編輯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endParaRPr kumimoji="0" lang="zh-TW" altLang="en-US" sz="9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8" name="Arc 97"/>
            <p:cNvSpPr>
              <a:spLocks/>
            </p:cNvSpPr>
            <p:nvPr/>
          </p:nvSpPr>
          <p:spPr bwMode="auto">
            <a:xfrm rot="10460735">
              <a:off x="4276186" y="1375213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9" name="Line 98"/>
            <p:cNvSpPr>
              <a:spLocks noChangeShapeType="1"/>
            </p:cNvSpPr>
            <p:nvPr/>
          </p:nvSpPr>
          <p:spPr bwMode="auto">
            <a:xfrm>
              <a:off x="4901661" y="1411725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0" name="Oval 101"/>
            <p:cNvSpPr>
              <a:spLocks noChangeArrowheads="1"/>
            </p:cNvSpPr>
            <p:nvPr/>
          </p:nvSpPr>
          <p:spPr bwMode="gray">
            <a:xfrm>
              <a:off x="3339561" y="1173742"/>
              <a:ext cx="500063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2020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12/E</a:t>
              </a:r>
            </a:p>
          </p:txBody>
        </p:sp>
        <p:sp>
          <p:nvSpPr>
            <p:cNvPr id="61" name="Oval 103"/>
            <p:cNvSpPr>
              <a:spLocks noChangeArrowheads="1"/>
            </p:cNvSpPr>
            <p:nvPr/>
          </p:nvSpPr>
          <p:spPr bwMode="gray">
            <a:xfrm>
              <a:off x="4347624" y="1173742"/>
              <a:ext cx="500062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2021/1</a:t>
              </a:r>
            </a:p>
          </p:txBody>
        </p:sp>
        <p:sp>
          <p:nvSpPr>
            <p:cNvPr id="62" name="Oval 104"/>
            <p:cNvSpPr>
              <a:spLocks noChangeArrowheads="1"/>
            </p:cNvSpPr>
            <p:nvPr/>
          </p:nvSpPr>
          <p:spPr bwMode="gray">
            <a:xfrm>
              <a:off x="5360449" y="1133745"/>
              <a:ext cx="500062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2021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2/M</a:t>
              </a:r>
            </a:p>
          </p:txBody>
        </p:sp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3060511" y="1866776"/>
              <a:ext cx="10789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專案架構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定版會議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4" name="Arc 89"/>
            <p:cNvSpPr>
              <a:spLocks/>
            </p:cNvSpPr>
            <p:nvPr/>
          </p:nvSpPr>
          <p:spPr bwMode="auto">
            <a:xfrm rot="10460735">
              <a:off x="6305011" y="1356163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6940011" y="1397438"/>
              <a:ext cx="382588" cy="0"/>
            </a:xfrm>
            <a:prstGeom prst="line">
              <a:avLst/>
            </a:pr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7065956" y="1866776"/>
              <a:ext cx="1260140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週邊硬體建置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機台試調機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en-US" altLang="zh-TW" sz="900" dirty="0" smtClean="0">
                  <a:solidFill>
                    <a:prstClr val="black"/>
                  </a:solidFill>
                  <a:cs typeface="Arial" pitchFamily="34" charset="0"/>
                </a:rPr>
                <a:t>Robot Move-in(5/M)</a:t>
              </a:r>
            </a:p>
          </p:txBody>
        </p:sp>
        <p:sp>
          <p:nvSpPr>
            <p:cNvPr id="67" name="Oval 104"/>
            <p:cNvSpPr>
              <a:spLocks noChangeArrowheads="1"/>
            </p:cNvSpPr>
            <p:nvPr/>
          </p:nvSpPr>
          <p:spPr bwMode="gray">
            <a:xfrm>
              <a:off x="7434769" y="1135431"/>
              <a:ext cx="500062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2021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4/M</a:t>
              </a:r>
            </a:p>
          </p:txBody>
        </p:sp>
        <p:sp>
          <p:nvSpPr>
            <p:cNvPr id="68" name="Oval 104"/>
            <p:cNvSpPr>
              <a:spLocks noChangeArrowheads="1"/>
            </p:cNvSpPr>
            <p:nvPr/>
          </p:nvSpPr>
          <p:spPr bwMode="gray">
            <a:xfrm>
              <a:off x="6380776" y="1124280"/>
              <a:ext cx="500062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2021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3/E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71" y="1854000"/>
              <a:ext cx="1277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專案開始</a:t>
              </a:r>
              <a:endParaRPr kumimoji="0" lang="zh-TW" altLang="en-US" sz="9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078544" y="1854000"/>
              <a:ext cx="1081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規格</a:t>
              </a:r>
              <a:r>
                <a:rPr kumimoji="0" lang="en-US" altLang="zh-TW" sz="900" dirty="0" smtClean="0">
                  <a:solidFill>
                    <a:prstClr val="black"/>
                  </a:solidFill>
                  <a:cs typeface="Arial" charset="0"/>
                </a:rPr>
                <a:t>&amp;</a:t>
              </a: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需求確認</a:t>
              </a:r>
              <a:endParaRPr kumimoji="0" lang="en-US" altLang="zh-TW" sz="900" dirty="0" smtClean="0">
                <a:solidFill>
                  <a:prstClr val="black"/>
                </a:solidFill>
                <a:cs typeface="Arial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建置費用估算</a:t>
              </a:r>
              <a:endParaRPr kumimoji="0" lang="en-US" altLang="zh-TW" sz="900" dirty="0" smtClean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4050621" y="1866776"/>
              <a:ext cx="1088947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en-US" altLang="zh-TW" sz="900" dirty="0" smtClean="0">
                  <a:solidFill>
                    <a:prstClr val="black"/>
                  </a:solidFill>
                  <a:cs typeface="Arial" charset="0"/>
                </a:rPr>
                <a:t>PO</a:t>
              </a: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下單</a:t>
              </a:r>
              <a:endParaRPr kumimoji="0" lang="en-US" altLang="zh-TW" sz="900" dirty="0" smtClean="0">
                <a:solidFill>
                  <a:prstClr val="black"/>
                </a:solidFill>
                <a:cs typeface="Arial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硬體備料</a:t>
              </a:r>
              <a:endParaRPr kumimoji="0" lang="en-US" altLang="zh-TW" sz="900" dirty="0" smtClean="0">
                <a:solidFill>
                  <a:prstClr val="black"/>
                </a:solidFill>
                <a:cs typeface="Arial" charset="0"/>
              </a:endParaRP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電控規劃</a:t>
              </a:r>
              <a:endParaRPr kumimoji="0" lang="zh-TW" altLang="en-US" sz="9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2" name="Arc 45"/>
            <p:cNvSpPr>
              <a:spLocks/>
            </p:cNvSpPr>
            <p:nvPr/>
          </p:nvSpPr>
          <p:spPr bwMode="auto">
            <a:xfrm rot="10460735">
              <a:off x="8394237" y="1363526"/>
              <a:ext cx="654050" cy="323850"/>
            </a:xfrm>
            <a:custGeom>
              <a:avLst/>
              <a:gdLst>
                <a:gd name="G0" fmla="+- 20772 0 0"/>
                <a:gd name="G1" fmla="+- 21600 0 0"/>
                <a:gd name="G2" fmla="+- 21600 0 0"/>
                <a:gd name="T0" fmla="*/ 0 w 42372"/>
                <a:gd name="T1" fmla="*/ 15678 h 21600"/>
                <a:gd name="T2" fmla="*/ 42372 w 42372"/>
                <a:gd name="T3" fmla="*/ 21600 h 21600"/>
                <a:gd name="T4" fmla="*/ 20772 w 423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72" h="21600" fill="none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</a:path>
                <a:path w="42372" h="21600" stroke="0" extrusionOk="0">
                  <a:moveTo>
                    <a:pt x="-1" y="15677"/>
                  </a:moveTo>
                  <a:cubicBezTo>
                    <a:pt x="2645" y="6399"/>
                    <a:pt x="11123" y="-1"/>
                    <a:pt x="20772" y="0"/>
                  </a:cubicBezTo>
                  <a:cubicBezTo>
                    <a:pt x="32701" y="0"/>
                    <a:pt x="42372" y="9670"/>
                    <a:pt x="42372" y="21600"/>
                  </a:cubicBezTo>
                  <a:lnTo>
                    <a:pt x="20772" y="21600"/>
                  </a:lnTo>
                  <a:close/>
                </a:path>
              </a:pathLst>
            </a:custGeom>
            <a:noFill/>
            <a:ln w="76200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 sz="9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73" name="Oval 104"/>
            <p:cNvSpPr>
              <a:spLocks noChangeArrowheads="1"/>
            </p:cNvSpPr>
            <p:nvPr/>
          </p:nvSpPr>
          <p:spPr bwMode="gray">
            <a:xfrm>
              <a:off x="8455607" y="1136444"/>
              <a:ext cx="500062" cy="500063"/>
            </a:xfrm>
            <a:prstGeom prst="ellipse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2021</a:t>
              </a:r>
            </a:p>
            <a:p>
              <a:pPr algn="ctr" eaLnBrk="0" hangingPunct="0">
                <a:defRPr/>
              </a:pPr>
              <a:r>
                <a:rPr lang="en-US" altLang="zh-TW" sz="900" b="1" dirty="0" smtClean="0">
                  <a:solidFill>
                    <a:srgbClr val="0000FF"/>
                  </a:solidFill>
                  <a:cs typeface="Arial" pitchFamily="34" charset="0"/>
                </a:rPr>
                <a:t>6/E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1944470" y="1854000"/>
              <a:ext cx="12773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機構細部設計</a:t>
              </a:r>
              <a:endParaRPr kumimoji="0" lang="en-US" altLang="zh-TW" sz="900" dirty="0" smtClean="0">
                <a:solidFill>
                  <a:prstClr val="black"/>
                </a:solidFill>
                <a:cs typeface="Arial" charset="0"/>
              </a:endParaRPr>
            </a:p>
            <a:p>
              <a:pPr algn="ctr" eaLnBrk="0" hangingPunct="0">
                <a:buClr>
                  <a:srgbClr val="C0504D"/>
                </a:buClr>
              </a:pPr>
              <a:r>
                <a:rPr kumimoji="0" lang="en-US" altLang="zh-TW" sz="900" dirty="0" smtClean="0">
                  <a:solidFill>
                    <a:prstClr val="black"/>
                  </a:solidFill>
                  <a:cs typeface="Arial" charset="0"/>
                </a:rPr>
                <a:t>Robot</a:t>
              </a: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選用</a:t>
              </a:r>
              <a:r>
                <a:rPr kumimoji="0" lang="en-US" altLang="zh-TW" sz="900" dirty="0" smtClean="0">
                  <a:solidFill>
                    <a:prstClr val="black"/>
                  </a:solidFill>
                  <a:cs typeface="Arial" charset="0"/>
                </a:rPr>
                <a:t>&amp;</a:t>
              </a:r>
              <a:r>
                <a:rPr kumimoji="0" lang="zh-TW" altLang="en-US" sz="900" dirty="0" smtClean="0">
                  <a:solidFill>
                    <a:prstClr val="black"/>
                  </a:solidFill>
                  <a:cs typeface="Arial" charset="0"/>
                </a:rPr>
                <a:t>請購</a:t>
              </a:r>
              <a:endParaRPr kumimoji="0" lang="zh-TW" altLang="en-US" sz="9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6030841" y="1866776"/>
              <a:ext cx="12241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研磨參數</a:t>
              </a:r>
              <a:r>
                <a:rPr kumimoji="0" lang="en-US" altLang="zh-TW" sz="900" dirty="0" smtClean="0">
                  <a:solidFill>
                    <a:prstClr val="black"/>
                  </a:solidFill>
                  <a:cs typeface="Arial" pitchFamily="34" charset="0"/>
                </a:rPr>
                <a:t>fine-tune</a:t>
              </a:r>
            </a:p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en-US" altLang="zh-TW" sz="900" dirty="0" smtClean="0">
                  <a:solidFill>
                    <a:prstClr val="black"/>
                  </a:solidFill>
                  <a:cs typeface="Arial" pitchFamily="34" charset="0"/>
                </a:rPr>
                <a:t>Robot</a:t>
              </a: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 路徑編輯</a:t>
              </a:r>
              <a:endParaRPr kumimoji="0" lang="en-US" altLang="zh-TW" sz="900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8326096" y="1911781"/>
              <a:ext cx="7200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rgbClr val="C0504D"/>
                </a:buClr>
                <a:buFont typeface="Wingdings" pitchFamily="2" charset="2"/>
                <a:buNone/>
              </a:pPr>
              <a:r>
                <a:rPr kumimoji="0" lang="zh-TW" altLang="en-US" sz="900" dirty="0" smtClean="0">
                  <a:solidFill>
                    <a:prstClr val="black"/>
                  </a:solidFill>
                  <a:cs typeface="Arial" pitchFamily="34" charset="0"/>
                </a:rPr>
                <a:t>機台</a:t>
              </a:r>
              <a:r>
                <a:rPr kumimoji="0" lang="en-US" altLang="zh-TW" sz="900" dirty="0" smtClean="0">
                  <a:solidFill>
                    <a:prstClr val="black"/>
                  </a:solidFill>
                  <a:cs typeface="Arial" pitchFamily="34" charset="0"/>
                </a:rPr>
                <a:t>Test Run</a:t>
              </a:r>
            </a:p>
          </p:txBody>
        </p:sp>
      </p:grpSp>
      <p:sp>
        <p:nvSpPr>
          <p:cNvPr id="127" name="AutoShape 21"/>
          <p:cNvSpPr>
            <a:spLocks noChangeArrowheads="1"/>
          </p:cNvSpPr>
          <p:nvPr/>
        </p:nvSpPr>
        <p:spPr bwMode="auto">
          <a:xfrm>
            <a:off x="98506" y="833786"/>
            <a:ext cx="1368151" cy="434975"/>
          </a:xfrm>
          <a:prstGeom prst="roundRect">
            <a:avLst>
              <a:gd name="adj" fmla="val 50000"/>
            </a:avLst>
          </a:prstGeom>
          <a:solidFill>
            <a:srgbClr val="367E98"/>
          </a:solidFill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latinLnBrk="1" hangingPunct="0"/>
            <a:r>
              <a:rPr lang="zh-TW" altLang="en-US" sz="1200" b="1" dirty="0" smtClean="0">
                <a:solidFill>
                  <a:srgbClr val="FFFFFF"/>
                </a:solidFill>
                <a:cs typeface="Arial" pitchFamily="34" charset="0"/>
              </a:rPr>
              <a:t>進度排程</a:t>
            </a:r>
            <a:endParaRPr lang="en-US" altLang="ko-KR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8" name="向右箭號 127"/>
          <p:cNvSpPr/>
          <p:nvPr/>
        </p:nvSpPr>
        <p:spPr>
          <a:xfrm rot="5400000">
            <a:off x="2252368" y="4387232"/>
            <a:ext cx="847592" cy="371291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TW" altLang="en-US" sz="2000" b="1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3022957" y="4149080"/>
            <a:ext cx="1210589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zh-TW" altLang="en-US" sz="20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人機協作</a:t>
            </a:r>
            <a:endParaRPr lang="en-US" altLang="zh-TW" sz="2000" dirty="0" smtClean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algn="ctr" eaLnBrk="0" hangingPunct="0"/>
            <a:r>
              <a:rPr lang="en-US" altLang="zh-TW" sz="20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(Robot)</a:t>
            </a:r>
            <a:endParaRPr lang="zh-TW" altLang="en-US" sz="20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861810" y="5658343"/>
            <a:ext cx="148115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altLang="zh-TW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微軟正黑體" pitchFamily="34" charset="-120"/>
              </a:rPr>
              <a:t>L5C </a:t>
            </a:r>
            <a:r>
              <a:rPr lang="zh-TW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微軟正黑體" pitchFamily="34" charset="-120"/>
              </a:rPr>
              <a:t>廠內</a:t>
            </a:r>
            <a:endParaRPr lang="en-US" altLang="zh-TW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ea typeface="微軟正黑體" pitchFamily="34" charset="-120"/>
            </a:endParaRPr>
          </a:p>
          <a:p>
            <a:pPr algn="ctr" eaLnBrk="0" hangingPunct="0"/>
            <a:r>
              <a:rPr lang="zh-TW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微軟正黑體" pitchFamily="34" charset="-120"/>
              </a:rPr>
              <a:t>自主開發</a:t>
            </a:r>
            <a:endParaRPr lang="en-US" altLang="zh-TW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22" name="群組 126"/>
          <p:cNvGrpSpPr/>
          <p:nvPr/>
        </p:nvGrpSpPr>
        <p:grpSpPr>
          <a:xfrm>
            <a:off x="7722350" y="531098"/>
            <a:ext cx="864096" cy="977689"/>
            <a:chOff x="5526640" y="539388"/>
            <a:chExt cx="864096" cy="656557"/>
          </a:xfrm>
        </p:grpSpPr>
        <p:sp>
          <p:nvSpPr>
            <p:cNvPr id="132" name="向下箭號 131"/>
            <p:cNvSpPr/>
            <p:nvPr/>
          </p:nvSpPr>
          <p:spPr>
            <a:xfrm>
              <a:off x="5807184" y="835905"/>
              <a:ext cx="288032" cy="360040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5526640" y="539388"/>
              <a:ext cx="864096" cy="2066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en-US" altLang="zh-TW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NOW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2665443" y="2927266"/>
            <a:ext cx="1854995" cy="8309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zh-TW" altLang="en-US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降低作業人力</a:t>
            </a:r>
            <a:r>
              <a:rPr lang="en-US" altLang="zh-TW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(1</a:t>
            </a:r>
            <a:r>
              <a:rPr lang="zh-TW" altLang="en-US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人</a:t>
            </a:r>
            <a:r>
              <a:rPr lang="en-US" altLang="zh-TW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)</a:t>
            </a:r>
          </a:p>
          <a:p>
            <a:pPr algn="ctr" eaLnBrk="0" hangingPunct="0"/>
            <a:r>
              <a:rPr lang="zh-TW" altLang="en-US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作業安全提升</a:t>
            </a:r>
            <a:endParaRPr lang="en-US" altLang="zh-TW" sz="1600" b="1" dirty="0" smtClean="0">
              <a:solidFill>
                <a:srgbClr val="7030A0"/>
              </a:solidFill>
              <a:latin typeface="Gill Sans MT" pitchFamily="34" charset="0"/>
              <a:ea typeface="微軟正黑體" pitchFamily="34" charset="-120"/>
            </a:endParaRPr>
          </a:p>
          <a:p>
            <a:pPr algn="ctr" eaLnBrk="0" hangingPunct="0"/>
            <a:r>
              <a:rPr lang="zh-TW" altLang="en-US" sz="1600" b="1" dirty="0" smtClean="0">
                <a:solidFill>
                  <a:srgbClr val="7030A0"/>
                </a:solidFill>
                <a:latin typeface="Gill Sans MT" pitchFamily="34" charset="0"/>
                <a:ea typeface="微軟正黑體" pitchFamily="34" charset="-120"/>
              </a:rPr>
              <a:t>維持良率穩定</a:t>
            </a:r>
            <a:endParaRPr lang="zh-TW" altLang="en-US" sz="1600" b="1" dirty="0">
              <a:solidFill>
                <a:srgbClr val="7030A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861810" y="5115671"/>
            <a:ext cx="162095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eaLnBrk="0" hangingPunct="0"/>
            <a:r>
              <a:rPr lang="zh-TW" altLang="en-US" sz="1600" dirty="0" smtClean="0">
                <a:solidFill>
                  <a:prstClr val="black"/>
                </a:solidFill>
              </a:rPr>
              <a:t>建置費用：</a:t>
            </a:r>
            <a:r>
              <a:rPr lang="en-US" altLang="zh-TW" sz="1600" dirty="0" smtClean="0">
                <a:solidFill>
                  <a:prstClr val="black"/>
                </a:solidFill>
              </a:rPr>
              <a:t>96</a:t>
            </a:r>
            <a:r>
              <a:rPr lang="zh-TW" altLang="en-US" sz="1600" dirty="0" smtClean="0">
                <a:solidFill>
                  <a:prstClr val="black"/>
                </a:solidFill>
              </a:rPr>
              <a:t>萬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505" y="2528900"/>
            <a:ext cx="261029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圖片 1" descr="image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510" y="5544235"/>
            <a:ext cx="2565285" cy="162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全自動研磨30s(0530)FAB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4617005" y="3669027"/>
            <a:ext cx="4320480" cy="3048000"/>
          </a:xfrm>
          <a:prstGeom prst="rect">
            <a:avLst/>
          </a:prstGeom>
        </p:spPr>
      </p:pic>
      <p:sp>
        <p:nvSpPr>
          <p:cNvPr id="136" name="圓角矩形 135"/>
          <p:cNvSpPr/>
          <p:nvPr/>
        </p:nvSpPr>
        <p:spPr>
          <a:xfrm>
            <a:off x="4572000" y="2618910"/>
            <a:ext cx="900100" cy="93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Measure</a:t>
            </a:r>
          </a:p>
          <a:p>
            <a:pPr algn="ctr"/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zh-TW" altLang="en-US" sz="1200" dirty="0" smtClean="0">
                <a:latin typeface="Gill Sans MT" pitchFamily="34" charset="0"/>
                <a:ea typeface="微軟正黑體" pitchFamily="34" charset="-120"/>
              </a:rPr>
              <a:t>靶材高度回饋</a:t>
            </a:r>
            <a:endParaRPr lang="zh-TW" altLang="en-US" sz="12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7" name="圓角矩形 136"/>
          <p:cNvSpPr/>
          <p:nvPr/>
        </p:nvSpPr>
        <p:spPr>
          <a:xfrm>
            <a:off x="5517106" y="2618910"/>
            <a:ext cx="855095" cy="93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Polish</a:t>
            </a:r>
          </a:p>
          <a:p>
            <a:pPr algn="ctr"/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zh-TW" altLang="en-US" sz="1200" dirty="0" smtClean="0">
                <a:latin typeface="Gill Sans MT" pitchFamily="34" charset="0"/>
                <a:ea typeface="微軟正黑體" pitchFamily="34" charset="-120"/>
              </a:rPr>
              <a:t>邊緣傾角研磨</a:t>
            </a:r>
            <a:endParaRPr lang="en-US" altLang="zh-TW" sz="1200" dirty="0" smtClean="0">
              <a:latin typeface="Gill Sans MT" pitchFamily="34" charset="0"/>
              <a:ea typeface="微軟正黑體" pitchFamily="34" charset="-120"/>
            </a:endParaRPr>
          </a:p>
          <a:p>
            <a:pPr algn="ctr"/>
            <a:r>
              <a:rPr lang="zh-TW" altLang="en-US" sz="1200" dirty="0" smtClean="0">
                <a:latin typeface="Gill Sans MT" pitchFamily="34" charset="0"/>
                <a:ea typeface="微軟正黑體" pitchFamily="34" charset="-120"/>
              </a:rPr>
              <a:t>中間高度補正</a:t>
            </a:r>
            <a:endParaRPr lang="en-US" altLang="zh-TW" sz="1200" dirty="0" smtClean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6417205" y="2663915"/>
            <a:ext cx="810090" cy="8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Peeling</a:t>
            </a:r>
          </a:p>
          <a:p>
            <a:pPr algn="ctr"/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自動移除砂紙</a:t>
            </a:r>
            <a:endParaRPr lang="en-US" altLang="zh-TW" dirty="0" smtClean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7272302" y="2708921"/>
            <a:ext cx="810089" cy="840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Change</a:t>
            </a:r>
          </a:p>
          <a:p>
            <a:pPr algn="ctr"/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自動更換砂紙</a:t>
            </a:r>
            <a:endParaRPr lang="en-US" altLang="zh-TW" dirty="0" smtClean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8127396" y="2708921"/>
            <a:ext cx="855095" cy="840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Clean</a:t>
            </a:r>
          </a:p>
          <a:p>
            <a:pPr algn="ctr"/>
            <a:r>
              <a:rPr lang="zh-TW" altLang="en-US" sz="1200" dirty="0" smtClean="0">
                <a:latin typeface="Gill Sans MT" pitchFamily="34" charset="0"/>
                <a:ea typeface="微軟正黑體" pitchFamily="34" charset="-120"/>
              </a:rPr>
              <a:t>風刀清潔</a:t>
            </a:r>
            <a:r>
              <a:rPr lang="en-US" altLang="zh-TW" sz="1200" dirty="0" smtClean="0">
                <a:latin typeface="Gill Sans MT" pitchFamily="34" charset="0"/>
                <a:ea typeface="微軟正黑體" pitchFamily="34" charset="-120"/>
              </a:rPr>
              <a:t>&amp;</a:t>
            </a:r>
            <a:r>
              <a:rPr lang="zh-TW" altLang="en-US" sz="1200" dirty="0" smtClean="0">
                <a:latin typeface="Gill Sans MT" pitchFamily="34" charset="0"/>
                <a:ea typeface="微軟正黑體" pitchFamily="34" charset="-120"/>
              </a:rPr>
              <a:t>集塵</a:t>
            </a:r>
          </a:p>
        </p:txBody>
      </p:sp>
      <p:sp>
        <p:nvSpPr>
          <p:cNvPr id="135" name="雙波浪線 134"/>
          <p:cNvSpPr/>
          <p:nvPr/>
        </p:nvSpPr>
        <p:spPr>
          <a:xfrm>
            <a:off x="0" y="773705"/>
            <a:ext cx="1695364" cy="537117"/>
          </a:xfrm>
          <a:prstGeom prst="doubleWav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Smart EQP 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1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431981"/>
            <a:ext cx="1809750" cy="119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01" y="848714"/>
            <a:ext cx="4725525" cy="2340260"/>
          </a:xfrm>
          <a:prstGeom prst="rect">
            <a:avLst/>
          </a:prstGeom>
        </p:spPr>
      </p:pic>
      <p:sp>
        <p:nvSpPr>
          <p:cNvPr id="4" name="標題 6"/>
          <p:cNvSpPr txBox="1">
            <a:spLocks noGrp="1"/>
          </p:cNvSpPr>
          <p:nvPr>
            <p:ph type="title" idx="4294967295"/>
          </p:nvPr>
        </p:nvSpPr>
        <p:spPr bwMode="auto">
          <a:xfrm>
            <a:off x="481841" y="0"/>
            <a:ext cx="7375525" cy="11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 (本文)"/>
              </a:rPr>
              <a:t>ITO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 (本文)"/>
              </a:rPr>
              <a:t>靶材自動研磨</a:t>
            </a:r>
            <a:r>
              <a:rPr lang="zh-TW" altLang="en-US" dirty="0" smtClean="0">
                <a:solidFill>
                  <a:schemeClr val="tx1"/>
                </a:solidFill>
                <a:latin typeface="Gill Sans MT (本文)"/>
              </a:rPr>
              <a:t>自動化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 (本文)"/>
              </a:rPr>
              <a:t>設計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800551"/>
            <a:ext cx="4050450" cy="116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887035" y="1600925"/>
            <a:ext cx="41404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Sandpaper Peeling unit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設計如下圖，箭頭所指兩端平面高度設計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1mm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落差，當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Sander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於平面移動時，透過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peeling stage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銳角將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sandpaper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從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sander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撕下，經下方排出集中到回收桶。</a:t>
            </a:r>
            <a:endParaRPr lang="zh-TW" altLang="en-US" sz="1200" dirty="0">
              <a:latin typeface="Gill Sans MT (本文)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61912" y="2303877"/>
            <a:ext cx="848309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Gill Sans MT (本文)"/>
                <a:ea typeface="微軟正黑體" pitchFamily="34" charset="-120"/>
              </a:rPr>
              <a:t>Peeling unit</a:t>
            </a:r>
            <a:endParaRPr lang="zh-TW" altLang="en-US" sz="1000" dirty="0">
              <a:latin typeface="Gill Sans MT (本文)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16906" y="1388774"/>
            <a:ext cx="870751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Gill Sans MT (本文)"/>
                <a:ea typeface="微軟正黑體" pitchFamily="34" charset="-120"/>
              </a:rPr>
              <a:t>Change unit</a:t>
            </a:r>
            <a:endParaRPr lang="zh-TW" altLang="en-US" sz="1000" dirty="0" smtClean="0">
              <a:latin typeface="Gill Sans MT (本文)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96626" y="1403777"/>
            <a:ext cx="798617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Gill Sans MT (本文)"/>
                <a:ea typeface="微軟正黑體" pitchFamily="34" charset="-120"/>
              </a:rPr>
              <a:t>Polish Tool</a:t>
            </a:r>
            <a:endParaRPr lang="zh-TW" altLang="en-US" sz="1000" dirty="0">
              <a:latin typeface="Gill Sans MT (本文)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7047" y="5154192"/>
            <a:ext cx="4005445" cy="163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4842031" y="4001191"/>
            <a:ext cx="430196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 Sandpaper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 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change unit 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設計如下圖，目前規畫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3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組存放架存放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3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種不同號數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Sandpaper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，提供使用者在不同研磨條件下，可使用相對應需求規格之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Sandpaper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。</a:t>
            </a:r>
            <a:endParaRPr lang="en-US" altLang="zh-TW" sz="1200" dirty="0" smtClean="0">
              <a:solidFill>
                <a:schemeClr val="dk1"/>
              </a:solidFill>
              <a:latin typeface="Gill Sans MT (本文)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 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存放架彈簧係數暫選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0.39N/mm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，作為</a:t>
            </a:r>
            <a:r>
              <a:rPr lang="en-US" altLang="zh-TW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Sandpaper</a:t>
            </a:r>
            <a:r>
              <a:rPr lang="zh-TW" altLang="en-US" sz="1200" dirty="0" smtClean="0">
                <a:solidFill>
                  <a:schemeClr val="dk1"/>
                </a:solidFill>
                <a:latin typeface="Gill Sans MT (本文)"/>
                <a:ea typeface="微軟正黑體" pitchFamily="34" charset="-120"/>
              </a:rPr>
              <a:t>推進用。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6495" y="3273079"/>
            <a:ext cx="477053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zh-TW" altLang="en-US" sz="1200" b="1" dirty="0" smtClean="0">
                <a:solidFill>
                  <a:srgbClr val="0000FF"/>
                </a:solidFill>
                <a:latin typeface="Gill Sans MT (本文)"/>
                <a:ea typeface="微軟正黑體" pitchFamily="34" charset="-120"/>
              </a:rPr>
              <a:t> 整體設計架構已完成，台車定位以導輪方式導引台車推至定位，由氣壓缸進行</a:t>
            </a:r>
            <a:r>
              <a:rPr lang="en-US" altLang="zh-TW" sz="1200" b="1" dirty="0" smtClean="0">
                <a:solidFill>
                  <a:srgbClr val="0000FF"/>
                </a:solidFill>
                <a:latin typeface="Gill Sans MT (本文)"/>
                <a:ea typeface="微軟正黑體" pitchFamily="34" charset="-120"/>
              </a:rPr>
              <a:t>Clamp</a:t>
            </a:r>
            <a:r>
              <a:rPr lang="zh-TW" altLang="en-US" sz="1200" b="1" dirty="0" smtClean="0">
                <a:solidFill>
                  <a:srgbClr val="0000FF"/>
                </a:solidFill>
                <a:latin typeface="Gill Sans MT (本文)"/>
                <a:ea typeface="微軟正黑體" pitchFamily="34" charset="-120"/>
              </a:rPr>
              <a:t>定位。</a:t>
            </a:r>
            <a:endParaRPr lang="en-US" altLang="zh-TW" sz="1200" b="1" dirty="0" smtClean="0">
              <a:solidFill>
                <a:srgbClr val="0000FF"/>
              </a:solidFill>
              <a:latin typeface="Gill Sans MT (本文)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92282" y="848714"/>
            <a:ext cx="19352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Gill Sans MT (本文)"/>
                <a:ea typeface="微軟正黑體" pitchFamily="34" charset="-120"/>
              </a:rPr>
              <a:t>Dual Actions Sander</a:t>
            </a:r>
            <a:r>
              <a:rPr lang="zh-TW" altLang="en-US" sz="1200" dirty="0" smtClean="0">
                <a:solidFill>
                  <a:schemeClr val="tx1"/>
                </a:solidFill>
                <a:latin typeface="Gill Sans MT (本文)"/>
                <a:ea typeface="微軟正黑體" pitchFamily="34" charset="-120"/>
              </a:rPr>
              <a:t>：選用</a:t>
            </a:r>
            <a:r>
              <a:rPr lang="en-US" altLang="zh-TW" sz="1200" dirty="0" smtClean="0">
                <a:solidFill>
                  <a:schemeClr val="tx1"/>
                </a:solidFill>
                <a:latin typeface="Gill Sans MT (本文)"/>
                <a:ea typeface="微軟正黑體" pitchFamily="34" charset="-120"/>
              </a:rPr>
              <a:t>3</a:t>
            </a:r>
            <a:r>
              <a:rPr lang="zh-TW" altLang="en-US" sz="1200" dirty="0" smtClean="0">
                <a:solidFill>
                  <a:schemeClr val="tx1"/>
                </a:solidFill>
                <a:latin typeface="Gill Sans MT (本文)"/>
                <a:ea typeface="微軟正黑體" pitchFamily="34" charset="-120"/>
              </a:rPr>
              <a:t>吋氣動附集塵</a:t>
            </a:r>
            <a:r>
              <a:rPr lang="en-US" altLang="zh-TW" sz="1200" dirty="0" smtClean="0">
                <a:solidFill>
                  <a:schemeClr val="tx1"/>
                </a:solidFill>
                <a:latin typeface="Gill Sans MT (本文)"/>
                <a:ea typeface="微軟正黑體" pitchFamily="34" charset="-120"/>
              </a:rPr>
              <a:t>sander</a:t>
            </a:r>
            <a:endParaRPr lang="zh-TW" altLang="en-US" sz="1200" dirty="0" smtClean="0">
              <a:solidFill>
                <a:schemeClr val="tx1"/>
              </a:solidFill>
              <a:latin typeface="Gill Sans MT (本文)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7307" y="11303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>
              <a:latin typeface="Gill Sans MT (本文)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495" y="5188935"/>
            <a:ext cx="479702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Robot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研磨治具：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吸塵機構：集塵功能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清潔機構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(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風刀</a:t>
            </a: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)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：研磨過程清潔功能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曲面研磨：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  <a:p>
            <a:pPr lvl="1">
              <a:buFont typeface="Arial" pitchFamily="34" charset="0"/>
              <a:buChar char="•"/>
            </a:pP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彈簧避震器：提升曲面研磨品質。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Force Sensor</a:t>
            </a:r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：選用單軸向荷重型，回傳資訊了解研磨狀況</a:t>
            </a:r>
            <a:endParaRPr lang="en-US" altLang="zh-TW" sz="1200" dirty="0" smtClean="0">
              <a:latin typeface="Gill Sans MT (本文)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516" y="3954059"/>
            <a:ext cx="1637697" cy="12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單箭頭接點 25"/>
          <p:cNvCxnSpPr/>
          <p:nvPr/>
        </p:nvCxnSpPr>
        <p:spPr>
          <a:xfrm flipV="1">
            <a:off x="1646674" y="4089074"/>
            <a:ext cx="630070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636786" y="3909054"/>
            <a:ext cx="954107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彈簧緩衝器</a:t>
            </a:r>
            <a:endParaRPr lang="zh-TW" altLang="en-US" sz="1200" dirty="0">
              <a:latin typeface="Gill Sans MT (本文)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1241631" y="4494117"/>
            <a:ext cx="1125125" cy="9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91779" y="4314098"/>
            <a:ext cx="1172358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Gill Sans MT (本文)"/>
                <a:ea typeface="微軟正黑體" pitchFamily="34" charset="-120"/>
              </a:rPr>
              <a:t>Force Sensor</a:t>
            </a:r>
            <a:endParaRPr lang="zh-TW" altLang="en-US" sz="1200" dirty="0">
              <a:latin typeface="Gill Sans MT (本文)"/>
              <a:ea typeface="微軟正黑體" pitchFamily="34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871701" y="4944168"/>
            <a:ext cx="495055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591779" y="4764149"/>
            <a:ext cx="1172358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Gill Sans MT (本文)"/>
                <a:ea typeface="微軟正黑體" pitchFamily="34" charset="-120"/>
              </a:rPr>
              <a:t>風刀集塵機構</a:t>
            </a:r>
            <a:endParaRPr lang="zh-TW" altLang="en-US" sz="1200" dirty="0">
              <a:latin typeface="Gill Sans MT (本文)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136" y="43218"/>
            <a:ext cx="7464515" cy="68574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L6A   AGV</a:t>
            </a:r>
            <a:r>
              <a:rPr lang="zh-TW" altLang="en-US" sz="2000" dirty="0" smtClean="0"/>
              <a:t>自動充電規劃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智能化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省人化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516" y="668693"/>
            <a:ext cx="4513077" cy="5760640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  <a:prstDash val="dash"/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400" dirty="0" smtClean="0"/>
              <a:t>自動換電池</a:t>
            </a:r>
            <a:r>
              <a:rPr lang="en-US" altLang="zh-TW" sz="1400" dirty="0" smtClean="0">
                <a:sym typeface="Wingdings" panose="05000000000000000000" pitchFamily="2" charset="2"/>
              </a:rPr>
              <a:t>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鉛酸專用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(1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對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1)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400020" lvl="1" indent="0"/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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開發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對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，開發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Fork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AGV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專用</a:t>
            </a:r>
            <a:endParaRPr lang="en-US" altLang="zh-TW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 smtClean="0">
                <a:sym typeface="Wingdings" panose="05000000000000000000" pitchFamily="2" charset="2"/>
              </a:rPr>
              <a:t>自動充電規劃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857220" lvl="1" indent="-457200">
              <a:buFont typeface="Wingdings" panose="05000000000000000000" pitchFamily="2" charset="2"/>
              <a:buChar char="Ø"/>
            </a:pPr>
            <a:r>
              <a:rPr lang="zh-TW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接觸式充電</a:t>
            </a:r>
            <a:r>
              <a:rPr lang="en-US" altLang="zh-TW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無二次定位</a:t>
            </a:r>
            <a:r>
              <a:rPr lang="en-US" altLang="zh-TW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– CF OC Line</a:t>
            </a:r>
          </a:p>
          <a:p>
            <a:pPr marL="857220" lvl="1" indent="-457200">
              <a:buFont typeface="Wingdings" panose="05000000000000000000" pitchFamily="2" charset="2"/>
              <a:buChar char="Ø"/>
            </a:pP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857220" lvl="1" indent="-457200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ym typeface="Wingdings" panose="05000000000000000000" pitchFamily="2" charset="2"/>
              </a:rPr>
              <a:t>廠商</a:t>
            </a:r>
            <a:r>
              <a:rPr lang="zh-TW" altLang="en-US" sz="1400" dirty="0">
                <a:sym typeface="Wingdings" panose="05000000000000000000" pitchFamily="2" charset="2"/>
              </a:rPr>
              <a:t>充電樁 </a:t>
            </a:r>
            <a:r>
              <a:rPr lang="en-US" altLang="zh-TW" sz="1400" dirty="0"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ym typeface="Wingdings" panose="05000000000000000000" pitchFamily="2" charset="2"/>
              </a:rPr>
              <a:t>無二次定位</a:t>
            </a:r>
            <a:r>
              <a:rPr lang="en-US" altLang="zh-TW" sz="1200" dirty="0" smtClean="0">
                <a:sym typeface="Wingdings" panose="05000000000000000000" pitchFamily="2" charset="2"/>
              </a:rPr>
              <a:t>)-AGV</a:t>
            </a:r>
            <a:r>
              <a:rPr lang="zh-TW" altLang="en-US" sz="1200" dirty="0" smtClean="0">
                <a:sym typeface="Wingdings" panose="05000000000000000000" pitchFamily="2" charset="2"/>
              </a:rPr>
              <a:t>停止精度高風險</a:t>
            </a:r>
            <a:endParaRPr lang="en-US" altLang="zh-TW" sz="1200" dirty="0">
              <a:sym typeface="Wingdings" panose="05000000000000000000" pitchFamily="2" charset="2"/>
            </a:endParaRPr>
          </a:p>
          <a:p>
            <a:pPr marL="400020" lvl="1" indent="0"/>
            <a:endParaRPr lang="en-US" altLang="zh-TW" sz="1400" dirty="0" smtClean="0">
              <a:sym typeface="Wingdings" panose="05000000000000000000" pitchFamily="2" charset="2"/>
            </a:endParaRPr>
          </a:p>
          <a:p>
            <a:pPr marL="857220" lvl="1" indent="-457200">
              <a:buFont typeface="Wingdings" panose="05000000000000000000" pitchFamily="2" charset="2"/>
              <a:buChar char="Ø"/>
            </a:pPr>
            <a:r>
              <a:rPr lang="zh-TW" altLang="en-US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自動充電樁</a:t>
            </a:r>
            <a:r>
              <a:rPr lang="en-US" altLang="zh-TW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有二</a:t>
            </a:r>
            <a:r>
              <a:rPr lang="zh-TW" altLang="en-US" sz="14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次定位</a:t>
            </a:r>
            <a:r>
              <a:rPr lang="en-US" altLang="zh-TW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)</a:t>
            </a:r>
            <a:r>
              <a:rPr lang="zh-TW" altLang="en-US" sz="1400" dirty="0" smtClean="0">
                <a:sym typeface="Wingdings" panose="05000000000000000000" pitchFamily="2" charset="2"/>
              </a:rPr>
              <a:t>鎳氫電池設計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1257205" lvl="3" indent="0"/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–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Fork AGV</a:t>
            </a:r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ym typeface="Wingdings" panose="05000000000000000000" pitchFamily="2" charset="2"/>
              </a:rPr>
              <a:t>專用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1257205" lvl="3" indent="0"/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–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Roller </a:t>
            </a:r>
            <a:r>
              <a:rPr lang="en-US" altLang="zh-TW" sz="1400" dirty="0">
                <a:sym typeface="Wingdings" panose="05000000000000000000" pitchFamily="2" charset="2"/>
              </a:rPr>
              <a:t>AGV </a:t>
            </a:r>
            <a:r>
              <a:rPr lang="zh-TW" altLang="en-US" sz="1400" dirty="0" smtClean="0">
                <a:sym typeface="Wingdings" panose="05000000000000000000" pitchFamily="2" charset="2"/>
              </a:rPr>
              <a:t>專用</a:t>
            </a:r>
            <a:r>
              <a:rPr lang="en-US" altLang="zh-TW" sz="1400" dirty="0" smtClean="0"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sym typeface="Wingdings" panose="05000000000000000000" pitchFamily="2" charset="2"/>
              </a:rPr>
              <a:t>增加二次定位</a:t>
            </a:r>
            <a:r>
              <a:rPr lang="en-US" altLang="zh-TW" sz="1400" dirty="0" smtClean="0">
                <a:sym typeface="Wingdings" panose="05000000000000000000" pitchFamily="2" charset="2"/>
              </a:rPr>
              <a:t>)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57220" lvl="1" indent="-457200">
              <a:buFont typeface="Wingdings" panose="05000000000000000000" pitchFamily="2" charset="2"/>
              <a:buChar char="Ø"/>
            </a:pP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857220" lvl="1" indent="-457200">
              <a:buFont typeface="Wingdings" panose="05000000000000000000" pitchFamily="2" charset="2"/>
              <a:buChar char="Ø"/>
            </a:pPr>
            <a:endParaRPr lang="en-US" altLang="zh-TW" sz="1400" dirty="0">
              <a:sym typeface="Wingdings" panose="05000000000000000000" pitchFamily="2" charset="2"/>
            </a:endParaRPr>
          </a:p>
          <a:p>
            <a:r>
              <a:rPr lang="en-US" altLang="zh-TW" sz="1400" dirty="0">
                <a:sym typeface="Wingdings" panose="05000000000000000000" pitchFamily="2" charset="2"/>
              </a:rPr>
              <a:t>	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7431" y="1868827"/>
            <a:ext cx="880897" cy="66799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8041" y="5548266"/>
            <a:ext cx="1382162" cy="122462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5154" y="5548266"/>
            <a:ext cx="1333757" cy="1241108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4999" y="4534876"/>
            <a:ext cx="724303" cy="950928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2840" y="4539844"/>
            <a:ext cx="893916" cy="95182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70401" y="2591673"/>
            <a:ext cx="874955" cy="794579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4740384" y="3503999"/>
            <a:ext cx="2115235" cy="994837"/>
            <a:chOff x="4712818" y="2069069"/>
            <a:chExt cx="2761387" cy="1203804"/>
          </a:xfrm>
        </p:grpSpPr>
        <p:sp>
          <p:nvSpPr>
            <p:cNvPr id="15" name="圓角矩形 14"/>
            <p:cNvSpPr/>
            <p:nvPr/>
          </p:nvSpPr>
          <p:spPr>
            <a:xfrm>
              <a:off x="4712818" y="2069069"/>
              <a:ext cx="2761387" cy="1203804"/>
            </a:xfrm>
            <a:prstGeom prst="roundRect">
              <a:avLst>
                <a:gd name="adj" fmla="val 8252"/>
              </a:avLst>
            </a:prstGeom>
            <a:solidFill>
              <a:srgbClr val="66FFCC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4762129" y="2123539"/>
              <a:ext cx="2603412" cy="1078712"/>
              <a:chOff x="5112060" y="2132463"/>
              <a:chExt cx="2376098" cy="891483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9610" y="2132463"/>
                <a:ext cx="798548" cy="891483"/>
              </a:xfrm>
              <a:prstGeom prst="rect">
                <a:avLst/>
              </a:prstGeom>
              <a:ln w="12700">
                <a:solidFill>
                  <a:srgbClr val="0000FF"/>
                </a:solidFill>
              </a:ln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112060" y="2143874"/>
                <a:ext cx="1170130" cy="843999"/>
              </a:xfrm>
              <a:prstGeom prst="rect">
                <a:avLst/>
              </a:prstGeom>
              <a:ln w="12700">
                <a:solidFill>
                  <a:srgbClr val="0000FF"/>
                </a:solidFill>
              </a:ln>
            </p:spPr>
          </p:pic>
          <p:sp>
            <p:nvSpPr>
              <p:cNvPr id="13" name="十字形 12"/>
              <p:cNvSpPr/>
              <p:nvPr/>
            </p:nvSpPr>
            <p:spPr>
              <a:xfrm>
                <a:off x="6344846" y="2477803"/>
                <a:ext cx="247319" cy="247214"/>
              </a:xfrm>
              <a:prstGeom prst="plus">
                <a:avLst>
                  <a:gd name="adj" fmla="val 35420"/>
                </a:avLst>
              </a:prstGeom>
              <a:solidFill>
                <a:srgbClr val="00B050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9" name="雙波浪線 18"/>
          <p:cNvSpPr/>
          <p:nvPr/>
        </p:nvSpPr>
        <p:spPr>
          <a:xfrm>
            <a:off x="5036876" y="43506"/>
            <a:ext cx="1090874" cy="537117"/>
          </a:xfrm>
          <a:prstGeom prst="doubleWav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Smart EQP</a:t>
            </a:r>
            <a:endParaRPr lang="zh-TW" altLang="en-US" sz="16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85" y="564873"/>
            <a:ext cx="1526365" cy="116800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88" y="693165"/>
            <a:ext cx="1310891" cy="103659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85" y="53019"/>
            <a:ext cx="1301784" cy="167674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9454" y="1714489"/>
            <a:ext cx="2214578" cy="277551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2" name="換電站影片v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15" cstate="print"/>
          <a:stretch>
            <a:fillRect/>
          </a:stretch>
        </p:blipFill>
        <p:spPr>
          <a:xfrm>
            <a:off x="476544" y="3834045"/>
            <a:ext cx="3915435" cy="293657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633610" y="4554125"/>
            <a:ext cx="3510390" cy="112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</a:rPr>
              <a:t>自主設計</a:t>
            </a:r>
            <a:r>
              <a:rPr lang="en-US" altLang="zh-TW" dirty="0">
                <a:solidFill>
                  <a:schemeClr val="tx1"/>
                </a:solidFill>
              </a:rPr>
              <a:t>AGV</a:t>
            </a:r>
            <a:r>
              <a:rPr lang="zh-TW" altLang="en-US" dirty="0">
                <a:solidFill>
                  <a:schemeClr val="tx1"/>
                </a:solidFill>
              </a:rPr>
              <a:t>換電站</a:t>
            </a:r>
            <a:r>
              <a:rPr lang="en-US" altLang="zh-TW" dirty="0">
                <a:solidFill>
                  <a:schemeClr val="tx1"/>
                </a:solidFill>
              </a:rPr>
              <a:t>PIO</a:t>
            </a:r>
            <a:r>
              <a:rPr lang="zh-TW" altLang="en-US" dirty="0">
                <a:solidFill>
                  <a:schemeClr val="tx1"/>
                </a:solidFill>
              </a:rPr>
              <a:t>交握 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</a:rPr>
              <a:t>利用特殊計時</a:t>
            </a:r>
            <a:r>
              <a:rPr lang="en-US" altLang="zh-TW" dirty="0">
                <a:solidFill>
                  <a:schemeClr val="tx1"/>
                </a:solidFill>
              </a:rPr>
              <a:t>RELAY</a:t>
            </a:r>
            <a:r>
              <a:rPr lang="zh-TW" altLang="en-US" dirty="0">
                <a:solidFill>
                  <a:schemeClr val="tx1"/>
                </a:solidFill>
              </a:rPr>
              <a:t>模組達成換電後</a:t>
            </a:r>
            <a:r>
              <a:rPr lang="zh-TW" altLang="en-US" b="1" dirty="0">
                <a:solidFill>
                  <a:schemeClr val="tx1"/>
                </a:solidFill>
              </a:rPr>
              <a:t>自動開機</a:t>
            </a:r>
            <a:r>
              <a:rPr lang="zh-TW" altLang="en-US" dirty="0">
                <a:solidFill>
                  <a:schemeClr val="tx1"/>
                </a:solidFill>
              </a:rPr>
              <a:t>動作。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</a:rPr>
              <a:t>換電完成後，</a:t>
            </a:r>
            <a:r>
              <a:rPr lang="en-US" altLang="zh-TW" dirty="0">
                <a:solidFill>
                  <a:schemeClr val="tx1"/>
                </a:solidFill>
              </a:rPr>
              <a:t> PIO</a:t>
            </a:r>
            <a:r>
              <a:rPr lang="zh-TW" altLang="en-US" dirty="0">
                <a:solidFill>
                  <a:schemeClr val="tx1"/>
                </a:solidFill>
              </a:rPr>
              <a:t>交握 </a:t>
            </a:r>
            <a:r>
              <a:rPr lang="en-US" altLang="zh-TW" dirty="0">
                <a:solidFill>
                  <a:schemeClr val="tx1"/>
                </a:solidFill>
              </a:rPr>
              <a:t>PLC</a:t>
            </a:r>
            <a:r>
              <a:rPr lang="zh-TW" altLang="en-US" dirty="0">
                <a:solidFill>
                  <a:schemeClr val="tx1"/>
                </a:solidFill>
              </a:rPr>
              <a:t>判斷</a:t>
            </a:r>
            <a:r>
              <a:rPr lang="en-US" altLang="zh-TW" dirty="0">
                <a:solidFill>
                  <a:schemeClr val="tx1"/>
                </a:solidFill>
              </a:rPr>
              <a:t>AUTO RUN</a:t>
            </a:r>
            <a:r>
              <a:rPr lang="zh-TW" altLang="en-US" dirty="0">
                <a:solidFill>
                  <a:schemeClr val="tx1"/>
                </a:solidFill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4340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255905</TotalTime>
  <Words>536</Words>
  <Application>Microsoft Office PowerPoint</Application>
  <PresentationFormat>如螢幕大小 (4:3)</PresentationFormat>
  <Paragraphs>102</Paragraphs>
  <Slides>3</Slides>
  <Notes>0</Notes>
  <HiddenSlides>0</HiddenSlides>
  <MMClips>2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Office 佈景主題</vt:lpstr>
      <vt:lpstr>1_Office 佈景主題</vt:lpstr>
      <vt:lpstr>ITO靶材研磨作業自動化</vt:lpstr>
      <vt:lpstr>ITO靶材自動研磨自動化設計</vt:lpstr>
      <vt:lpstr>L6A   AGV自動充電規劃-智能化/省人化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jasonlai</cp:lastModifiedBy>
  <cp:revision>5079</cp:revision>
  <dcterms:created xsi:type="dcterms:W3CDTF">2011-02-08T02:08:58Z</dcterms:created>
  <dcterms:modified xsi:type="dcterms:W3CDTF">2021-06-08T07:14:26Z</dcterms:modified>
</cp:coreProperties>
</file>