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c8b89e9a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c8b89e9a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Z3?</a:t>
            </a:r>
            <a:endParaRPr/>
          </a:p>
          <a:p>
            <a:pPr indent="0" lvl="0" marL="0" rtl="0" algn="l">
              <a:spcBef>
                <a:spcPts val="0"/>
              </a:spcBef>
              <a:spcAft>
                <a:spcPts val="0"/>
              </a:spcAft>
              <a:buNone/>
            </a:pPr>
            <a:br>
              <a:rPr lang="en"/>
            </a:br>
            <a:r>
              <a:rPr lang="en"/>
              <a:t>I’m not an expert (this was my first use of it) so this explanation might lack some nuance…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Satisfiability solver. You’re able to define some statements or expressions you wish to be true and Z3 attempts to determine if some set of inputs satisfy those conditions. It’ll also be able to give you what those inputs are.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c8b89e9a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c8b89e9a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a:p>
            <a:pPr indent="-298450" lvl="0" marL="457200" rtl="0" algn="l">
              <a:spcBef>
                <a:spcPts val="0"/>
              </a:spcBef>
              <a:spcAft>
                <a:spcPts val="0"/>
              </a:spcAft>
              <a:buSzPts val="1100"/>
              <a:buChar char="●"/>
            </a:pPr>
            <a:r>
              <a:rPr lang="en"/>
              <a:t>Equation for circle</a:t>
            </a:r>
            <a:endParaRPr/>
          </a:p>
          <a:p>
            <a:pPr indent="-298450" lvl="0" marL="457200" rtl="0" algn="l">
              <a:spcBef>
                <a:spcPts val="0"/>
              </a:spcBef>
              <a:spcAft>
                <a:spcPts val="0"/>
              </a:spcAft>
              <a:buSzPts val="1100"/>
              <a:buChar char="●"/>
            </a:pPr>
            <a:r>
              <a:rPr lang="en"/>
              <a:t>Wolfram Alpha on left</a:t>
            </a:r>
            <a:endParaRPr/>
          </a:p>
          <a:p>
            <a:pPr indent="-298450" lvl="0" marL="457200" rtl="0" algn="l">
              <a:spcBef>
                <a:spcPts val="0"/>
              </a:spcBef>
              <a:spcAft>
                <a:spcPts val="0"/>
              </a:spcAft>
              <a:buSzPts val="1100"/>
              <a:buChar char="●"/>
            </a:pPr>
            <a:r>
              <a:rPr lang="en"/>
              <a:t>Z3 using python bindings on the right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an example, I put both the equation for a circle, polynomial degree 3, and bound on x</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c8b89e9a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c8b89e9a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as easy as just using someone else’s work :(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c8b89e9a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c8b89e9a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c8b89e9a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c8b89e9a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raw math.random values as in the original 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have math.floor of a constant times math.random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causes the randomness to be elided. We’re not getting _all_ of the information from the randomness. A random value of 0.582</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c8b89e9a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c8b89e9a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c8b89e9a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c8b89e9a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part of that code matches nearly exactly to the xs128p on the v8 blog!</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c8b89e9a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c8b89e9a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Bottom: From V8</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c8b89e9a2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c8b89e9a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z3 condition that tells z3 that the result should match one of the values we got from Math.floor(math.random * CONSTANT)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c8b89e9a2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c8b89e9a2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1ac25268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1ac25268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guess introducing myself is a good a start as any to a conference talk.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 I’m Nathanial Lattimer. </a:t>
            </a:r>
            <a:br>
              <a:rPr lang="en"/>
            </a:br>
            <a:br>
              <a:rPr lang="en"/>
            </a:br>
            <a:r>
              <a:rPr lang="en"/>
              <a:t>I’m currently a Senior Security Engineer working at a startup called Cruise headquartered in San Francisco. That’s also where I’m giving this presentation from; the comfort of my own home.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previously, got my start doing security, professionally, at Dropbox where I joined the application security team. There I focused a lot of my energy in running Dropbox’s bug bounty program on hackerone.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Speaking of which, if you haven’t hacked on Dropbox before, definitely give it a go. They have a really permissive scope, pay well, and have one of the most competent appsec teams out there. It’s a rewarding experience that definitely leave you walking away having learned something.</a:t>
            </a:r>
            <a:endParaRPr/>
          </a:p>
          <a:p>
            <a:pPr indent="0" lvl="0" marL="0" rtl="0" algn="l">
              <a:spcBef>
                <a:spcPts val="0"/>
              </a:spcBef>
              <a:spcAft>
                <a:spcPts val="0"/>
              </a:spcAft>
              <a:buNone/>
            </a:pPr>
            <a:br>
              <a:rPr lang="en"/>
            </a:br>
            <a:r>
              <a:rPr lang="en"/>
              <a:t>To continue on, as mentioned on the slide, I’m pretty nerd snipe-able. If you find *just* the right thing to get my attention, you’ll ruin any chance of me being productive for the whole day. </a:t>
            </a:r>
            <a:endParaRPr/>
          </a:p>
          <a:p>
            <a:pPr indent="0" lvl="0" marL="0" rtl="0" algn="l">
              <a:spcBef>
                <a:spcPts val="0"/>
              </a:spcBef>
              <a:spcAft>
                <a:spcPts val="0"/>
              </a:spcAft>
              <a:buNone/>
            </a:pPr>
            <a:br>
              <a:rPr lang="en"/>
            </a:br>
            <a:r>
              <a:rPr lang="en"/>
              <a:t>Unfortunately (or, rather, fortunately) for me, a friend of mine did just that. They reached out to me asking for some help on a node application they were pentesting.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c8b89e9a2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c8b89e9a2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c8b89e9a2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c8b89e9a2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symbolic hack to simulate Math.floor for our Math.random usecase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c8b89e9a2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c8b89e9a2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7c8b89e9a2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c8b89e9a2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c8b89e9a2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c8b89e9a2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c8b89e9a2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c8b89e9a2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Math.random values are precomputed and placed into a cache of size 64</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c8b89e9a2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c8b89e9a2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which means the values are in reverse order (every set of 64 values)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c8b89e9a2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c8b89e9a2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V8 code populating the cache</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c8b89e9a2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c8b89e9a2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7c8b89e9a2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c8b89e9a2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c8b89e9a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c8b89e9a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friend showed me some code that looks similar to the above function (this was a grey-box test).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function was used whenever a user wanted to recover access to their account. It would generate a random number using Math.random, multiply it by some constant (in this case, it was 10_000), and then would send this code via SMS to the user.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 user then put this code in the next prompt, they would be able to reset the password for the account and log in. Clearly, in an application like this, there are tons of other vectors that you’d rather explore first. </a:t>
            </a:r>
            <a:br>
              <a:rPr lang="en"/>
            </a:br>
            <a:endParaRPr/>
          </a:p>
          <a:p>
            <a:pPr indent="-298450" lvl="0" marL="457200" rtl="0" algn="l">
              <a:spcBef>
                <a:spcPts val="0"/>
              </a:spcBef>
              <a:spcAft>
                <a:spcPts val="0"/>
              </a:spcAft>
              <a:buSzPts val="1100"/>
              <a:buChar char="●"/>
            </a:pPr>
            <a:r>
              <a:rPr lang="en"/>
              <a:t>XSS on the frontend</a:t>
            </a:r>
            <a:endParaRPr/>
          </a:p>
          <a:p>
            <a:pPr indent="-298450" lvl="0" marL="457200" rtl="0" algn="l">
              <a:spcBef>
                <a:spcPts val="0"/>
              </a:spcBef>
              <a:spcAft>
                <a:spcPts val="0"/>
              </a:spcAft>
              <a:buSzPts val="1100"/>
              <a:buChar char="●"/>
            </a:pPr>
            <a:r>
              <a:rPr lang="en"/>
              <a:t>SSRF to attack internal services</a:t>
            </a:r>
            <a:endParaRPr/>
          </a:p>
          <a:p>
            <a:pPr indent="-298450" lvl="0" marL="457200" rtl="0" algn="l">
              <a:spcBef>
                <a:spcPts val="0"/>
              </a:spcBef>
              <a:spcAft>
                <a:spcPts val="0"/>
              </a:spcAft>
              <a:buSzPts val="1100"/>
              <a:buChar char="●"/>
            </a:pPr>
            <a:r>
              <a:rPr lang="en"/>
              <a:t>CSRF to get the user to do actions on your behalf</a:t>
            </a:r>
            <a:endParaRPr/>
          </a:p>
          <a:p>
            <a:pPr indent="-298450" lvl="0" marL="457200" rtl="0" algn="l">
              <a:spcBef>
                <a:spcPts val="0"/>
              </a:spcBef>
              <a:spcAft>
                <a:spcPts val="0"/>
              </a:spcAft>
              <a:buSzPts val="1100"/>
              <a:buChar char="●"/>
            </a:pPr>
            <a:r>
              <a:rPr lang="en"/>
              <a:t>Perhaps there’s some sort of type juggling attack due to the loose and strict equality checking present in javascript</a:t>
            </a:r>
            <a:endParaRPr/>
          </a:p>
          <a:p>
            <a:pPr indent="-298450" lvl="0" marL="457200" rtl="0" algn="l">
              <a:spcBef>
                <a:spcPts val="0"/>
              </a:spcBef>
              <a:spcAft>
                <a:spcPts val="0"/>
              </a:spcAft>
              <a:buSzPts val="1100"/>
              <a:buChar char="●"/>
            </a:pPr>
            <a:r>
              <a:rPr lang="en"/>
              <a:t>Tons of potential for IDORS and other business logic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my friend saw Math.random and said “hey d0nut, you busy?” and I got to work.</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1ac25268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1ac25268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c8b89e9a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c8b89e9a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you’re not familiar with Math.random, just like in most languages with this construct, Math.random is a random number generator that is NOT cryptographically secure.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functions tend to use operations with various levels of “reverse-ability” to generate the next value in the sequence. To any good AppSec engineer, they’ll correctly identify this as a vulnerability.</a:t>
            </a:r>
            <a:endParaRPr/>
          </a:p>
          <a:p>
            <a:pPr indent="0" lvl="0" marL="0" rtl="0" algn="l">
              <a:spcBef>
                <a:spcPts val="0"/>
              </a:spcBef>
              <a:spcAft>
                <a:spcPts val="0"/>
              </a:spcAft>
              <a:buNone/>
            </a:pPr>
            <a:br>
              <a:rPr lang="en"/>
            </a:br>
            <a:r>
              <a:rPr lang="en"/>
              <a:t>However, generally we don’t put a lot of credence to exploiting insecure randomness. Yes, it’s bad. Yes, it undermines your cryptography, but in terms of practical exploitation? It’s not really there.. </a:t>
            </a:r>
            <a:br>
              <a:rPr lang="en"/>
            </a:br>
            <a:br>
              <a:rPr lang="en"/>
            </a:br>
            <a:r>
              <a:rPr lang="en"/>
              <a:t>Especially when we look at the code in the previous slide. We took the raw randomness and ran a step function atop it; this is elided randomness. Surely it’s not feasible to exploit without thousands and thousands or even millions of codes.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Well, as any good bug hunter or red teamer, I decided PoC || GTFO.</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c8b89e9a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c8b89e9a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V8 blog post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Dec 17, 2015</a:t>
            </a:r>
            <a:endParaRPr/>
          </a:p>
          <a:p>
            <a:pPr indent="-298450" lvl="0" marL="457200" rtl="0" algn="l">
              <a:spcBef>
                <a:spcPts val="0"/>
              </a:spcBef>
              <a:spcAft>
                <a:spcPts val="0"/>
              </a:spcAft>
              <a:buSzPts val="1100"/>
              <a:buChar char="●"/>
            </a:pPr>
            <a:r>
              <a:rPr lang="en"/>
              <a:t>We’re changing the way that Math.random works</a:t>
            </a:r>
            <a:endParaRPr/>
          </a:p>
          <a:p>
            <a:pPr indent="-298450" lvl="1" marL="914400" rtl="0" algn="l">
              <a:spcBef>
                <a:spcPts val="0"/>
              </a:spcBef>
              <a:spcAft>
                <a:spcPts val="0"/>
              </a:spcAft>
              <a:buSzPts val="1100"/>
              <a:buChar char="○"/>
            </a:pPr>
            <a:r>
              <a:rPr lang="en"/>
              <a:t>Used </a:t>
            </a:r>
            <a:r>
              <a:rPr lang="en" sz="1200">
                <a:highlight>
                  <a:srgbClr val="FFFFFF"/>
                </a:highlight>
              </a:rPr>
              <a:t>MWC1616</a:t>
            </a:r>
            <a:r>
              <a:rPr lang="en"/>
              <a:t> - Multiply with Carry (PHP uses mersenne twister) </a:t>
            </a:r>
            <a:endParaRPr/>
          </a:p>
          <a:p>
            <a:pPr indent="-298450" lvl="1" marL="914400" rtl="0" algn="l">
              <a:spcBef>
                <a:spcPts val="0"/>
              </a:spcBef>
              <a:spcAft>
                <a:spcPts val="0"/>
              </a:spcAft>
              <a:buSzPts val="1100"/>
              <a:buChar char="○"/>
            </a:pPr>
            <a:r>
              <a:rPr lang="en"/>
              <a:t>Now using XS128 Plus - Xor Shift 128 Plus</a:t>
            </a:r>
            <a:endParaRPr/>
          </a:p>
          <a:p>
            <a:pPr indent="-298450" lvl="2" marL="1371600" rtl="0" algn="l">
              <a:spcBef>
                <a:spcPts val="0"/>
              </a:spcBef>
              <a:spcAft>
                <a:spcPts val="0"/>
              </a:spcAft>
              <a:buSzPts val="1100"/>
              <a:buChar char="■"/>
            </a:pPr>
            <a:r>
              <a:rPr lang="en"/>
              <a:t>Is Faster and better</a:t>
            </a:r>
            <a:endParaRPr/>
          </a:p>
          <a:p>
            <a:pPr indent="-298450" lvl="2" marL="1371600" rtl="0" algn="l">
              <a:spcBef>
                <a:spcPts val="0"/>
              </a:spcBef>
              <a:spcAft>
                <a:spcPts val="0"/>
              </a:spcAft>
              <a:buSzPts val="1100"/>
              <a:buChar char="■"/>
            </a:pPr>
            <a:r>
              <a:rPr lang="en"/>
              <a:t>Gives more randoms before potential cycles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c8b89e9a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c8b89e9a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Left: Code from the blog post</a:t>
            </a:r>
            <a:endParaRPr/>
          </a:p>
          <a:p>
            <a:pPr indent="0" lvl="0" marL="0" rtl="0" algn="l">
              <a:spcBef>
                <a:spcPts val="0"/>
              </a:spcBef>
              <a:spcAft>
                <a:spcPts val="0"/>
              </a:spcAft>
              <a:buNone/>
            </a:pPr>
            <a:r>
              <a:rPr lang="en"/>
              <a:t>Right: code from the v8 source code (as of December 2019)</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c8b89e9a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c8b89e9a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of course, I look to see what work has been done on this previously.</a:t>
            </a:r>
            <a:endParaRPr/>
          </a:p>
          <a:p>
            <a:pPr indent="0" lvl="0" marL="0" rtl="0" algn="l">
              <a:spcBef>
                <a:spcPts val="0"/>
              </a:spcBef>
              <a:spcAft>
                <a:spcPts val="0"/>
              </a:spcAft>
              <a:buNone/>
            </a:pPr>
            <a:br>
              <a:rPr lang="en"/>
            </a:br>
            <a:r>
              <a:rPr lang="en"/>
              <a:t>I found this stack exchange post under the security stack exchange that asked about this very thing. </a:t>
            </a:r>
            <a:br>
              <a:rPr lang="en"/>
            </a:br>
            <a:br>
              <a:rPr lang="en"/>
            </a:br>
            <a:r>
              <a:rPr lang="en"/>
              <a:t>Read through responses to see what people had to say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Found one really good post that lead to a blog post by Douglas Goddard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c8b89e9a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c8b89e9a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Powerball lottery of 1.5 billion</a:t>
            </a:r>
            <a:endParaRPr/>
          </a:p>
          <a:p>
            <a:pPr indent="-298450" lvl="0" marL="457200" rtl="0" algn="l">
              <a:spcBef>
                <a:spcPts val="0"/>
              </a:spcBef>
              <a:spcAft>
                <a:spcPts val="0"/>
              </a:spcAft>
              <a:buSzPts val="1100"/>
              <a:buChar char="●"/>
            </a:pPr>
            <a:r>
              <a:rPr lang="en"/>
              <a:t>Was a fun toy game that ran on the client-side from LA times</a:t>
            </a:r>
            <a:endParaRPr/>
          </a:p>
          <a:p>
            <a:pPr indent="-298450" lvl="0" marL="457200" rtl="0" algn="l">
              <a:spcBef>
                <a:spcPts val="0"/>
              </a:spcBef>
              <a:spcAft>
                <a:spcPts val="0"/>
              </a:spcAft>
              <a:buSzPts val="1100"/>
              <a:buChar char="●"/>
            </a:pPr>
            <a:r>
              <a:rPr lang="en"/>
              <a:t>Had written some Z3 that took raw math.randoms and rebuilt the internal state0 and state1 values</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c8b89e9a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c8b89e9a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this code look like? The v8 xs128p!</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1.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3.png"/><Relationship Id="rId4" Type="http://schemas.openxmlformats.org/officeDocument/2006/relationships/image" Target="../media/image32.png"/><Relationship Id="rId5" Type="http://schemas.openxmlformats.org/officeDocument/2006/relationships/image" Target="../media/image36.png"/><Relationship Id="rId6"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hyperlink" Target="https://developer.mozilla.org/en-US/docs/Web/JavaScript/Reference/Global_Objects/Math/random"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Practical Exploitation of Insecure Randomness</a:t>
            </a:r>
            <a:endParaRPr>
              <a:latin typeface="Courier New"/>
              <a:ea typeface="Courier New"/>
              <a:cs typeface="Courier New"/>
              <a:sym typeface="Courier New"/>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Breaking V8’s Math.random, practically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Z3</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9" name="Google Shape;119;p22"/>
          <p:cNvPicPr preferRelativeResize="0"/>
          <p:nvPr/>
        </p:nvPicPr>
        <p:blipFill>
          <a:blip r:embed="rId3">
            <a:alphaModFix/>
          </a:blip>
          <a:stretch>
            <a:fillRect/>
          </a:stretch>
        </p:blipFill>
        <p:spPr>
          <a:xfrm>
            <a:off x="1688125" y="1287875"/>
            <a:ext cx="5767750" cy="3457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Z3 in action</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6" name="Google Shape;126;p23"/>
          <p:cNvPicPr preferRelativeResize="0"/>
          <p:nvPr/>
        </p:nvPicPr>
        <p:blipFill>
          <a:blip r:embed="rId3">
            <a:alphaModFix/>
          </a:blip>
          <a:stretch>
            <a:fillRect/>
          </a:stretch>
        </p:blipFill>
        <p:spPr>
          <a:xfrm>
            <a:off x="8741575" y="4741075"/>
            <a:ext cx="402425" cy="402425"/>
          </a:xfrm>
          <a:prstGeom prst="rect">
            <a:avLst/>
          </a:prstGeom>
          <a:noFill/>
          <a:ln>
            <a:noFill/>
          </a:ln>
        </p:spPr>
      </p:pic>
      <p:pic>
        <p:nvPicPr>
          <p:cNvPr id="127" name="Google Shape;127;p23"/>
          <p:cNvPicPr preferRelativeResize="0"/>
          <p:nvPr/>
        </p:nvPicPr>
        <p:blipFill>
          <a:blip r:embed="rId4">
            <a:alphaModFix/>
          </a:blip>
          <a:stretch>
            <a:fillRect/>
          </a:stretch>
        </p:blipFill>
        <p:spPr>
          <a:xfrm>
            <a:off x="4247163" y="1604963"/>
            <a:ext cx="4524375" cy="1933575"/>
          </a:xfrm>
          <a:prstGeom prst="rect">
            <a:avLst/>
          </a:prstGeom>
          <a:noFill/>
          <a:ln>
            <a:noFill/>
          </a:ln>
        </p:spPr>
      </p:pic>
      <p:pic>
        <p:nvPicPr>
          <p:cNvPr id="128" name="Google Shape;128;p23"/>
          <p:cNvPicPr preferRelativeResize="0"/>
          <p:nvPr/>
        </p:nvPicPr>
        <p:blipFill>
          <a:blip r:embed="rId5">
            <a:alphaModFix/>
          </a:blip>
          <a:stretch>
            <a:fillRect/>
          </a:stretch>
        </p:blipFill>
        <p:spPr>
          <a:xfrm>
            <a:off x="231400" y="1152475"/>
            <a:ext cx="3859899" cy="34977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 plug-in XS128+ and solve??</a:t>
            </a:r>
            <a:endParaRPr/>
          </a:p>
        </p:txBody>
      </p:sp>
      <p:pic>
        <p:nvPicPr>
          <p:cNvPr id="134" name="Google Shape;134;p24"/>
          <p:cNvPicPr preferRelativeResize="0"/>
          <p:nvPr/>
        </p:nvPicPr>
        <p:blipFill>
          <a:blip r:embed="rId3">
            <a:alphaModFix/>
          </a:blip>
          <a:stretch>
            <a:fillRect/>
          </a:stretch>
        </p:blipFill>
        <p:spPr>
          <a:xfrm>
            <a:off x="1980600" y="535500"/>
            <a:ext cx="5182799" cy="4015949"/>
          </a:xfrm>
          <a:prstGeom prst="rect">
            <a:avLst/>
          </a:prstGeom>
          <a:noFill/>
          <a:ln>
            <a:noFill/>
          </a:ln>
        </p:spPr>
      </p:pic>
      <p:pic>
        <p:nvPicPr>
          <p:cNvPr id="135" name="Google Shape;135;p24"/>
          <p:cNvPicPr preferRelativeResize="0"/>
          <p:nvPr/>
        </p:nvPicPr>
        <p:blipFill>
          <a:blip r:embed="rId4">
            <a:alphaModFix/>
          </a:blip>
          <a:stretch>
            <a:fillRect/>
          </a:stretch>
        </p:blipFill>
        <p:spPr>
          <a:xfrm rot="-1658552">
            <a:off x="103450" y="4674551"/>
            <a:ext cx="407675" cy="397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100"/>
                                        <p:tgtEl>
                                          <p:spTgt spid="134"/>
                                        </p:tgtEl>
                                        <p:attrNameLst>
                                          <p:attrName>ppt_w</p:attrName>
                                        </p:attrNameLst>
                                      </p:cBhvr>
                                      <p:tavLst>
                                        <p:tav fmla="" tm="0">
                                          <p:val>
                                            <p:strVal val="0"/>
                                          </p:val>
                                        </p:tav>
                                        <p:tav fmla="" tm="100000">
                                          <p:val>
                                            <p:strVal val="#ppt_w"/>
                                          </p:val>
                                        </p:tav>
                                      </p:tavLst>
                                    </p:anim>
                                    <p:anim calcmode="lin" valueType="num">
                                      <p:cBhvr additive="base">
                                        <p:cTn dur="100"/>
                                        <p:tgtEl>
                                          <p:spTgt spid="13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Challenge 1</a:t>
            </a:r>
            <a:r>
              <a:rPr lang="en"/>
              <a:t>: Math.floor</a:t>
            </a:r>
            <a:endParaRPr/>
          </a:p>
        </p:txBody>
      </p:sp>
      <p:pic>
        <p:nvPicPr>
          <p:cNvPr id="141" name="Google Shape;141;p25"/>
          <p:cNvPicPr preferRelativeResize="0"/>
          <p:nvPr/>
        </p:nvPicPr>
        <p:blipFill>
          <a:blip r:embed="rId3">
            <a:alphaModFix/>
          </a:blip>
          <a:stretch>
            <a:fillRect/>
          </a:stretch>
        </p:blipFill>
        <p:spPr>
          <a:xfrm>
            <a:off x="649566" y="3715375"/>
            <a:ext cx="7844875" cy="700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1: Math.floor</a:t>
            </a:r>
            <a:endParaRPr/>
          </a:p>
        </p:txBody>
      </p:sp>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8" name="Google Shape;148;p26"/>
          <p:cNvPicPr preferRelativeResize="0"/>
          <p:nvPr/>
        </p:nvPicPr>
        <p:blipFill>
          <a:blip r:embed="rId3">
            <a:alphaModFix/>
          </a:blip>
          <a:stretch>
            <a:fillRect/>
          </a:stretch>
        </p:blipFill>
        <p:spPr>
          <a:xfrm>
            <a:off x="1124925" y="1833888"/>
            <a:ext cx="6894150" cy="2053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Math.floor to the solver</a:t>
            </a:r>
            <a:endParaRPr/>
          </a:p>
        </p:txBody>
      </p:sp>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5" name="Google Shape;155;p27"/>
          <p:cNvPicPr preferRelativeResize="0"/>
          <p:nvPr/>
        </p:nvPicPr>
        <p:blipFill>
          <a:blip r:embed="rId3">
            <a:alphaModFix/>
          </a:blip>
          <a:stretch>
            <a:fillRect/>
          </a:stretch>
        </p:blipFill>
        <p:spPr>
          <a:xfrm>
            <a:off x="1709725" y="1152475"/>
            <a:ext cx="5724525" cy="3867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Symbolically Perform XS128+</a:t>
            </a:r>
            <a:endParaRPr/>
          </a:p>
        </p:txBody>
      </p:sp>
      <p:pic>
        <p:nvPicPr>
          <p:cNvPr id="161" name="Google Shape;161;p28"/>
          <p:cNvPicPr preferRelativeResize="0"/>
          <p:nvPr/>
        </p:nvPicPr>
        <p:blipFill>
          <a:blip r:embed="rId3">
            <a:alphaModFix/>
          </a:blip>
          <a:stretch>
            <a:fillRect/>
          </a:stretch>
        </p:blipFill>
        <p:spPr>
          <a:xfrm>
            <a:off x="398175" y="1188475"/>
            <a:ext cx="4226725" cy="3190350"/>
          </a:xfrm>
          <a:prstGeom prst="rect">
            <a:avLst/>
          </a:prstGeom>
          <a:noFill/>
          <a:ln>
            <a:noFill/>
          </a:ln>
        </p:spPr>
      </p:pic>
      <p:pic>
        <p:nvPicPr>
          <p:cNvPr id="162" name="Google Shape;162;p28"/>
          <p:cNvPicPr preferRelativeResize="0"/>
          <p:nvPr/>
        </p:nvPicPr>
        <p:blipFill rotWithShape="1">
          <a:blip r:embed="rId4">
            <a:alphaModFix/>
          </a:blip>
          <a:srcRect b="17522" l="0" r="28212" t="18501"/>
          <a:stretch/>
        </p:blipFill>
        <p:spPr>
          <a:xfrm>
            <a:off x="4693125" y="1188475"/>
            <a:ext cx="3767300" cy="2638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Calculate the u64 (converted to a double later)</a:t>
            </a:r>
            <a:endParaRPr/>
          </a:p>
        </p:txBody>
      </p:sp>
      <p:pic>
        <p:nvPicPr>
          <p:cNvPr id="168" name="Google Shape;168;p29"/>
          <p:cNvPicPr preferRelativeResize="0"/>
          <p:nvPr/>
        </p:nvPicPr>
        <p:blipFill>
          <a:blip r:embed="rId3">
            <a:alphaModFix/>
          </a:blip>
          <a:stretch>
            <a:fillRect/>
          </a:stretch>
        </p:blipFill>
        <p:spPr>
          <a:xfrm>
            <a:off x="816988" y="2149500"/>
            <a:ext cx="7510025" cy="844500"/>
          </a:xfrm>
          <a:prstGeom prst="rect">
            <a:avLst/>
          </a:prstGeom>
          <a:noFill/>
          <a:ln>
            <a:noFill/>
          </a:ln>
        </p:spPr>
      </p:pic>
      <p:pic>
        <p:nvPicPr>
          <p:cNvPr id="169" name="Google Shape;169;p29"/>
          <p:cNvPicPr preferRelativeResize="0"/>
          <p:nvPr/>
        </p:nvPicPr>
        <p:blipFill>
          <a:blip r:embed="rId4">
            <a:alphaModFix/>
          </a:blip>
          <a:stretch>
            <a:fillRect/>
          </a:stretch>
        </p:blipFill>
        <p:spPr>
          <a:xfrm>
            <a:off x="1937050" y="4489500"/>
            <a:ext cx="4869075" cy="395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Tell Z3 that this should equal the next known value</a:t>
            </a:r>
            <a:endParaRPr/>
          </a:p>
        </p:txBody>
      </p:sp>
      <p:pic>
        <p:nvPicPr>
          <p:cNvPr id="175" name="Google Shape;175;p30"/>
          <p:cNvPicPr preferRelativeResize="0"/>
          <p:nvPr/>
        </p:nvPicPr>
        <p:blipFill>
          <a:blip r:embed="rId3">
            <a:alphaModFix/>
          </a:blip>
          <a:stretch>
            <a:fillRect/>
          </a:stretch>
        </p:blipFill>
        <p:spPr>
          <a:xfrm>
            <a:off x="206975" y="2168825"/>
            <a:ext cx="8730050" cy="402925"/>
          </a:xfrm>
          <a:prstGeom prst="rect">
            <a:avLst/>
          </a:prstGeom>
          <a:noFill/>
          <a:ln>
            <a:noFill/>
          </a:ln>
        </p:spPr>
      </p:pic>
      <p:cxnSp>
        <p:nvCxnSpPr>
          <p:cNvPr id="176" name="Google Shape;176;p30"/>
          <p:cNvCxnSpPr/>
          <p:nvPr/>
        </p:nvCxnSpPr>
        <p:spPr>
          <a:xfrm flipH="1" rot="10800000">
            <a:off x="6531425" y="2704575"/>
            <a:ext cx="1113000" cy="1039500"/>
          </a:xfrm>
          <a:prstGeom prst="straightConnector1">
            <a:avLst/>
          </a:prstGeom>
          <a:noFill/>
          <a:ln cap="flat" cmpd="sng" w="28575">
            <a:solidFill>
              <a:srgbClr val="FF0000"/>
            </a:solidFill>
            <a:prstDash val="solid"/>
            <a:round/>
            <a:headEnd len="med" w="med" type="none"/>
            <a:tailEnd len="med" w="med" type="triangle"/>
          </a:ln>
        </p:spPr>
      </p:cxnSp>
      <p:sp>
        <p:nvSpPr>
          <p:cNvPr id="177" name="Google Shape;177;p30"/>
          <p:cNvSpPr txBox="1"/>
          <p:nvPr/>
        </p:nvSpPr>
        <p:spPr>
          <a:xfrm>
            <a:off x="5041150" y="3560100"/>
            <a:ext cx="1766100" cy="6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Expected, known value</a:t>
            </a:r>
            <a:endParaRPr sz="1800">
              <a:solidFill>
                <a:srgbClr val="FFFFFF"/>
              </a:solidFill>
            </a:endParaRPr>
          </a:p>
        </p:txBody>
      </p:sp>
      <p:cxnSp>
        <p:nvCxnSpPr>
          <p:cNvPr id="178" name="Google Shape;178;p30"/>
          <p:cNvCxnSpPr/>
          <p:nvPr/>
        </p:nvCxnSpPr>
        <p:spPr>
          <a:xfrm flipH="1" rot="10800000">
            <a:off x="2557375" y="2612625"/>
            <a:ext cx="1214400" cy="1223400"/>
          </a:xfrm>
          <a:prstGeom prst="straightConnector1">
            <a:avLst/>
          </a:prstGeom>
          <a:noFill/>
          <a:ln cap="flat" cmpd="sng" w="28575">
            <a:solidFill>
              <a:srgbClr val="FF0000"/>
            </a:solidFill>
            <a:prstDash val="solid"/>
            <a:round/>
            <a:headEnd len="med" w="med" type="none"/>
            <a:tailEnd len="med" w="med" type="triangle"/>
          </a:ln>
        </p:spPr>
      </p:cxnSp>
      <p:sp>
        <p:nvSpPr>
          <p:cNvPr id="179" name="Google Shape;179;p30"/>
          <p:cNvSpPr txBox="1"/>
          <p:nvPr/>
        </p:nvSpPr>
        <p:spPr>
          <a:xfrm>
            <a:off x="956875" y="3876900"/>
            <a:ext cx="2520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From previous slide</a:t>
            </a:r>
            <a:endParaRPr sz="18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Simulating Math.floor in Z3 - IEEE 754 </a:t>
            </a:r>
            <a:r>
              <a:rPr lang="en" sz="2100">
                <a:solidFill>
                  <a:srgbClr val="E8E7E3"/>
                </a:solidFill>
                <a:highlight>
                  <a:srgbClr val="17181C"/>
                </a:highlight>
              </a:rPr>
              <a:t>😰</a:t>
            </a:r>
            <a:endParaRPr sz="2100">
              <a:solidFill>
                <a:srgbClr val="E8E7E3"/>
              </a:solidFill>
              <a:highlight>
                <a:srgbClr val="17181C"/>
              </a:highlight>
            </a:endParaRPr>
          </a:p>
          <a:p>
            <a:pPr indent="0" lvl="0" marL="0" rtl="0" algn="l">
              <a:spcBef>
                <a:spcPts val="0"/>
              </a:spcBef>
              <a:spcAft>
                <a:spcPts val="0"/>
              </a:spcAft>
              <a:buNone/>
            </a:pPr>
            <a:r>
              <a:t/>
            </a:r>
            <a:endParaRPr/>
          </a:p>
        </p:txBody>
      </p:sp>
      <p:sp>
        <p:nvSpPr>
          <p:cNvPr id="185" name="Google Shape;18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6" name="Google Shape;186;p31"/>
          <p:cNvPicPr preferRelativeResize="0"/>
          <p:nvPr/>
        </p:nvPicPr>
        <p:blipFill>
          <a:blip r:embed="rId3">
            <a:alphaModFix/>
          </a:blip>
          <a:stretch>
            <a:fillRect/>
          </a:stretch>
        </p:blipFill>
        <p:spPr>
          <a:xfrm>
            <a:off x="1490650" y="1479363"/>
            <a:ext cx="6162675" cy="1209675"/>
          </a:xfrm>
          <a:prstGeom prst="rect">
            <a:avLst/>
          </a:prstGeom>
          <a:noFill/>
          <a:ln>
            <a:noFill/>
          </a:ln>
        </p:spPr>
      </p:pic>
      <p:pic>
        <p:nvPicPr>
          <p:cNvPr id="187" name="Google Shape;187;p31"/>
          <p:cNvPicPr preferRelativeResize="0"/>
          <p:nvPr/>
        </p:nvPicPr>
        <p:blipFill>
          <a:blip r:embed="rId4">
            <a:alphaModFix/>
          </a:blip>
          <a:stretch>
            <a:fillRect/>
          </a:stretch>
        </p:blipFill>
        <p:spPr>
          <a:xfrm>
            <a:off x="2475713" y="2955325"/>
            <a:ext cx="4192550" cy="1570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Currently: Security Engineer at Cruise</a:t>
            </a:r>
            <a:endParaRPr/>
          </a:p>
          <a:p>
            <a:pPr indent="-342900" lvl="0" marL="457200" rtl="0" algn="l">
              <a:spcBef>
                <a:spcPts val="0"/>
              </a:spcBef>
              <a:spcAft>
                <a:spcPts val="0"/>
              </a:spcAft>
              <a:buSzPts val="1800"/>
              <a:buChar char="-"/>
            </a:pPr>
            <a:r>
              <a:rPr lang="en"/>
              <a:t>Previously: AppSec at Dropbox</a:t>
            </a:r>
            <a:endParaRPr/>
          </a:p>
          <a:p>
            <a:pPr indent="-342900" lvl="0" marL="457200" rtl="0" algn="l">
              <a:spcBef>
                <a:spcPts val="0"/>
              </a:spcBef>
              <a:spcAft>
                <a:spcPts val="0"/>
              </a:spcAft>
              <a:buSzPts val="1800"/>
              <a:buChar char="-"/>
            </a:pPr>
            <a:r>
              <a:rPr lang="en"/>
              <a:t>Very nerd snipe-able</a:t>
            </a:r>
            <a:endParaRPr/>
          </a:p>
        </p:txBody>
      </p:sp>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whoami</a:t>
            </a:r>
            <a:endParaRPr>
              <a:latin typeface="Courier New"/>
              <a:ea typeface="Courier New"/>
              <a:cs typeface="Courier New"/>
              <a:sym typeface="Courier New"/>
            </a:endParaRPr>
          </a:p>
          <a:p>
            <a:pPr indent="0" lvl="0" marL="0" rtl="0" algn="l">
              <a:spcBef>
                <a:spcPts val="0"/>
              </a:spcBef>
              <a:spcAft>
                <a:spcPts val="0"/>
              </a:spcAft>
              <a:buNone/>
            </a:pPr>
            <a:r>
              <a:t/>
            </a:r>
            <a:endParaRPr/>
          </a:p>
        </p:txBody>
      </p:sp>
      <p:pic>
        <p:nvPicPr>
          <p:cNvPr id="62" name="Google Shape;62;p14"/>
          <p:cNvPicPr preferRelativeResize="0"/>
          <p:nvPr/>
        </p:nvPicPr>
        <p:blipFill>
          <a:blip r:embed="rId3">
            <a:alphaModFix/>
          </a:blip>
          <a:stretch>
            <a:fillRect/>
          </a:stretch>
        </p:blipFill>
        <p:spPr>
          <a:xfrm>
            <a:off x="3431024" y="2686461"/>
            <a:ext cx="1803650" cy="1803650"/>
          </a:xfrm>
          <a:prstGeom prst="rect">
            <a:avLst/>
          </a:prstGeom>
          <a:noFill/>
          <a:ln>
            <a:noFill/>
          </a:ln>
        </p:spPr>
      </p:pic>
      <p:pic>
        <p:nvPicPr>
          <p:cNvPr id="63" name="Google Shape;63;p14"/>
          <p:cNvPicPr preferRelativeResize="0"/>
          <p:nvPr/>
        </p:nvPicPr>
        <p:blipFill>
          <a:blip r:embed="rId4">
            <a:alphaModFix/>
          </a:blip>
          <a:stretch>
            <a:fillRect/>
          </a:stretch>
        </p:blipFill>
        <p:spPr>
          <a:xfrm>
            <a:off x="4183964" y="3399259"/>
            <a:ext cx="297776" cy="305624"/>
          </a:xfrm>
          <a:prstGeom prst="rect">
            <a:avLst/>
          </a:prstGeom>
          <a:noFill/>
          <a:ln>
            <a:noFill/>
          </a:ln>
        </p:spPr>
      </p:pic>
      <p:pic>
        <p:nvPicPr>
          <p:cNvPr id="64" name="Google Shape;64;p14"/>
          <p:cNvPicPr preferRelativeResize="0"/>
          <p:nvPr/>
        </p:nvPicPr>
        <p:blipFill>
          <a:blip r:embed="rId5">
            <a:alphaModFix/>
          </a:blip>
          <a:stretch>
            <a:fillRect/>
          </a:stretch>
        </p:blipFill>
        <p:spPr>
          <a:xfrm flipH="1" rot="1010415">
            <a:off x="5802800" y="3905324"/>
            <a:ext cx="3760701" cy="1803651"/>
          </a:xfrm>
          <a:prstGeom prst="rect">
            <a:avLst/>
          </a:prstGeom>
          <a:noFill/>
          <a:ln>
            <a:noFill/>
          </a:ln>
        </p:spPr>
      </p:pic>
      <p:sp>
        <p:nvSpPr>
          <p:cNvPr id="65" name="Google Shape;65;p14"/>
          <p:cNvSpPr txBox="1"/>
          <p:nvPr/>
        </p:nvSpPr>
        <p:spPr>
          <a:xfrm>
            <a:off x="3431025" y="4490100"/>
            <a:ext cx="1617900" cy="3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@d0nutptr</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Simulating Math.floor (by cheating)</a:t>
            </a:r>
            <a:endParaRPr/>
          </a:p>
        </p:txBody>
      </p:sp>
      <p:sp>
        <p:nvSpPr>
          <p:cNvPr id="193" name="Google Shape;193;p32"/>
          <p:cNvSpPr txBox="1"/>
          <p:nvPr>
            <p:ph idx="1" type="body"/>
          </p:nvPr>
        </p:nvSpPr>
        <p:spPr>
          <a:xfrm>
            <a:off x="311700" y="1959425"/>
            <a:ext cx="8520600" cy="260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We can ignore the sign (msb)</a:t>
            </a:r>
            <a:endParaRPr/>
          </a:p>
          <a:p>
            <a:pPr indent="-342900" lvl="0" marL="457200" rtl="0" algn="l">
              <a:spcBef>
                <a:spcPts val="0"/>
              </a:spcBef>
              <a:spcAft>
                <a:spcPts val="0"/>
              </a:spcAft>
              <a:buSzPts val="1800"/>
              <a:buAutoNum type="arabicPeriod"/>
            </a:pPr>
            <a:r>
              <a:rPr lang="en"/>
              <a:t>Exponent MUST be equal to 1023 </a:t>
            </a:r>
            <a:r>
              <a:rPr lang="en" sz="800"/>
              <a:t>(not 100% true.. but we’ll ignore that)</a:t>
            </a:r>
            <a:endParaRPr sz="800"/>
          </a:p>
        </p:txBody>
      </p:sp>
      <p:pic>
        <p:nvPicPr>
          <p:cNvPr id="194" name="Google Shape;194;p32"/>
          <p:cNvPicPr preferRelativeResize="0"/>
          <p:nvPr/>
        </p:nvPicPr>
        <p:blipFill>
          <a:blip r:embed="rId3">
            <a:alphaModFix/>
          </a:blip>
          <a:stretch>
            <a:fillRect/>
          </a:stretch>
        </p:blipFill>
        <p:spPr>
          <a:xfrm>
            <a:off x="2280325" y="1152475"/>
            <a:ext cx="4019937" cy="572700"/>
          </a:xfrm>
          <a:prstGeom prst="rect">
            <a:avLst/>
          </a:prstGeom>
          <a:noFill/>
          <a:ln>
            <a:noFill/>
          </a:ln>
        </p:spPr>
      </p:pic>
      <p:pic>
        <p:nvPicPr>
          <p:cNvPr id="195" name="Google Shape;195;p32"/>
          <p:cNvPicPr preferRelativeResize="0"/>
          <p:nvPr/>
        </p:nvPicPr>
        <p:blipFill>
          <a:blip r:embed="rId4">
            <a:alphaModFix/>
          </a:blip>
          <a:stretch>
            <a:fillRect/>
          </a:stretch>
        </p:blipFill>
        <p:spPr>
          <a:xfrm>
            <a:off x="1208950" y="3098413"/>
            <a:ext cx="6162675" cy="1209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Simulating Math.floor in Z3</a:t>
            </a:r>
            <a:endParaRPr/>
          </a:p>
        </p:txBody>
      </p:sp>
      <p:sp>
        <p:nvSpPr>
          <p:cNvPr id="201" name="Google Shape;20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2" name="Google Shape;202;p33"/>
          <p:cNvPicPr preferRelativeResize="0"/>
          <p:nvPr/>
        </p:nvPicPr>
        <p:blipFill>
          <a:blip r:embed="rId3">
            <a:alphaModFix/>
          </a:blip>
          <a:stretch>
            <a:fillRect/>
          </a:stretch>
        </p:blipFill>
        <p:spPr>
          <a:xfrm>
            <a:off x="770739" y="1626100"/>
            <a:ext cx="7602525" cy="1891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Challenge 2: Double Trouble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Sept 24, 2018</a:t>
            </a:r>
            <a:endParaRPr/>
          </a:p>
        </p:txBody>
      </p:sp>
      <p:sp>
        <p:nvSpPr>
          <p:cNvPr id="213" name="Google Shape;21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4" name="Google Shape;214;p35"/>
          <p:cNvPicPr preferRelativeResize="0"/>
          <p:nvPr/>
        </p:nvPicPr>
        <p:blipFill>
          <a:blip r:embed="rId3">
            <a:alphaModFix/>
          </a:blip>
          <a:stretch>
            <a:fillRect/>
          </a:stretch>
        </p:blipFill>
        <p:spPr>
          <a:xfrm>
            <a:off x="191742" y="2253800"/>
            <a:ext cx="8760525" cy="838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3: Cache miss-take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Math.random *REALLY* works...</a:t>
            </a:r>
            <a:endParaRPr/>
          </a:p>
        </p:txBody>
      </p:sp>
      <p:sp>
        <p:nvSpPr>
          <p:cNvPr id="225" name="Google Shape;225;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6" name="Google Shape;226;p37"/>
          <p:cNvPicPr preferRelativeResize="0"/>
          <p:nvPr/>
        </p:nvPicPr>
        <p:blipFill>
          <a:blip r:embed="rId3">
            <a:alphaModFix/>
          </a:blip>
          <a:stretch>
            <a:fillRect/>
          </a:stretch>
        </p:blipFill>
        <p:spPr>
          <a:xfrm>
            <a:off x="1996250" y="1152475"/>
            <a:ext cx="5068875" cy="37097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Math.random *REALLY* works...</a:t>
            </a:r>
            <a:endParaRPr/>
          </a:p>
        </p:txBody>
      </p:sp>
      <p:sp>
        <p:nvSpPr>
          <p:cNvPr id="232" name="Google Shape;232;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3" name="Google Shape;233;p38"/>
          <p:cNvPicPr preferRelativeResize="0"/>
          <p:nvPr/>
        </p:nvPicPr>
        <p:blipFill>
          <a:blip r:embed="rId3">
            <a:alphaModFix/>
          </a:blip>
          <a:stretch>
            <a:fillRect/>
          </a:stretch>
        </p:blipFill>
        <p:spPr>
          <a:xfrm>
            <a:off x="1503375" y="1152475"/>
            <a:ext cx="5915625" cy="3825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Math.random *REALLY* works...</a:t>
            </a:r>
            <a:endParaRPr/>
          </a:p>
        </p:txBody>
      </p:sp>
      <p:sp>
        <p:nvSpPr>
          <p:cNvPr id="239" name="Google Shape;239;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0" name="Google Shape;240;p39"/>
          <p:cNvPicPr preferRelativeResize="0"/>
          <p:nvPr/>
        </p:nvPicPr>
        <p:blipFill>
          <a:blip r:embed="rId3">
            <a:alphaModFix/>
          </a:blip>
          <a:stretch>
            <a:fillRect/>
          </a:stretch>
        </p:blipFill>
        <p:spPr>
          <a:xfrm>
            <a:off x="2108488" y="1893888"/>
            <a:ext cx="5000625" cy="1933575"/>
          </a:xfrm>
          <a:prstGeom prst="rect">
            <a:avLst/>
          </a:prstGeom>
          <a:noFill/>
          <a:ln>
            <a:noFill/>
          </a:ln>
        </p:spPr>
      </p:pic>
      <p:pic>
        <p:nvPicPr>
          <p:cNvPr id="241" name="Google Shape;241;p39"/>
          <p:cNvPicPr preferRelativeResize="0"/>
          <p:nvPr/>
        </p:nvPicPr>
        <p:blipFill>
          <a:blip r:embed="rId4">
            <a:alphaModFix/>
          </a:blip>
          <a:stretch>
            <a:fillRect/>
          </a:stretch>
        </p:blipFill>
        <p:spPr>
          <a:xfrm>
            <a:off x="6620453" y="1260025"/>
            <a:ext cx="693051" cy="7945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Implications?</a:t>
            </a:r>
            <a:endParaRPr/>
          </a:p>
        </p:txBody>
      </p:sp>
      <p:sp>
        <p:nvSpPr>
          <p:cNvPr id="247" name="Google Shape;247;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need to reverse our inputs</a:t>
            </a:r>
            <a:endParaRPr/>
          </a:p>
          <a:p>
            <a:pPr indent="-342900" lvl="0" marL="457200" rtl="0" algn="l">
              <a:spcBef>
                <a:spcPts val="0"/>
              </a:spcBef>
              <a:spcAft>
                <a:spcPts val="0"/>
              </a:spcAft>
              <a:buSzPts val="1800"/>
              <a:buChar char="●"/>
            </a:pPr>
            <a:r>
              <a:rPr lang="en"/>
              <a:t>Sometimes inputs can cross cache-fill events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Enough Theory, Let’s do a Demo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1124925" y="1544963"/>
            <a:ext cx="6894150" cy="20535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311700" y="445025"/>
            <a:ext cx="206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Socials</a:t>
            </a:r>
            <a:endParaRPr/>
          </a:p>
        </p:txBody>
      </p:sp>
      <p:sp>
        <p:nvSpPr>
          <p:cNvPr id="258" name="Google Shape;258;p42"/>
          <p:cNvSpPr txBox="1"/>
          <p:nvPr>
            <p:ph idx="1" type="body"/>
          </p:nvPr>
        </p:nvSpPr>
        <p:spPr>
          <a:xfrm>
            <a:off x="1436800" y="1446688"/>
            <a:ext cx="7280700" cy="45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@d0nutptr</a:t>
            </a:r>
            <a:endParaRPr/>
          </a:p>
        </p:txBody>
      </p:sp>
      <p:pic>
        <p:nvPicPr>
          <p:cNvPr id="259" name="Google Shape;259;p42"/>
          <p:cNvPicPr preferRelativeResize="0"/>
          <p:nvPr/>
        </p:nvPicPr>
        <p:blipFill>
          <a:blip r:embed="rId3">
            <a:alphaModFix/>
          </a:blip>
          <a:stretch>
            <a:fillRect/>
          </a:stretch>
        </p:blipFill>
        <p:spPr>
          <a:xfrm>
            <a:off x="311700" y="1152475"/>
            <a:ext cx="1041725" cy="1041725"/>
          </a:xfrm>
          <a:prstGeom prst="rect">
            <a:avLst/>
          </a:prstGeom>
          <a:noFill/>
          <a:ln>
            <a:noFill/>
          </a:ln>
        </p:spPr>
      </p:pic>
      <p:pic>
        <p:nvPicPr>
          <p:cNvPr id="260" name="Google Shape;260;p42"/>
          <p:cNvPicPr preferRelativeResize="0"/>
          <p:nvPr/>
        </p:nvPicPr>
        <p:blipFill rotWithShape="1">
          <a:blip r:embed="rId4">
            <a:alphaModFix/>
          </a:blip>
          <a:srcRect b="0" l="18343" r="22213" t="0"/>
          <a:stretch/>
        </p:blipFill>
        <p:spPr>
          <a:xfrm>
            <a:off x="437138" y="2020650"/>
            <a:ext cx="790850" cy="845775"/>
          </a:xfrm>
          <a:prstGeom prst="rect">
            <a:avLst/>
          </a:prstGeom>
          <a:noFill/>
          <a:ln>
            <a:noFill/>
          </a:ln>
        </p:spPr>
      </p:pic>
      <p:sp>
        <p:nvSpPr>
          <p:cNvPr id="261" name="Google Shape;261;p42"/>
          <p:cNvSpPr txBox="1"/>
          <p:nvPr/>
        </p:nvSpPr>
        <p:spPr>
          <a:xfrm>
            <a:off x="1436800" y="2203500"/>
            <a:ext cx="7197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lt2"/>
                </a:solidFill>
              </a:rPr>
              <a:t>@d0nutptr</a:t>
            </a:r>
            <a:endParaRPr sz="1800"/>
          </a:p>
        </p:txBody>
      </p:sp>
      <p:sp>
        <p:nvSpPr>
          <p:cNvPr id="262" name="Google Shape;262;p42"/>
          <p:cNvSpPr txBox="1"/>
          <p:nvPr>
            <p:ph type="title"/>
          </p:nvPr>
        </p:nvSpPr>
        <p:spPr>
          <a:xfrm>
            <a:off x="6566800" y="445025"/>
            <a:ext cx="206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63" name="Google Shape;263;p42"/>
          <p:cNvPicPr preferRelativeResize="0"/>
          <p:nvPr/>
        </p:nvPicPr>
        <p:blipFill>
          <a:blip r:embed="rId5">
            <a:alphaModFix/>
          </a:blip>
          <a:stretch>
            <a:fillRect/>
          </a:stretch>
        </p:blipFill>
        <p:spPr>
          <a:xfrm>
            <a:off x="6467168" y="985762"/>
            <a:ext cx="1279248" cy="656276"/>
          </a:xfrm>
          <a:prstGeom prst="rect">
            <a:avLst/>
          </a:prstGeom>
          <a:noFill/>
          <a:ln>
            <a:noFill/>
          </a:ln>
        </p:spPr>
      </p:pic>
      <p:pic>
        <p:nvPicPr>
          <p:cNvPr id="264" name="Google Shape;264;p42"/>
          <p:cNvPicPr preferRelativeResize="0"/>
          <p:nvPr/>
        </p:nvPicPr>
        <p:blipFill rotWithShape="1">
          <a:blip r:embed="rId6">
            <a:alphaModFix/>
          </a:blip>
          <a:srcRect b="6062" l="27738" r="27809" t="5948"/>
          <a:stretch/>
        </p:blipFill>
        <p:spPr>
          <a:xfrm>
            <a:off x="7583600" y="1005000"/>
            <a:ext cx="624225" cy="617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https://developer.mozilla.org/en-US/docs/Web/JavaScript/Reference/Global_Objects/Math/random</a:t>
            </a:r>
            <a:endParaRPr/>
          </a:p>
        </p:txBody>
      </p:sp>
      <p:pic>
        <p:nvPicPr>
          <p:cNvPr id="76" name="Google Shape;76;p16"/>
          <p:cNvPicPr preferRelativeResize="0"/>
          <p:nvPr/>
        </p:nvPicPr>
        <p:blipFill>
          <a:blip r:embed="rId4">
            <a:alphaModFix/>
          </a:blip>
          <a:stretch>
            <a:fillRect/>
          </a:stretch>
        </p:blipFill>
        <p:spPr>
          <a:xfrm>
            <a:off x="247525" y="1938425"/>
            <a:ext cx="8648950" cy="1266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Math.random: Under the hood</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3" name="Google Shape;83;p17"/>
          <p:cNvPicPr preferRelativeResize="0"/>
          <p:nvPr/>
        </p:nvPicPr>
        <p:blipFill>
          <a:blip r:embed="rId3">
            <a:alphaModFix/>
          </a:blip>
          <a:stretch>
            <a:fillRect/>
          </a:stretch>
        </p:blipFill>
        <p:spPr>
          <a:xfrm>
            <a:off x="1421410" y="1244748"/>
            <a:ext cx="6301176" cy="3324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Math.random: Under the hood</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0" name="Google Shape;90;p18"/>
          <p:cNvPicPr preferRelativeResize="0"/>
          <p:nvPr/>
        </p:nvPicPr>
        <p:blipFill>
          <a:blip r:embed="rId3">
            <a:alphaModFix/>
          </a:blip>
          <a:stretch>
            <a:fillRect/>
          </a:stretch>
        </p:blipFill>
        <p:spPr>
          <a:xfrm>
            <a:off x="311699" y="1237938"/>
            <a:ext cx="4036125" cy="3171875"/>
          </a:xfrm>
          <a:prstGeom prst="rect">
            <a:avLst/>
          </a:prstGeom>
          <a:noFill/>
          <a:ln>
            <a:noFill/>
          </a:ln>
        </p:spPr>
      </p:pic>
      <p:pic>
        <p:nvPicPr>
          <p:cNvPr id="91" name="Google Shape;91;p18"/>
          <p:cNvPicPr preferRelativeResize="0"/>
          <p:nvPr/>
        </p:nvPicPr>
        <p:blipFill>
          <a:blip r:embed="rId4">
            <a:alphaModFix/>
          </a:blip>
          <a:stretch>
            <a:fillRect/>
          </a:stretch>
        </p:blipFill>
        <p:spPr>
          <a:xfrm>
            <a:off x="2290600" y="2811925"/>
            <a:ext cx="6633700" cy="611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Prior Work?</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8" name="Google Shape;98;p19"/>
          <p:cNvPicPr preferRelativeResize="0"/>
          <p:nvPr/>
        </p:nvPicPr>
        <p:blipFill>
          <a:blip r:embed="rId3">
            <a:alphaModFix/>
          </a:blip>
          <a:stretch>
            <a:fillRect/>
          </a:stretch>
        </p:blipFill>
        <p:spPr>
          <a:xfrm>
            <a:off x="1664350" y="1336675"/>
            <a:ext cx="6496050" cy="304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Prior Work?</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5" name="Google Shape;105;p20"/>
          <p:cNvPicPr preferRelativeResize="0"/>
          <p:nvPr/>
        </p:nvPicPr>
        <p:blipFill>
          <a:blip r:embed="rId3">
            <a:alphaModFix/>
          </a:blip>
          <a:stretch>
            <a:fillRect/>
          </a:stretch>
        </p:blipFill>
        <p:spPr>
          <a:xfrm>
            <a:off x="990600" y="1347638"/>
            <a:ext cx="7162800" cy="3533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Prior Work?</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21"/>
          <p:cNvPicPr preferRelativeResize="0"/>
          <p:nvPr/>
        </p:nvPicPr>
        <p:blipFill>
          <a:blip r:embed="rId3">
            <a:alphaModFix/>
          </a:blip>
          <a:stretch>
            <a:fillRect/>
          </a:stretch>
        </p:blipFill>
        <p:spPr>
          <a:xfrm>
            <a:off x="1818499" y="1152475"/>
            <a:ext cx="5506999" cy="3521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