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4" r:id="rId5"/>
    <p:sldId id="260" r:id="rId6"/>
    <p:sldId id="261" r:id="rId7"/>
    <p:sldId id="267" r:id="rId8"/>
    <p:sldId id="262" r:id="rId9"/>
    <p:sldId id="265" r:id="rId10"/>
    <p:sldId id="266" r:id="rId11"/>
    <p:sldId id="273" r:id="rId12"/>
    <p:sldId id="263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A56"/>
    <a:srgbClr val="F17351"/>
    <a:srgbClr val="EFFFFE"/>
    <a:srgbClr val="EEF3F9"/>
    <a:srgbClr val="99CCFF"/>
    <a:srgbClr val="595959"/>
    <a:srgbClr val="FF896D"/>
    <a:srgbClr val="9F8876"/>
    <a:srgbClr val="55BB63"/>
    <a:srgbClr val="F96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10855-E953-459B-B074-F9E5997406F1}" v="60" dt="2020-06-02T07:39:12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97595" autoAdjust="0"/>
  </p:normalViewPr>
  <p:slideViewPr>
    <p:cSldViewPr snapToGrid="0">
      <p:cViewPr>
        <p:scale>
          <a:sx n="60" d="100"/>
          <a:sy n="60" d="100"/>
        </p:scale>
        <p:origin x="-182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B5670-2E35-4B51-A0C5-5B2727782C05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2B4FD-CDF4-4013-BFBC-9BA9FE546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1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2B4FD-CDF4-4013-BFBC-9BA9FE546C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3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2B4FD-CDF4-4013-BFBC-9BA9FE546C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3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3AD5FC-BB85-46C0-A6F8-4B455D770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77BA1B8-699F-4473-931B-B7D0FC34A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BC44D4-CFAF-4684-85AF-E86C6BE3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BA5-F573-4F67-B8A2-E5F91F2049D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2E1FF47-A776-44BA-BAB2-27B53E5E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5606E69-21F1-4A27-B577-1B26B124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62CB-DECA-491D-993A-2B5FF417A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7CE35A-C5F7-4EE9-B7FA-323BA67F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0EBA126-C886-4BB5-830D-51E12BAFD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09B85D-69D8-42B8-A5F3-0689C2AF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BA5-F573-4F67-B8A2-E5F91F2049D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ABA7AB-94C5-4BD1-A947-745D9BDC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545964B-3CC3-495A-9952-75099077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62CB-DECA-491D-993A-2B5FF417A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D9CCF3B-7E8C-465D-903C-79DB2B4BE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1DD5F11-3CD2-41DD-8945-362B1A19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BEAB5D-9E33-4C49-B67D-2EE786D2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BA5-F573-4F67-B8A2-E5F91F2049D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A69830-079F-41E1-B281-BC96F888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D981997-A053-40E7-B188-79036DFA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62CB-DECA-491D-993A-2B5FF417A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E40EBE-ACF2-4CE7-A251-38DEE07D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EB42345-A4A4-43F4-84F2-35CF6298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8A2E50B-FBF0-4C9D-8C16-E2DE5D87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BA5-F573-4F67-B8A2-E5F91F2049D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D2A4FC-D1BC-4E4D-8087-BB3B82EA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4E2205-8006-4E5C-BD8A-A98F2CA2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62CB-DECA-491D-993A-2B5FF417A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0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61999A-82C5-4D2D-8128-C044AD4F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6FC87F5-F1D6-4CB2-83BF-EDB5C875A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6397BD-6145-4F9A-B0ED-75E68E9F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BA5-F573-4F67-B8A2-E5F91F2049D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402B51-D27A-4894-B932-847C7BB8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84290C-687B-47EB-87C7-D37078FE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62CB-DECA-491D-993A-2B5FF417A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0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41DF7D-79E4-4769-97AE-32F5188D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DFC2D2D-F6EE-4E93-81F1-52FC58A92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8C8D339-03E2-4113-9056-75EA78C09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78C8C08-6243-4CDE-848F-DD5E011E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BA5-F573-4F67-B8A2-E5F91F2049D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69C7B1F-B8C0-47F6-97E6-17D9D08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492CA17-97A5-4DE7-8C1A-130979A3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62CB-DECA-491D-993A-2B5FF417A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2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F15A92-DD0B-4F2B-81E3-11BDE10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F6FACAB-9B93-4150-836F-8796A350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8EC8B2C-974A-40A6-A26C-0B3926035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7487135-B08C-47B2-8CC6-D003F059C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C25BF1F-D2D0-4655-A873-EA0689E0E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6E96A1A-B15F-4182-A5E6-1065B95A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BA5-F573-4F67-B8A2-E5F91F2049D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BA71FB5-10E2-43C3-A563-43DF5EEA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ED7321F-1826-49CB-B26F-7378EA1A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62CB-DECA-491D-993A-2B5FF417A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5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402430-7D46-4F89-A097-0C7E1FDF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08A474C-2830-48AD-973D-6FDA4298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BA5-F573-4F67-B8A2-E5F91F2049D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16D7E14-3692-43F5-A489-BB680953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503AFC9-B6EA-4B03-B837-ACE15C08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62CB-DECA-491D-993A-2B5FF417A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DF0772A-FC6E-4D30-9078-8ED62A89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BA5-F573-4F67-B8A2-E5F91F2049D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358270D-F9E9-4315-9648-4F3C1523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D5B470D-D4DB-4932-9B73-0E5522CC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62CB-DECA-491D-993A-2B5FF417A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129365-4C04-4BF2-BB70-F1677975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827D38C-8D7D-42D2-BC0A-16FA9BA5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993FEE6-DC17-48B1-AA48-7A65EF6B8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06A650E-3B3E-4C47-9FE1-64D3CD92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BA5-F573-4F67-B8A2-E5F91F2049D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2E028D4-0244-4605-8E1E-96FB8EAB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96C6AAB-7049-414E-843B-8DFCDCE2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62CB-DECA-491D-993A-2B5FF417A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DA11CD-E5E4-4236-88A2-B8ED0168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67C1672-11BA-4421-8AE8-6509F73D5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7458BCF-D417-4590-B82E-E8AF3E6EA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A77BB80-7BE7-4913-876D-6F73EEDA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BA5-F573-4F67-B8A2-E5F91F2049D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0A14534-0E51-49D7-AC45-E7A1ED59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E583679-028B-4D85-AD08-A3F4F919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62CB-DECA-491D-993A-2B5FF417A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4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3DDE8F3-D310-4679-AD9A-F4FE75F2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64A48C9-43AE-4547-920D-39E570345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CDBCB4-7222-4DEA-A0DB-408F65967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4BA5-F573-4F67-B8A2-E5F91F2049D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DC152C9-28AD-4DCE-A69E-A703084F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56D886E-804A-4911-AD7C-CA3290C11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62CB-DECA-491D-993A-2B5FF417A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9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4.png"/><Relationship Id="rId7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4.png"/><Relationship Id="rId7" Type="http://schemas.openxmlformats.org/officeDocument/2006/relationships/image" Target="../media/image4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8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FA393B27-4D38-4766-935A-D8B13CE2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9972DD3-F430-4C86-B623-936BBCA3FA1A}"/>
              </a:ext>
            </a:extLst>
          </p:cNvPr>
          <p:cNvSpPr/>
          <p:nvPr/>
        </p:nvSpPr>
        <p:spPr>
          <a:xfrm>
            <a:off x="2370967" y="4217030"/>
            <a:ext cx="7190224" cy="719667"/>
          </a:xfrm>
          <a:prstGeom prst="rect">
            <a:avLst/>
          </a:prstGeom>
          <a:solidFill>
            <a:srgbClr val="FF896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조장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송은호 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팀원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김민정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김태열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민인덕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양희준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913E56D-5337-4EC7-B385-6AFFC70ECE03}"/>
              </a:ext>
            </a:extLst>
          </p:cNvPr>
          <p:cNvSpPr txBox="1"/>
          <p:nvPr/>
        </p:nvSpPr>
        <p:spPr>
          <a:xfrm>
            <a:off x="2639548" y="2605779"/>
            <a:ext cx="6714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 </a:t>
            </a:r>
            <a:r>
              <a:rPr lang="en-US" altLang="ko-KR" sz="6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BOOK </a:t>
            </a:r>
            <a:r>
              <a:rPr lang="ko-KR" altLang="en-US" sz="6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정 책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3" name="Picture 4" descr="아무렇게나 쌓인 책의 일러스트 – 무료 일러스트 소재집 KuKuKeK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17" y="1322695"/>
            <a:ext cx="1352044" cy="14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1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FA393B27-4D38-4766-935A-D8B13CE2A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pic>
        <p:nvPicPr>
          <p:cNvPr id="8" name="그림 7" descr="거울, 농구, 테이블, 게임이(가) 표시된 사진&#10;&#10;자동 생성된 설명">
            <a:extLst>
              <a:ext uri="{FF2B5EF4-FFF2-40B4-BE49-F238E27FC236}">
                <a16:creationId xmlns:a16="http://schemas.microsoft.com/office/drawing/2014/main" xmlns="" id="{6F6E9517-0324-4F50-8198-8BD0D1E07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08" y="1385393"/>
            <a:ext cx="9414383" cy="537658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F9D6144-9037-4FE0-9930-045E1BC0BCFD}"/>
              </a:ext>
            </a:extLst>
          </p:cNvPr>
          <p:cNvGrpSpPr/>
          <p:nvPr/>
        </p:nvGrpSpPr>
        <p:grpSpPr>
          <a:xfrm>
            <a:off x="489380" y="213058"/>
            <a:ext cx="2737338" cy="814963"/>
            <a:chOff x="489380" y="213058"/>
            <a:chExt cx="2737338" cy="8149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913E56D-5337-4EC7-B385-6AFFC70ECE03}"/>
                </a:ext>
              </a:extLst>
            </p:cNvPr>
            <p:cNvSpPr txBox="1"/>
            <p:nvPr/>
          </p:nvSpPr>
          <p:spPr>
            <a:xfrm>
              <a:off x="1233865" y="381690"/>
              <a:ext cx="1992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Key Bert</a:t>
              </a:r>
              <a:endParaRPr lang="ko-KR" altLang="en-US" sz="36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pic>
          <p:nvPicPr>
            <p:cNvPr id="15" name="그림 14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5D3966D3-6B58-44F8-A23F-883929AD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80" y="213058"/>
              <a:ext cx="535558" cy="798720"/>
            </a:xfrm>
            <a:prstGeom prst="rect">
              <a:avLst/>
            </a:prstGeom>
          </p:spPr>
        </p:pic>
      </p:grpSp>
      <p:sp>
        <p:nvSpPr>
          <p:cNvPr id="4" name="도넛 3"/>
          <p:cNvSpPr/>
          <p:nvPr/>
        </p:nvSpPr>
        <p:spPr>
          <a:xfrm>
            <a:off x="2362200" y="2973877"/>
            <a:ext cx="1689100" cy="167639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2353" y="3550466"/>
            <a:ext cx="252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Transformers</a:t>
            </a:r>
            <a:endParaRPr lang="ko-KR" altLang="en-US" sz="2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0200" y="1917408"/>
            <a:ext cx="38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CounterVectorizer</a:t>
            </a:r>
            <a:endParaRPr lang="ko-KR" altLang="en-US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6699" y="3110923"/>
            <a:ext cx="38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N-gram</a:t>
            </a:r>
            <a:endParaRPr lang="ko-KR" altLang="en-US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3100" y="4357887"/>
            <a:ext cx="5405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Sentence-transformers</a:t>
            </a:r>
            <a:endParaRPr lang="ko-KR" altLang="en-US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4999" y="5448300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SBERT</a:t>
            </a:r>
            <a:endParaRPr lang="ko-KR" altLang="en-US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3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FA393B27-4D38-4766-935A-D8B13CE2A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pic>
        <p:nvPicPr>
          <p:cNvPr id="8" name="그림 7" descr="거울, 농구, 테이블, 게임이(가) 표시된 사진&#10;&#10;자동 생성된 설명">
            <a:extLst>
              <a:ext uri="{FF2B5EF4-FFF2-40B4-BE49-F238E27FC236}">
                <a16:creationId xmlns:a16="http://schemas.microsoft.com/office/drawing/2014/main" xmlns="" id="{6F6E9517-0324-4F50-8198-8BD0D1E07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08" y="1385393"/>
            <a:ext cx="9414383" cy="537658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F9D6144-9037-4FE0-9930-045E1BC0BCFD}"/>
              </a:ext>
            </a:extLst>
          </p:cNvPr>
          <p:cNvGrpSpPr/>
          <p:nvPr/>
        </p:nvGrpSpPr>
        <p:grpSpPr>
          <a:xfrm>
            <a:off x="489380" y="213058"/>
            <a:ext cx="2059269" cy="814963"/>
            <a:chOff x="489380" y="213058"/>
            <a:chExt cx="2059269" cy="8149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913E56D-5337-4EC7-B385-6AFFC70ECE03}"/>
                </a:ext>
              </a:extLst>
            </p:cNvPr>
            <p:cNvSpPr txBox="1"/>
            <p:nvPr/>
          </p:nvSpPr>
          <p:spPr>
            <a:xfrm>
              <a:off x="1233865" y="381690"/>
              <a:ext cx="13147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PYQT5</a:t>
              </a:r>
              <a:endParaRPr lang="ko-KR" altLang="en-US" sz="36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pic>
          <p:nvPicPr>
            <p:cNvPr id="15" name="그림 14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5D3966D3-6B58-44F8-A23F-883929AD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80" y="213058"/>
              <a:ext cx="535558" cy="79872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801624" y="1955800"/>
            <a:ext cx="4588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GUI tool </a:t>
            </a:r>
            <a:r>
              <a:rPr lang="en-US" altLang="ko-KR" sz="2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(for </a:t>
            </a:r>
            <a:r>
              <a:rPr lang="ko-KR" altLang="en-US" sz="2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시각화</a:t>
            </a:r>
            <a:r>
              <a:rPr lang="en-US" altLang="ko-KR" sz="2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2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23298" y="3047998"/>
            <a:ext cx="1756651" cy="647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 점</a:t>
            </a:r>
            <a:endParaRPr lang="ko-KR" altLang="en-US" sz="24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12049" y="3047998"/>
            <a:ext cx="1756651" cy="647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 점</a:t>
            </a:r>
            <a:endParaRPr lang="ko-KR" altLang="en-US" sz="24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67648" y="4051944"/>
            <a:ext cx="3267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아나콘다 베이스 패키지</a:t>
            </a:r>
            <a:endParaRPr lang="en-US" altLang="ko-KR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직관적</a:t>
            </a:r>
            <a:endParaRPr lang="en-US" altLang="ko-KR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효율성</a:t>
            </a:r>
            <a:endParaRPr lang="ko-KR" altLang="en-US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6398" y="4051944"/>
            <a:ext cx="32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단순한 기능</a:t>
            </a:r>
            <a:endParaRPr lang="en-US" altLang="ko-KR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왼쪽/오른쪽/위쪽 화살표 16"/>
          <p:cNvSpPr/>
          <p:nvPr/>
        </p:nvSpPr>
        <p:spPr>
          <a:xfrm flipV="1">
            <a:off x="5060950" y="3187182"/>
            <a:ext cx="2070100" cy="864762"/>
          </a:xfrm>
          <a:prstGeom prst="leftRightUpArrow">
            <a:avLst>
              <a:gd name="adj1" fmla="val 25000"/>
              <a:gd name="adj2" fmla="val 25000"/>
              <a:gd name="adj3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갈매기형 수장 18"/>
          <p:cNvSpPr/>
          <p:nvPr/>
        </p:nvSpPr>
        <p:spPr>
          <a:xfrm rot="5400000">
            <a:off x="5792247" y="3865715"/>
            <a:ext cx="607506" cy="74179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8874" y="4793316"/>
            <a:ext cx="2254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초보자 친화적</a:t>
            </a:r>
            <a:endParaRPr lang="ko-KR" altLang="en-US" sz="40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718638"/>
            <a:ext cx="8801100" cy="471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0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FA393B27-4D38-4766-935A-D8B13CE2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F9D6144-9037-4FE0-9930-045E1BC0BCFD}"/>
              </a:ext>
            </a:extLst>
          </p:cNvPr>
          <p:cNvGrpSpPr/>
          <p:nvPr/>
        </p:nvGrpSpPr>
        <p:grpSpPr>
          <a:xfrm>
            <a:off x="489380" y="213058"/>
            <a:ext cx="5536181" cy="814963"/>
            <a:chOff x="489380" y="213058"/>
            <a:chExt cx="5536181" cy="8149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913E56D-5337-4EC7-B385-6AFFC70ECE03}"/>
                </a:ext>
              </a:extLst>
            </p:cNvPr>
            <p:cNvSpPr txBox="1"/>
            <p:nvPr/>
          </p:nvSpPr>
          <p:spPr>
            <a:xfrm>
              <a:off x="1233865" y="381690"/>
              <a:ext cx="47916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기대효과 및 개선사항</a:t>
              </a:r>
              <a:endParaRPr lang="ko-KR" altLang="en-US" sz="36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pic>
          <p:nvPicPr>
            <p:cNvPr id="15" name="그림 14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5D3966D3-6B58-44F8-A23F-883929AD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80" y="213058"/>
              <a:ext cx="535558" cy="798720"/>
            </a:xfrm>
            <a:prstGeom prst="rect">
              <a:avLst/>
            </a:prstGeom>
          </p:spPr>
        </p:pic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F94DC9A1-D2FC-4883-B235-DE94A8F67E08}"/>
              </a:ext>
            </a:extLst>
          </p:cNvPr>
          <p:cNvSpPr/>
          <p:nvPr/>
        </p:nvSpPr>
        <p:spPr>
          <a:xfrm>
            <a:off x="389467" y="1202267"/>
            <a:ext cx="11514666" cy="5442675"/>
          </a:xfrm>
          <a:prstGeom prst="roundRect">
            <a:avLst>
              <a:gd name="adj" fmla="val 6089"/>
            </a:avLst>
          </a:prstGeom>
          <a:solidFill>
            <a:schemeClr val="bg1"/>
          </a:solidFill>
          <a:ln w="28575">
            <a:solidFill>
              <a:srgbClr val="FF8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10945BF-500A-45C3-9EF8-5A1D3A123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0" y="4449119"/>
            <a:ext cx="11530607" cy="18105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835FB0-6762-4E22-B141-6E16C970CA10}"/>
              </a:ext>
            </a:extLst>
          </p:cNvPr>
          <p:cNvSpPr txBox="1"/>
          <p:nvPr/>
        </p:nvSpPr>
        <p:spPr>
          <a:xfrm>
            <a:off x="1876007" y="5829979"/>
            <a:ext cx="512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▲ </a:t>
            </a: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광양도서관 </a:t>
            </a:r>
            <a:r>
              <a:rPr lang="ko-KR" alt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플라이북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45" y="1289380"/>
            <a:ext cx="1699325" cy="345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673" y="1289381"/>
            <a:ext cx="1536231" cy="345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00" y="1289378"/>
            <a:ext cx="1878900" cy="345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289381"/>
            <a:ext cx="1723602" cy="345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39" y="1289381"/>
            <a:ext cx="1675052" cy="345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272" y="1289381"/>
            <a:ext cx="1798637" cy="345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1322877" y="1917812"/>
            <a:ext cx="307498" cy="178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2039" y="1778900"/>
            <a:ext cx="307498" cy="178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74507" y="1754624"/>
            <a:ext cx="425776" cy="341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643390" y="1754624"/>
            <a:ext cx="639442" cy="178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600314" y="1739788"/>
            <a:ext cx="307498" cy="178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88381" y="1867912"/>
            <a:ext cx="307498" cy="178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124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리기, 테이블이(가) 표시된 사진&#10;&#10;자동 생성된 설명">
            <a:extLst>
              <a:ext uri="{FF2B5EF4-FFF2-40B4-BE49-F238E27FC236}">
                <a16:creationId xmlns="" xmlns:a16="http://schemas.microsoft.com/office/drawing/2014/main" id="{FA393B27-4D38-4766-935A-D8B13CE2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F9D6144-9037-4FE0-9930-045E1BC0BCFD}"/>
              </a:ext>
            </a:extLst>
          </p:cNvPr>
          <p:cNvGrpSpPr/>
          <p:nvPr/>
        </p:nvGrpSpPr>
        <p:grpSpPr>
          <a:xfrm>
            <a:off x="489380" y="213058"/>
            <a:ext cx="929216" cy="814963"/>
            <a:chOff x="489380" y="213058"/>
            <a:chExt cx="929216" cy="814963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2913E56D-5337-4EC7-B385-6AFFC70ECE03}"/>
                </a:ext>
              </a:extLst>
            </p:cNvPr>
            <p:cNvSpPr txBox="1"/>
            <p:nvPr/>
          </p:nvSpPr>
          <p:spPr>
            <a:xfrm>
              <a:off x="1233865" y="381690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pic>
          <p:nvPicPr>
            <p:cNvPr id="15" name="그림 14" descr="그리기이(가) 표시된 사진&#10;&#10;자동 생성된 설명">
              <a:extLst>
                <a:ext uri="{FF2B5EF4-FFF2-40B4-BE49-F238E27FC236}">
                  <a16:creationId xmlns="" xmlns:a16="http://schemas.microsoft.com/office/drawing/2014/main" id="{5D3966D3-6B58-44F8-A23F-883929AD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80" y="213058"/>
              <a:ext cx="535558" cy="798720"/>
            </a:xfrm>
            <a:prstGeom prst="rect">
              <a:avLst/>
            </a:prstGeom>
          </p:spPr>
        </p:pic>
      </p:grp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F94DC9A1-D2FC-4883-B235-DE94A8F67E08}"/>
              </a:ext>
            </a:extLst>
          </p:cNvPr>
          <p:cNvSpPr/>
          <p:nvPr/>
        </p:nvSpPr>
        <p:spPr>
          <a:xfrm>
            <a:off x="389467" y="1202267"/>
            <a:ext cx="11514666" cy="5442675"/>
          </a:xfrm>
          <a:prstGeom prst="roundRect">
            <a:avLst>
              <a:gd name="adj" fmla="val 6089"/>
            </a:avLst>
          </a:prstGeom>
          <a:solidFill>
            <a:schemeClr val="bg1"/>
          </a:solidFill>
          <a:ln w="28575">
            <a:solidFill>
              <a:srgbClr val="FF8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A10945BF-500A-45C3-9EF8-5A1D3A123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0" y="4449119"/>
            <a:ext cx="11530607" cy="1810516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79AE04DE-6BEE-4CCA-9E8F-FCD1D42B2625}"/>
              </a:ext>
            </a:extLst>
          </p:cNvPr>
          <p:cNvSpPr/>
          <p:nvPr/>
        </p:nvSpPr>
        <p:spPr>
          <a:xfrm>
            <a:off x="4495800" y="1403683"/>
            <a:ext cx="7206820" cy="3259101"/>
          </a:xfrm>
          <a:prstGeom prst="roundRect">
            <a:avLst>
              <a:gd name="adj" fmla="val 10179"/>
            </a:avLst>
          </a:prstGeom>
          <a:solidFill>
            <a:srgbClr val="EEF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7BDA7E2-2302-402A-90E5-58A1BD9897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75" y="1525887"/>
            <a:ext cx="2858788" cy="2944125"/>
          </a:xfrm>
          <a:prstGeom prst="rect">
            <a:avLst/>
          </a:prstGeom>
        </p:spPr>
      </p:pic>
      <p:pic>
        <p:nvPicPr>
          <p:cNvPr id="19" name="그림 18" descr="조류, 테이블이(가) 표시된 사진&#10;&#10;자동 생성된 설명">
            <a:extLst>
              <a:ext uri="{FF2B5EF4-FFF2-40B4-BE49-F238E27FC236}">
                <a16:creationId xmlns="" xmlns:a16="http://schemas.microsoft.com/office/drawing/2014/main" id="{AC005B13-8B89-4023-A50D-76CED2917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56" y="1509345"/>
            <a:ext cx="2858788" cy="2944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C644564-AC58-49EF-83F4-12860FBA644E}"/>
              </a:ext>
            </a:extLst>
          </p:cNvPr>
          <p:cNvSpPr txBox="1"/>
          <p:nvPr/>
        </p:nvSpPr>
        <p:spPr>
          <a:xfrm>
            <a:off x="1024938" y="3867119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▶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겟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913E56D-5337-4EC7-B385-6AFFC70ECE03}"/>
              </a:ext>
            </a:extLst>
          </p:cNvPr>
          <p:cNvSpPr txBox="1"/>
          <p:nvPr/>
        </p:nvSpPr>
        <p:spPr>
          <a:xfrm>
            <a:off x="1233865" y="381690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기대효과 및 개선사항</a:t>
            </a:r>
            <a:endParaRPr lang="ko-KR" altLang="en-US" sz="36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1" name="Picture 5" descr="집중 선 - 스톡일러스트 [65026495] - PIXT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9"/>
          <a:stretch/>
        </p:blipFill>
        <p:spPr bwMode="auto">
          <a:xfrm>
            <a:off x="1024938" y="1972432"/>
            <a:ext cx="2654188" cy="145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680393" y="2538873"/>
            <a:ext cx="1359462" cy="461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89635" y="2571568"/>
            <a:ext cx="114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대학생</a:t>
            </a:r>
            <a:endParaRPr lang="ko-KR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62122" y="1645711"/>
            <a:ext cx="195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학년별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57997" y="2534319"/>
            <a:ext cx="1950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1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신입생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2</a:t>
            </a:r>
            <a:r>
              <a:rPr lang="ko-KR" altLang="en-US" dirty="0" smtClean="0"/>
              <a:t>학년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3</a:t>
            </a:r>
            <a:r>
              <a:rPr lang="ko-KR" altLang="en-US" dirty="0" smtClean="0"/>
              <a:t>학년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4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(</a:t>
            </a:r>
            <a:r>
              <a:rPr lang="ko-KR" altLang="en-US" dirty="0" smtClean="0"/>
              <a:t>졸업반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898" y="2133418"/>
            <a:ext cx="20193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아래쪽 화살표 설명선 28"/>
          <p:cNvSpPr/>
          <p:nvPr/>
        </p:nvSpPr>
        <p:spPr>
          <a:xfrm>
            <a:off x="8666898" y="2133418"/>
            <a:ext cx="489905" cy="1324537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29334" y="3497786"/>
            <a:ext cx="100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인문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사회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교육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76546" y="3272983"/>
            <a:ext cx="1187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공학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자연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의약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예체능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27317" y="1645711"/>
            <a:ext cx="138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학과별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160241" y="2721584"/>
            <a:ext cx="525957" cy="2800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FA393B27-4D38-4766-935A-D8B13CE2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5D3966D3-6B58-44F8-A23F-883929AD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0" y="213058"/>
            <a:ext cx="535558" cy="79872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F94DC9A1-D2FC-4883-B235-DE94A8F67E08}"/>
              </a:ext>
            </a:extLst>
          </p:cNvPr>
          <p:cNvSpPr/>
          <p:nvPr/>
        </p:nvSpPr>
        <p:spPr>
          <a:xfrm>
            <a:off x="389467" y="1202267"/>
            <a:ext cx="11514666" cy="5442675"/>
          </a:xfrm>
          <a:prstGeom prst="roundRect">
            <a:avLst>
              <a:gd name="adj" fmla="val 6089"/>
            </a:avLst>
          </a:prstGeom>
          <a:solidFill>
            <a:schemeClr val="bg1"/>
          </a:solidFill>
          <a:ln w="28575">
            <a:solidFill>
              <a:srgbClr val="FF8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913E56D-5337-4EC7-B385-6AFFC70ECE03}"/>
              </a:ext>
            </a:extLst>
          </p:cNvPr>
          <p:cNvSpPr txBox="1"/>
          <p:nvPr/>
        </p:nvSpPr>
        <p:spPr>
          <a:xfrm>
            <a:off x="1291974" y="365447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기대효과 및 개선사항</a:t>
            </a:r>
            <a:endParaRPr lang="ko-KR" altLang="en-US" sz="36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990" y="1720838"/>
            <a:ext cx="64996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b="1" dirty="0" smtClean="0"/>
          </a:p>
          <a:p>
            <a:pPr marL="400050" indent="-400050">
              <a:buFont typeface="+mj-lt"/>
              <a:buAutoNum type="romanUcPeriod"/>
            </a:pPr>
            <a:r>
              <a:rPr lang="ko-KR" altLang="en-US" sz="3600" b="1" dirty="0" smtClean="0"/>
              <a:t>키워드 적합여부</a:t>
            </a:r>
            <a:endParaRPr lang="en-US" altLang="ko-KR" sz="3600" b="1" dirty="0" smtClean="0"/>
          </a:p>
          <a:p>
            <a:pPr marL="400050" indent="-400050">
              <a:buFont typeface="+mj-lt"/>
              <a:buAutoNum type="romanUcPeriod"/>
            </a:pPr>
            <a:endParaRPr lang="en-US" altLang="ko-KR" sz="3600" b="1" dirty="0" smtClean="0"/>
          </a:p>
          <a:p>
            <a:pPr marL="400050" indent="-400050">
              <a:buFont typeface="+mj-lt"/>
              <a:buAutoNum type="romanUcPeriod"/>
            </a:pPr>
            <a:r>
              <a:rPr lang="ko-KR" altLang="en-US" sz="3600" b="1" dirty="0" smtClean="0"/>
              <a:t>추가 데이터 전처리</a:t>
            </a:r>
            <a:endParaRPr lang="en-US" altLang="ko-KR" sz="3600" b="1" dirty="0" smtClean="0"/>
          </a:p>
          <a:p>
            <a:pPr marL="400050" indent="-400050">
              <a:buFont typeface="+mj-lt"/>
              <a:buAutoNum type="romanUcPeriod"/>
            </a:pPr>
            <a:endParaRPr lang="en-US" altLang="ko-KR" sz="3600" b="1" dirty="0" smtClean="0"/>
          </a:p>
          <a:p>
            <a:pPr marL="400050" indent="-400050">
              <a:buFont typeface="+mj-lt"/>
              <a:buAutoNum type="romanUcPeriod"/>
            </a:pPr>
            <a:r>
              <a:rPr lang="ko-KR" altLang="en-US" sz="3600" b="1" dirty="0" smtClean="0"/>
              <a:t>만족도 및 추천 정확도 평가</a:t>
            </a:r>
            <a:endParaRPr lang="ko-KR" altLang="en-US" sz="3600" b="1" dirty="0"/>
          </a:p>
        </p:txBody>
      </p:sp>
      <p:pic>
        <p:nvPicPr>
          <p:cNvPr id="18" name="Picture 2" descr="테이블에 손을 검사 목록을 작성합니다 기사의 추가 및 개선 사항 변경에 대한 스톡 벡터 아트 및 기타 이미지 - iStock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352" y="1202267"/>
            <a:ext cx="3872523" cy="500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, 거울, 그리기이(가) 표시된 사진&#10;&#10;자동 생성된 설명">
            <a:extLst>
              <a:ext uri="{FF2B5EF4-FFF2-40B4-BE49-F238E27FC236}">
                <a16:creationId xmlns:a16="http://schemas.microsoft.com/office/drawing/2014/main" xmlns="" id="{5B2C97C3-22B8-41C4-A9FE-4F0F33F60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7C03977-E229-4BAE-BEE5-19954B112E25}"/>
              </a:ext>
            </a:extLst>
          </p:cNvPr>
          <p:cNvGrpSpPr/>
          <p:nvPr/>
        </p:nvGrpSpPr>
        <p:grpSpPr>
          <a:xfrm>
            <a:off x="4610804" y="143933"/>
            <a:ext cx="2669014" cy="1746495"/>
            <a:chOff x="4492271" y="211667"/>
            <a:chExt cx="2669014" cy="174649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0F435FC6-FDFA-4DB6-8459-7BC7C5066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9" r="48093"/>
            <a:stretch/>
          </p:blipFill>
          <p:spPr>
            <a:xfrm>
              <a:off x="4801260" y="211667"/>
              <a:ext cx="2360025" cy="174649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0CBA6DA-6DE5-4C1E-A6C9-5BB47CC9A5B0}"/>
                </a:ext>
              </a:extLst>
            </p:cNvPr>
            <p:cNvSpPr txBox="1"/>
            <p:nvPr/>
          </p:nvSpPr>
          <p:spPr>
            <a:xfrm>
              <a:off x="5250180" y="461528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참</a:t>
              </a:r>
              <a:r>
                <a:rPr lang="ko-KR" alt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조</a:t>
              </a:r>
            </a:p>
          </p:txBody>
        </p:sp>
        <p:pic>
          <p:nvPicPr>
            <p:cNvPr id="8" name="그림 7" descr="그리기, 테이블이(가) 표시된 사진&#10;&#10;자동 생성된 설명">
              <a:extLst>
                <a:ext uri="{FF2B5EF4-FFF2-40B4-BE49-F238E27FC236}">
                  <a16:creationId xmlns:a16="http://schemas.microsoft.com/office/drawing/2014/main" xmlns="" id="{06438770-7C30-4E23-9DC4-EA167E677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271" y="336638"/>
              <a:ext cx="1191888" cy="1263401"/>
            </a:xfrm>
            <a:prstGeom prst="rect">
              <a:avLst/>
            </a:prstGeom>
          </p:spPr>
        </p:pic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0D6C8E0C-1A1A-48D7-849C-3E742C09DE72}"/>
              </a:ext>
            </a:extLst>
          </p:cNvPr>
          <p:cNvSpPr/>
          <p:nvPr/>
        </p:nvSpPr>
        <p:spPr>
          <a:xfrm>
            <a:off x="1663700" y="2087076"/>
            <a:ext cx="186266" cy="1862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602CAB-9195-47EA-BDA1-D081F6E85B3D}"/>
              </a:ext>
            </a:extLst>
          </p:cNvPr>
          <p:cNvSpPr txBox="1"/>
          <p:nvPr/>
        </p:nvSpPr>
        <p:spPr>
          <a:xfrm>
            <a:off x="1883833" y="1866944"/>
            <a:ext cx="842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https://</a:t>
            </a:r>
            <a:r>
              <a:rPr lang="en-US" altLang="ko-KR" sz="3200" dirty="0" smtClean="0"/>
              <a:t>kostat.go.kr (</a:t>
            </a:r>
            <a:r>
              <a:rPr lang="ko-KR" altLang="en-US" sz="3200" dirty="0" smtClean="0"/>
              <a:t>통계청</a:t>
            </a:r>
            <a:r>
              <a:rPr lang="en-US" altLang="ko-KR" sz="3200" dirty="0" smtClean="0"/>
              <a:t>) </a:t>
            </a:r>
            <a:endParaRPr lang="en-US" altLang="ko-KR" sz="3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D471FE3-6F99-41C1-AB74-3BCCB75E5567}"/>
              </a:ext>
            </a:extLst>
          </p:cNvPr>
          <p:cNvSpPr/>
          <p:nvPr/>
        </p:nvSpPr>
        <p:spPr>
          <a:xfrm>
            <a:off x="1663700" y="3027837"/>
            <a:ext cx="186266" cy="1862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4D471FE3-6F99-41C1-AB74-3BCCB75E5567}"/>
              </a:ext>
            </a:extLst>
          </p:cNvPr>
          <p:cNvSpPr/>
          <p:nvPr/>
        </p:nvSpPr>
        <p:spPr>
          <a:xfrm>
            <a:off x="1654260" y="3965161"/>
            <a:ext cx="186266" cy="1862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76E225F-C299-414E-A51D-839F38F50703}"/>
              </a:ext>
            </a:extLst>
          </p:cNvPr>
          <p:cNvSpPr txBox="1"/>
          <p:nvPr/>
        </p:nvSpPr>
        <p:spPr>
          <a:xfrm>
            <a:off x="1874393" y="3745029"/>
            <a:ext cx="842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https://</a:t>
            </a:r>
            <a:r>
              <a:rPr lang="en-US" altLang="ko-KR" sz="3200" dirty="0" smtClean="0"/>
              <a:t>google.com (</a:t>
            </a:r>
            <a:r>
              <a:rPr lang="ko-KR" altLang="en-US" sz="3200" dirty="0" smtClean="0"/>
              <a:t>이미지 자료</a:t>
            </a:r>
            <a:r>
              <a:rPr lang="en-US" altLang="ko-KR" sz="3200" dirty="0" smtClean="0"/>
              <a:t>)</a:t>
            </a:r>
            <a:endParaRPr lang="en-US" altLang="ko-KR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6602CAB-9195-47EA-BDA1-D081F6E85B3D}"/>
              </a:ext>
            </a:extLst>
          </p:cNvPr>
          <p:cNvSpPr txBox="1"/>
          <p:nvPr/>
        </p:nvSpPr>
        <p:spPr>
          <a:xfrm>
            <a:off x="2018320" y="2828582"/>
            <a:ext cx="842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2021</a:t>
            </a:r>
            <a:r>
              <a:rPr lang="ko-KR" altLang="en-US" sz="3200" dirty="0" smtClean="0"/>
              <a:t>년 국민 독서 실태 조사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문화체육관광부</a:t>
            </a:r>
            <a:r>
              <a:rPr lang="en-US" altLang="ko-KR" sz="3200" dirty="0" smtClean="0"/>
              <a:t>)</a:t>
            </a:r>
            <a:endParaRPr lang="en-US" altLang="ko-KR" sz="3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4D471FE3-6F99-41C1-AB74-3BCCB75E5567}"/>
              </a:ext>
            </a:extLst>
          </p:cNvPr>
          <p:cNvSpPr/>
          <p:nvPr/>
        </p:nvSpPr>
        <p:spPr>
          <a:xfrm>
            <a:off x="1628860" y="4892261"/>
            <a:ext cx="186266" cy="1862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76E225F-C299-414E-A51D-839F38F50703}"/>
              </a:ext>
            </a:extLst>
          </p:cNvPr>
          <p:cNvSpPr txBox="1"/>
          <p:nvPr/>
        </p:nvSpPr>
        <p:spPr>
          <a:xfrm>
            <a:off x="1848993" y="4672129"/>
            <a:ext cx="842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https</a:t>
            </a:r>
            <a:r>
              <a:rPr lang="en-US" altLang="ko-KR" sz="3200" dirty="0"/>
              <a:t>://</a:t>
            </a:r>
            <a:r>
              <a:rPr lang="en-US" altLang="ko-KR" sz="3200" dirty="0" smtClean="0"/>
              <a:t>libweb.pknu.ac.kr (</a:t>
            </a:r>
            <a:r>
              <a:rPr lang="ko-KR" altLang="en-US" sz="3200" dirty="0" smtClean="0"/>
              <a:t>이미지 자료</a:t>
            </a:r>
            <a:r>
              <a:rPr lang="en-US" altLang="ko-KR" sz="3200" dirty="0" smtClean="0"/>
              <a:t>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0773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04446" y="3428999"/>
            <a:ext cx="5777713" cy="9245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solidFill>
                  <a:srgbClr val="EFFFFE"/>
                </a:solidFill>
              </a:rPr>
              <a:t>Q &amp; A</a:t>
            </a:r>
            <a:endParaRPr lang="ko-KR" altLang="en-US" sz="6600" b="1" dirty="0">
              <a:solidFill>
                <a:srgbClr val="E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04446" y="3428999"/>
            <a:ext cx="5777713" cy="9245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solidFill>
                  <a:srgbClr val="EFFFFE"/>
                </a:solidFill>
              </a:rPr>
              <a:t>Thank you</a:t>
            </a:r>
            <a:endParaRPr lang="ko-KR" altLang="en-US" sz="6600" b="1" dirty="0">
              <a:solidFill>
                <a:srgbClr val="E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, 거울, 그리기이(가) 표시된 사진&#10;&#10;자동 생성된 설명">
            <a:extLst>
              <a:ext uri="{FF2B5EF4-FFF2-40B4-BE49-F238E27FC236}">
                <a16:creationId xmlns:a16="http://schemas.microsoft.com/office/drawing/2014/main" xmlns="" id="{5B2C97C3-22B8-41C4-A9FE-4F0F33F60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7C03977-E229-4BAE-BEE5-19954B112E25}"/>
              </a:ext>
            </a:extLst>
          </p:cNvPr>
          <p:cNvGrpSpPr/>
          <p:nvPr/>
        </p:nvGrpSpPr>
        <p:grpSpPr>
          <a:xfrm>
            <a:off x="4610804" y="143933"/>
            <a:ext cx="2669014" cy="1746495"/>
            <a:chOff x="4492271" y="211667"/>
            <a:chExt cx="2669014" cy="174649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0F435FC6-FDFA-4DB6-8459-7BC7C5066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9" r="48093"/>
            <a:stretch/>
          </p:blipFill>
          <p:spPr>
            <a:xfrm>
              <a:off x="4801260" y="211667"/>
              <a:ext cx="2360025" cy="174649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0CBA6DA-6DE5-4C1E-A6C9-5BB47CC9A5B0}"/>
                </a:ext>
              </a:extLst>
            </p:cNvPr>
            <p:cNvSpPr txBox="1"/>
            <p:nvPr/>
          </p:nvSpPr>
          <p:spPr>
            <a:xfrm>
              <a:off x="5250180" y="461528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차례</a:t>
              </a:r>
              <a:endPara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pic>
          <p:nvPicPr>
            <p:cNvPr id="8" name="그림 7" descr="그리기, 테이블이(가) 표시된 사진&#10;&#10;자동 생성된 설명">
              <a:extLst>
                <a:ext uri="{FF2B5EF4-FFF2-40B4-BE49-F238E27FC236}">
                  <a16:creationId xmlns:a16="http://schemas.microsoft.com/office/drawing/2014/main" xmlns="" id="{06438770-7C30-4E23-9DC4-EA167E677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271" y="336638"/>
              <a:ext cx="1191888" cy="1263401"/>
            </a:xfrm>
            <a:prstGeom prst="rect">
              <a:avLst/>
            </a:prstGeom>
          </p:spPr>
        </p:pic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0D6C8E0C-1A1A-48D7-849C-3E742C09DE72}"/>
              </a:ext>
            </a:extLst>
          </p:cNvPr>
          <p:cNvSpPr/>
          <p:nvPr/>
        </p:nvSpPr>
        <p:spPr>
          <a:xfrm>
            <a:off x="1663700" y="2087076"/>
            <a:ext cx="186266" cy="1862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602CAB-9195-47EA-BDA1-D081F6E85B3D}"/>
              </a:ext>
            </a:extLst>
          </p:cNvPr>
          <p:cNvSpPr txBox="1"/>
          <p:nvPr/>
        </p:nvSpPr>
        <p:spPr>
          <a:xfrm>
            <a:off x="1883833" y="1866944"/>
            <a:ext cx="842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5959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프로젝트 개요 및 기획배경</a:t>
            </a:r>
            <a:endParaRPr lang="ko-KR" altLang="en-US" sz="3200" b="1" dirty="0">
              <a:solidFill>
                <a:srgbClr val="5959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D471FE3-6F99-41C1-AB74-3BCCB75E5567}"/>
              </a:ext>
            </a:extLst>
          </p:cNvPr>
          <p:cNvSpPr/>
          <p:nvPr/>
        </p:nvSpPr>
        <p:spPr>
          <a:xfrm>
            <a:off x="1663700" y="2776985"/>
            <a:ext cx="186266" cy="1862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76E225F-C299-414E-A51D-839F38F50703}"/>
              </a:ext>
            </a:extLst>
          </p:cNvPr>
          <p:cNvSpPr txBox="1"/>
          <p:nvPr/>
        </p:nvSpPr>
        <p:spPr>
          <a:xfrm>
            <a:off x="1883833" y="2556853"/>
            <a:ext cx="842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5959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프로젝트 개발결과</a:t>
            </a:r>
            <a:endParaRPr lang="ko-KR" altLang="en-US" sz="3200" b="1" dirty="0">
              <a:solidFill>
                <a:srgbClr val="5959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36592311-29EB-4434-987D-0583960F4D92}"/>
              </a:ext>
            </a:extLst>
          </p:cNvPr>
          <p:cNvGrpSpPr/>
          <p:nvPr/>
        </p:nvGrpSpPr>
        <p:grpSpPr>
          <a:xfrm>
            <a:off x="1258015" y="3956061"/>
            <a:ext cx="9675969" cy="1909128"/>
            <a:chOff x="1212793" y="3716373"/>
            <a:chExt cx="9675969" cy="19091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2543190-FD91-40EA-97CB-73E9C3632DBF}"/>
                </a:ext>
              </a:extLst>
            </p:cNvPr>
            <p:cNvSpPr txBox="1"/>
            <p:nvPr/>
          </p:nvSpPr>
          <p:spPr>
            <a:xfrm>
              <a:off x="1498572" y="3942117"/>
              <a:ext cx="91044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내가 인생을 안 것은 사람 때문이 아니라 책 때문이다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  <a:p>
              <a:pPr algn="ctr"/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- </a:t>
              </a:r>
              <a:r>
                <a:rPr lang="ko-KR" altLang="en-US" sz="3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아나톨</a:t>
              </a:r>
              <a:r>
                <a:rPr lang="ko-KR" altLang="en-US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프랑스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-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877C26C-E3DB-4ACD-84EF-A97168D33BF9}"/>
                </a:ext>
              </a:extLst>
            </p:cNvPr>
            <p:cNvSpPr txBox="1"/>
            <p:nvPr/>
          </p:nvSpPr>
          <p:spPr>
            <a:xfrm>
              <a:off x="1212793" y="3763453"/>
              <a:ext cx="77457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F1735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“</a:t>
              </a:r>
              <a:endParaRPr lang="ko-KR" altLang="en-US" sz="11500" dirty="0">
                <a:solidFill>
                  <a:srgbClr val="F1735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CA840D1-3EF8-474C-9ED6-72CE9CF6C3D4}"/>
                </a:ext>
              </a:extLst>
            </p:cNvPr>
            <p:cNvSpPr txBox="1"/>
            <p:nvPr/>
          </p:nvSpPr>
          <p:spPr>
            <a:xfrm>
              <a:off x="10114191" y="3716373"/>
              <a:ext cx="77457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F1735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”</a:t>
              </a:r>
              <a:endParaRPr lang="ko-KR" altLang="en-US" sz="11500" dirty="0">
                <a:solidFill>
                  <a:srgbClr val="F1735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4D471FE3-6F99-41C1-AB74-3BCCB75E5567}"/>
              </a:ext>
            </a:extLst>
          </p:cNvPr>
          <p:cNvSpPr/>
          <p:nvPr/>
        </p:nvSpPr>
        <p:spPr>
          <a:xfrm>
            <a:off x="1654260" y="3406813"/>
            <a:ext cx="186266" cy="1862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76E225F-C299-414E-A51D-839F38F50703}"/>
              </a:ext>
            </a:extLst>
          </p:cNvPr>
          <p:cNvSpPr txBox="1"/>
          <p:nvPr/>
        </p:nvSpPr>
        <p:spPr>
          <a:xfrm>
            <a:off x="1874393" y="3186681"/>
            <a:ext cx="842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5959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기대효과 및 개선사항</a:t>
            </a:r>
            <a:endParaRPr lang="ko-KR" altLang="en-US" sz="3200" b="1" dirty="0">
              <a:solidFill>
                <a:srgbClr val="5959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1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FA393B27-4D38-4766-935A-D8B13CE2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10BEFD8E-8174-4B1E-A161-E3A25E8A802A}"/>
              </a:ext>
            </a:extLst>
          </p:cNvPr>
          <p:cNvGrpSpPr/>
          <p:nvPr/>
        </p:nvGrpSpPr>
        <p:grpSpPr>
          <a:xfrm>
            <a:off x="744816" y="2319974"/>
            <a:ext cx="2999694" cy="3089237"/>
            <a:chOff x="1174083" y="1884381"/>
            <a:chExt cx="2999694" cy="3089237"/>
          </a:xfrm>
        </p:grpSpPr>
        <p:pic>
          <p:nvPicPr>
            <p:cNvPr id="22" name="그림 21" descr="조류, 꽃이(가) 표시된 사진&#10;&#10;자동 생성된 설명">
              <a:extLst>
                <a:ext uri="{FF2B5EF4-FFF2-40B4-BE49-F238E27FC236}">
                  <a16:creationId xmlns:a16="http://schemas.microsoft.com/office/drawing/2014/main" xmlns="" id="{B64EED5C-39BD-437D-954E-DBEA5C34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083" y="1884381"/>
              <a:ext cx="2999694" cy="308923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E6F1722-6F26-46B9-8810-1C61D4FD43EA}"/>
                </a:ext>
              </a:extLst>
            </p:cNvPr>
            <p:cNvSpPr txBox="1"/>
            <p:nvPr/>
          </p:nvSpPr>
          <p:spPr>
            <a:xfrm>
              <a:off x="1300220" y="1903856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9DDA4C7C-1E50-4761-8DC4-35788750F597}"/>
              </a:ext>
            </a:extLst>
          </p:cNvPr>
          <p:cNvGrpSpPr/>
          <p:nvPr/>
        </p:nvGrpSpPr>
        <p:grpSpPr>
          <a:xfrm>
            <a:off x="4668672" y="2300499"/>
            <a:ext cx="2999694" cy="3089237"/>
            <a:chOff x="4882255" y="1884380"/>
            <a:chExt cx="2999694" cy="3089237"/>
          </a:xfrm>
        </p:grpSpPr>
        <p:pic>
          <p:nvPicPr>
            <p:cNvPr id="26" name="그림 25" descr="조류, 꽃이(가) 표시된 사진&#10;&#10;자동 생성된 설명">
              <a:extLst>
                <a:ext uri="{FF2B5EF4-FFF2-40B4-BE49-F238E27FC236}">
                  <a16:creationId xmlns:a16="http://schemas.microsoft.com/office/drawing/2014/main" xmlns="" id="{9BED9C0A-AEB5-4DA1-B96C-D00F9ABC7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255" y="1884380"/>
              <a:ext cx="2999694" cy="30892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617CBC1-874F-4287-9AF9-9FEFB047077D}"/>
                </a:ext>
              </a:extLst>
            </p:cNvPr>
            <p:cNvSpPr txBox="1"/>
            <p:nvPr/>
          </p:nvSpPr>
          <p:spPr>
            <a:xfrm>
              <a:off x="5008392" y="1903855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pic>
        <p:nvPicPr>
          <p:cNvPr id="29" name="그림 28" descr="조류, 꽃이(가) 표시된 사진&#10;&#10;자동 생성된 설명">
            <a:extLst>
              <a:ext uri="{FF2B5EF4-FFF2-40B4-BE49-F238E27FC236}">
                <a16:creationId xmlns:a16="http://schemas.microsoft.com/office/drawing/2014/main" xmlns="" id="{5CA1B2C4-3C14-4739-9BCF-7B76E988C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28" y="2300499"/>
            <a:ext cx="2999694" cy="308923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0E42A6B8-450D-46B1-8AFE-DDFC08D6F4A0}"/>
              </a:ext>
            </a:extLst>
          </p:cNvPr>
          <p:cNvGrpSpPr/>
          <p:nvPr/>
        </p:nvGrpSpPr>
        <p:grpSpPr>
          <a:xfrm>
            <a:off x="244052" y="375591"/>
            <a:ext cx="6855703" cy="1057646"/>
            <a:chOff x="3283585" y="188822"/>
            <a:chExt cx="6855703" cy="1057646"/>
          </a:xfrm>
        </p:grpSpPr>
        <p:pic>
          <p:nvPicPr>
            <p:cNvPr id="34" name="그림 33" descr="그리기, 테이블이(가) 표시된 사진&#10;&#10;자동 생성된 설명">
              <a:extLst>
                <a:ext uri="{FF2B5EF4-FFF2-40B4-BE49-F238E27FC236}">
                  <a16:creationId xmlns:a16="http://schemas.microsoft.com/office/drawing/2014/main" xmlns="" id="{2917D8F0-6679-4FE5-9075-F4ABC5947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3585" y="188822"/>
              <a:ext cx="997779" cy="105764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913E56D-5337-4EC7-B385-6AFFC70ECE03}"/>
                </a:ext>
              </a:extLst>
            </p:cNvPr>
            <p:cNvSpPr txBox="1"/>
            <p:nvPr/>
          </p:nvSpPr>
          <p:spPr>
            <a:xfrm>
              <a:off x="4198238" y="467031"/>
              <a:ext cx="5941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프로젝트 개요 및 기획배경</a:t>
              </a:r>
            </a:p>
          </p:txBody>
        </p:sp>
      </p:grpSp>
      <p:pic>
        <p:nvPicPr>
          <p:cNvPr id="21" name="Picture 2" descr="Why you should learn JS?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13" y1="33250" x2="49813" y2="33250"/>
                        <a14:foregroundMark x1="51250" y1="47125" x2="51250" y2="47125"/>
                        <a14:foregroundMark x1="45438" y1="54125" x2="45438" y2="54125"/>
                        <a14:foregroundMark x1="45438" y1="41375" x2="52438" y2="63875"/>
                        <a14:foregroundMark x1="42875" y1="39625" x2="54750" y2="51250"/>
                        <a14:foregroundMark x1="41438" y1="40125" x2="44625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630" y="1315984"/>
            <a:ext cx="1667569" cy="10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52" y="2955442"/>
            <a:ext cx="2873557" cy="243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528" y="2955442"/>
            <a:ext cx="2999694" cy="245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09" y="2955442"/>
            <a:ext cx="2873557" cy="243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6878230" y="3864592"/>
            <a:ext cx="388418" cy="197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09" y="2918792"/>
            <a:ext cx="2873558" cy="249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7377239" y="3831763"/>
            <a:ext cx="388418" cy="197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10" y="2918791"/>
            <a:ext cx="2873557" cy="249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7377239" y="3831763"/>
            <a:ext cx="388418" cy="197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2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FA393B27-4D38-4766-935A-D8B13CE2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5D3966D3-6B58-44F8-A23F-883929AD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0" y="213058"/>
            <a:ext cx="535558" cy="79872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F94DC9A1-D2FC-4883-B235-DE94A8F67E08}"/>
              </a:ext>
            </a:extLst>
          </p:cNvPr>
          <p:cNvSpPr/>
          <p:nvPr/>
        </p:nvSpPr>
        <p:spPr>
          <a:xfrm>
            <a:off x="389467" y="1202267"/>
            <a:ext cx="11514666" cy="5442675"/>
          </a:xfrm>
          <a:prstGeom prst="roundRect">
            <a:avLst>
              <a:gd name="adj" fmla="val 6089"/>
            </a:avLst>
          </a:prstGeom>
          <a:solidFill>
            <a:schemeClr val="bg1"/>
          </a:solidFill>
          <a:ln w="28575">
            <a:solidFill>
              <a:srgbClr val="FF8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how _____ | English - Quiziz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9" y="1289377"/>
            <a:ext cx="1428812" cy="15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29" y="1791860"/>
            <a:ext cx="5799137" cy="176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6" y="3952392"/>
            <a:ext cx="5676900" cy="221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아래쪽 화살표 설명선 13"/>
          <p:cNvSpPr/>
          <p:nvPr/>
        </p:nvSpPr>
        <p:spPr>
          <a:xfrm>
            <a:off x="5324553" y="2128199"/>
            <a:ext cx="892744" cy="1764064"/>
          </a:xfrm>
          <a:prstGeom prst="downArrowCallou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913E56D-5337-4EC7-B385-6AFFC70ECE03}"/>
              </a:ext>
            </a:extLst>
          </p:cNvPr>
          <p:cNvSpPr txBox="1"/>
          <p:nvPr/>
        </p:nvSpPr>
        <p:spPr>
          <a:xfrm>
            <a:off x="1291974" y="365447"/>
            <a:ext cx="594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 개요 및 기획배경</a:t>
            </a:r>
          </a:p>
        </p:txBody>
      </p:sp>
    </p:spTree>
    <p:extLst>
      <p:ext uri="{BB962C8B-B14F-4D97-AF65-F5344CB8AC3E}">
        <p14:creationId xmlns:p14="http://schemas.microsoft.com/office/powerpoint/2010/main" val="30865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FA393B27-4D38-4766-935A-D8B13CE2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5D3966D3-6B58-44F8-A23F-883929AD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0" y="213058"/>
            <a:ext cx="535558" cy="79872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F94DC9A1-D2FC-4883-B235-DE94A8F67E08}"/>
              </a:ext>
            </a:extLst>
          </p:cNvPr>
          <p:cNvSpPr/>
          <p:nvPr/>
        </p:nvSpPr>
        <p:spPr>
          <a:xfrm>
            <a:off x="389467" y="1202267"/>
            <a:ext cx="11514666" cy="5442675"/>
          </a:xfrm>
          <a:prstGeom prst="roundRect">
            <a:avLst>
              <a:gd name="adj" fmla="val 6089"/>
            </a:avLst>
          </a:prstGeom>
          <a:solidFill>
            <a:schemeClr val="bg1"/>
          </a:solidFill>
          <a:ln w="28575">
            <a:solidFill>
              <a:srgbClr val="FF8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how _____ | English - Quiziz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9" y="1289377"/>
            <a:ext cx="1428812" cy="15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5" descr="화살표 - 스톡일러스트 [67781666] - PIX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01" b="94444" l="10000" r="90000">
                        <a14:foregroundMark x1="70444" y1="81197" x2="70444" y2="81197"/>
                        <a14:foregroundMark x1="67556" y1="72863" x2="51556" y2="63034"/>
                        <a14:foregroundMark x1="50889" y1="35256" x2="72444" y2="15598"/>
                        <a14:foregroundMark x1="78889" y1="4701" x2="78889" y2="4701"/>
                        <a14:foregroundMark x1="43111" y1="38034" x2="23111" y2="43803"/>
                        <a14:foregroundMark x1="76000" y1="87393" x2="62222" y2="67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13743" y="3384347"/>
            <a:ext cx="1656338" cy="172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대학생 여대생 젊은 남녀 전신 일러스트 소재 - 스톡일러스트 [76563286] - PIXTA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1333" y1="39607" x2="21333" y2="39607"/>
                        <a14:foregroundMark x1="41556" y1="37079" x2="41556" y2="37079"/>
                        <a14:foregroundMark x1="40667" y1="30618" x2="40667" y2="30618"/>
                        <a14:foregroundMark x1="40444" y1="39607" x2="40444" y2="39607"/>
                        <a14:foregroundMark x1="40444" y1="44944" x2="40444" y2="44944"/>
                        <a14:foregroundMark x1="40444" y1="44944" x2="40444" y2="44944"/>
                        <a14:foregroundMark x1="34222" y1="50281" x2="34222" y2="50281"/>
                        <a14:foregroundMark x1="60667" y1="40169" x2="60667" y2="40169"/>
                        <a14:foregroundMark x1="60667" y1="40169" x2="60667" y2="40169"/>
                        <a14:foregroundMark x1="58889" y1="38764" x2="58889" y2="38764"/>
                        <a14:foregroundMark x1="42667" y1="81461" x2="42667" y2="81461"/>
                        <a14:foregroundMark x1="36000" y1="80899" x2="36000" y2="80899"/>
                        <a14:foregroundMark x1="36000" y1="80899" x2="36000" y2="80899"/>
                        <a14:foregroundMark x1="57333" y1="81180" x2="57333" y2="81180"/>
                        <a14:foregroundMark x1="57333" y1="81180" x2="57333" y2="81180"/>
                        <a14:foregroundMark x1="55556" y1="81180" x2="55556" y2="81180"/>
                        <a14:foregroundMark x1="63333" y1="81180" x2="63333" y2="81180"/>
                        <a14:foregroundMark x1="63333" y1="81180" x2="63333" y2="81180"/>
                        <a14:foregroundMark x1="82000" y1="40730" x2="82000" y2="40730"/>
                        <a14:foregroundMark x1="82667" y1="43539" x2="82667" y2="43539"/>
                        <a14:foregroundMark x1="82667" y1="43539" x2="82667" y2="43539"/>
                        <a14:foregroundMark x1="82222" y1="44382" x2="82222" y2="44382"/>
                        <a14:foregroundMark x1="82222" y1="44382" x2="82222" y2="44382"/>
                        <a14:foregroundMark x1="80889" y1="38202" x2="80889" y2="38202"/>
                        <a14:foregroundMark x1="76889" y1="42697" x2="76889" y2="42697"/>
                        <a14:foregroundMark x1="76889" y1="42697" x2="76889" y2="42697"/>
                        <a14:foregroundMark x1="76222" y1="40730" x2="76222" y2="40730"/>
                        <a14:foregroundMark x1="76222" y1="40730" x2="76222" y2="40730"/>
                        <a14:foregroundMark x1="75333" y1="44382" x2="75333" y2="44382"/>
                        <a14:foregroundMark x1="75778" y1="46067" x2="75778" y2="46067"/>
                        <a14:foregroundMark x1="76667" y1="37360" x2="76667" y2="37360"/>
                        <a14:foregroundMark x1="76667" y1="37360" x2="76667" y2="37360"/>
                        <a14:foregroundMark x1="86667" y1="37360" x2="86667" y2="37360"/>
                        <a14:foregroundMark x1="86667" y1="37360" x2="86667" y2="37360"/>
                        <a14:foregroundMark x1="86667" y1="39045" x2="86667" y2="39045"/>
                        <a14:foregroundMark x1="86889" y1="39326" x2="86889" y2="39326"/>
                        <a14:foregroundMark x1="86889" y1="41292" x2="86889" y2="41292"/>
                        <a14:foregroundMark x1="83333" y1="76685" x2="83333" y2="76685"/>
                        <a14:foregroundMark x1="83333" y1="76685" x2="83333" y2="76685"/>
                        <a14:foregroundMark x1="44889" y1="47753" x2="44889" y2="47753"/>
                        <a14:foregroundMark x1="87111" y1="46067" x2="87111" y2="46067"/>
                        <a14:foregroundMark x1="34444" y1="41854" x2="34444" y2="41854"/>
                        <a14:foregroundMark x1="55333" y1="39045" x2="55333" y2="39045"/>
                        <a14:foregroundMark x1="55333" y1="39045" x2="55333" y2="39045"/>
                        <a14:foregroundMark x1="63333" y1="84270" x2="63333" y2="84270"/>
                        <a14:foregroundMark x1="63333" y1="84270" x2="63333" y2="84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159" y="663148"/>
            <a:ext cx="42862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신입생 입학 로열티 무료 사진, 그림, 이미지 그리고 스톡포토그래피. Image 46828141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59" y="4867688"/>
            <a:ext cx="1723603" cy="14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졸업생 일러스트 ai 무료다운로드 - graduate illustration - Urbanbrush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8092" b="85496" l="10000" r="90000">
                        <a14:foregroundMark x1="33049" y1="28922" x2="33049" y2="28922"/>
                        <a14:foregroundMark x1="32729" y1="25098" x2="32729" y2="25098"/>
                        <a14:foregroundMark x1="57889" y1="35196" x2="57889" y2="35196"/>
                        <a14:foregroundMark x1="39446" y1="35882" x2="39446" y2="35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666" b="6079"/>
          <a:stretch/>
        </p:blipFill>
        <p:spPr bwMode="auto">
          <a:xfrm>
            <a:off x="3571883" y="4580311"/>
            <a:ext cx="2152482" cy="197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130" y="4495218"/>
            <a:ext cx="980855" cy="107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84" y="5505896"/>
            <a:ext cx="977789" cy="98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48" y="4599549"/>
            <a:ext cx="873639" cy="89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28" y="5493284"/>
            <a:ext cx="1048860" cy="107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 descr="사진 설명이 없습니다.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84" y="5493060"/>
            <a:ext cx="966868" cy="101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913E56D-5337-4EC7-B385-6AFFC70ECE03}"/>
              </a:ext>
            </a:extLst>
          </p:cNvPr>
          <p:cNvSpPr txBox="1"/>
          <p:nvPr/>
        </p:nvSpPr>
        <p:spPr>
          <a:xfrm>
            <a:off x="1293805" y="370172"/>
            <a:ext cx="594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 개요 및 기획배경</a:t>
            </a:r>
          </a:p>
        </p:txBody>
      </p:sp>
    </p:spTree>
    <p:extLst>
      <p:ext uri="{BB962C8B-B14F-4D97-AF65-F5344CB8AC3E}">
        <p14:creationId xmlns:p14="http://schemas.microsoft.com/office/powerpoint/2010/main" val="32770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FA393B27-4D38-4766-935A-D8B13CE2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18"/>
            <a:ext cx="12192000" cy="6858000"/>
          </a:xfrm>
          <a:prstGeom prst="rect">
            <a:avLst/>
          </a:prstGeom>
        </p:spPr>
      </p:pic>
      <p:pic>
        <p:nvPicPr>
          <p:cNvPr id="34" name="그림 33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2917D8F0-6679-4FE5-9075-F4ABC5947C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2" y="60003"/>
            <a:ext cx="997779" cy="105764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AFDFB7C-BCD2-4385-BAA1-9F1D8C537E12}"/>
              </a:ext>
            </a:extLst>
          </p:cNvPr>
          <p:cNvGrpSpPr/>
          <p:nvPr/>
        </p:nvGrpSpPr>
        <p:grpSpPr>
          <a:xfrm>
            <a:off x="232392" y="1106530"/>
            <a:ext cx="11575414" cy="727700"/>
            <a:chOff x="244052" y="1423561"/>
            <a:chExt cx="11575414" cy="12519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01A2F5DD-D3BE-41B7-97E4-E33C91925826}"/>
                </a:ext>
              </a:extLst>
            </p:cNvPr>
            <p:cNvSpPr/>
            <p:nvPr/>
          </p:nvSpPr>
          <p:spPr>
            <a:xfrm>
              <a:off x="457199" y="1684918"/>
              <a:ext cx="11362267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595959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웹 </a:t>
              </a:r>
              <a:r>
                <a:rPr lang="ko-KR" altLang="en-US" dirty="0" err="1" smtClean="0">
                  <a:solidFill>
                    <a:srgbClr val="595959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크롤링</a:t>
              </a:r>
              <a:endParaRPr lang="ko-KR" altLang="en-US" dirty="0">
                <a:solidFill>
                  <a:srgbClr val="595959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7607520F-935E-47F5-9BFA-6855F1D9F1AF}"/>
                </a:ext>
              </a:extLst>
            </p:cNvPr>
            <p:cNvSpPr/>
            <p:nvPr/>
          </p:nvSpPr>
          <p:spPr>
            <a:xfrm>
              <a:off x="244052" y="1423561"/>
              <a:ext cx="1754081" cy="684639"/>
            </a:xfrm>
            <a:prstGeom prst="roundRect">
              <a:avLst>
                <a:gd name="adj" fmla="val 0"/>
              </a:avLst>
            </a:prstGeom>
            <a:solidFill>
              <a:srgbClr val="FF8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하나</a:t>
              </a:r>
              <a:endParaRPr lang="ko-KR" altLang="en-US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xmlns="" id="{E8CE9716-6339-4A50-BBEA-44AF7E1B14B9}"/>
                </a:ext>
              </a:extLst>
            </p:cNvPr>
            <p:cNvSpPr/>
            <p:nvPr/>
          </p:nvSpPr>
          <p:spPr>
            <a:xfrm rot="10800000">
              <a:off x="244052" y="2108200"/>
              <a:ext cx="213147" cy="172720"/>
            </a:xfrm>
            <a:prstGeom prst="triangle">
              <a:avLst>
                <a:gd name="adj" fmla="val 0"/>
              </a:avLst>
            </a:prstGeom>
            <a:solidFill>
              <a:srgbClr val="F17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6D4B6970-B7B0-436C-A63C-1B2F35ED1193}"/>
              </a:ext>
            </a:extLst>
          </p:cNvPr>
          <p:cNvGrpSpPr/>
          <p:nvPr/>
        </p:nvGrpSpPr>
        <p:grpSpPr>
          <a:xfrm>
            <a:off x="232392" y="2218385"/>
            <a:ext cx="11575414" cy="727700"/>
            <a:chOff x="244052" y="1423561"/>
            <a:chExt cx="11575414" cy="125195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1856350E-D941-4208-BCAD-1969AA0668BA}"/>
                </a:ext>
              </a:extLst>
            </p:cNvPr>
            <p:cNvSpPr/>
            <p:nvPr/>
          </p:nvSpPr>
          <p:spPr>
            <a:xfrm>
              <a:off x="457199" y="1684918"/>
              <a:ext cx="11362267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595959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임베</a:t>
              </a:r>
              <a:r>
                <a:rPr lang="ko-KR" altLang="en-US" dirty="0" err="1">
                  <a:solidFill>
                    <a:srgbClr val="595959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딩</a:t>
              </a:r>
              <a:endParaRPr lang="ko-KR" altLang="en-US" dirty="0">
                <a:solidFill>
                  <a:srgbClr val="595959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D89B23CA-9BC7-4BC2-AC7B-91828065C7D8}"/>
                </a:ext>
              </a:extLst>
            </p:cNvPr>
            <p:cNvSpPr/>
            <p:nvPr/>
          </p:nvSpPr>
          <p:spPr>
            <a:xfrm>
              <a:off x="244052" y="1423561"/>
              <a:ext cx="1296881" cy="684639"/>
            </a:xfrm>
            <a:prstGeom prst="roundRect">
              <a:avLst>
                <a:gd name="adj" fmla="val 0"/>
              </a:avLst>
            </a:prstGeom>
            <a:solidFill>
              <a:srgbClr val="FF8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둘</a:t>
              </a:r>
              <a:endParaRPr lang="ko-KR" altLang="en-US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xmlns="" id="{8359D65C-6785-4544-8A56-330E5F8C574B}"/>
                </a:ext>
              </a:extLst>
            </p:cNvPr>
            <p:cNvSpPr/>
            <p:nvPr/>
          </p:nvSpPr>
          <p:spPr>
            <a:xfrm rot="10800000">
              <a:off x="244052" y="2108200"/>
              <a:ext cx="213147" cy="172720"/>
            </a:xfrm>
            <a:prstGeom prst="triangle">
              <a:avLst>
                <a:gd name="adj" fmla="val 0"/>
              </a:avLst>
            </a:prstGeom>
            <a:solidFill>
              <a:srgbClr val="F17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F7EFCF76-B9B3-4326-AA7C-DB3921AB00EF}"/>
              </a:ext>
            </a:extLst>
          </p:cNvPr>
          <p:cNvGrpSpPr/>
          <p:nvPr/>
        </p:nvGrpSpPr>
        <p:grpSpPr>
          <a:xfrm>
            <a:off x="244052" y="3352240"/>
            <a:ext cx="11575414" cy="727700"/>
            <a:chOff x="244052" y="1423561"/>
            <a:chExt cx="11575414" cy="125195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1A4AD9B3-08D1-4859-9719-041C9B6A833F}"/>
                </a:ext>
              </a:extLst>
            </p:cNvPr>
            <p:cNvSpPr/>
            <p:nvPr/>
          </p:nvSpPr>
          <p:spPr>
            <a:xfrm>
              <a:off x="457199" y="1684918"/>
              <a:ext cx="11362267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595959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COS </a:t>
              </a:r>
              <a:r>
                <a:rPr lang="ko-KR" altLang="en-US" dirty="0" smtClean="0">
                  <a:solidFill>
                    <a:srgbClr val="595959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유사도</a:t>
              </a:r>
              <a:endParaRPr lang="ko-KR" altLang="en-US" dirty="0">
                <a:solidFill>
                  <a:srgbClr val="595959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35E8E641-2F04-41B2-997F-7A9BDE62AD0F}"/>
                </a:ext>
              </a:extLst>
            </p:cNvPr>
            <p:cNvSpPr/>
            <p:nvPr/>
          </p:nvSpPr>
          <p:spPr>
            <a:xfrm>
              <a:off x="244052" y="1423561"/>
              <a:ext cx="1047922" cy="684638"/>
            </a:xfrm>
            <a:prstGeom prst="roundRect">
              <a:avLst>
                <a:gd name="adj" fmla="val 0"/>
              </a:avLst>
            </a:prstGeom>
            <a:solidFill>
              <a:srgbClr val="FF8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셋</a:t>
              </a:r>
              <a:endParaRPr lang="ko-KR" altLang="en-US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xmlns="" id="{40E04AFB-1A1B-478A-9B1D-8393D763AD99}"/>
                </a:ext>
              </a:extLst>
            </p:cNvPr>
            <p:cNvSpPr/>
            <p:nvPr/>
          </p:nvSpPr>
          <p:spPr>
            <a:xfrm rot="10800000">
              <a:off x="244052" y="2108200"/>
              <a:ext cx="213147" cy="172720"/>
            </a:xfrm>
            <a:prstGeom prst="triangle">
              <a:avLst>
                <a:gd name="adj" fmla="val 0"/>
              </a:avLst>
            </a:prstGeom>
            <a:solidFill>
              <a:srgbClr val="F17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913E56D-5337-4EC7-B385-6AFFC70ECE03}"/>
              </a:ext>
            </a:extLst>
          </p:cNvPr>
          <p:cNvSpPr txBox="1"/>
          <p:nvPr/>
        </p:nvSpPr>
        <p:spPr>
          <a:xfrm>
            <a:off x="1291974" y="365447"/>
            <a:ext cx="410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 </a:t>
            </a:r>
            <a:r>
              <a:rPr lang="ko-KR" altLang="en-US" sz="36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개발결</a:t>
            </a:r>
            <a:r>
              <a:rPr lang="ko-KR" altLang="en-US" sz="36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과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F7EFCF76-B9B3-4326-AA7C-DB3921AB00EF}"/>
              </a:ext>
            </a:extLst>
          </p:cNvPr>
          <p:cNvGrpSpPr/>
          <p:nvPr/>
        </p:nvGrpSpPr>
        <p:grpSpPr>
          <a:xfrm>
            <a:off x="244052" y="4490817"/>
            <a:ext cx="11575414" cy="727700"/>
            <a:chOff x="244052" y="1423561"/>
            <a:chExt cx="11575414" cy="1251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1A4AD9B3-08D1-4859-9719-041C9B6A833F}"/>
                </a:ext>
              </a:extLst>
            </p:cNvPr>
            <p:cNvSpPr/>
            <p:nvPr/>
          </p:nvSpPr>
          <p:spPr>
            <a:xfrm>
              <a:off x="457199" y="1684918"/>
              <a:ext cx="11362267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595959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Key </a:t>
              </a:r>
              <a:r>
                <a:rPr lang="en-US" altLang="ko-KR" dirty="0" err="1" smtClean="0">
                  <a:solidFill>
                    <a:srgbClr val="595959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bert</a:t>
              </a:r>
              <a:endParaRPr lang="ko-KR" altLang="en-US" dirty="0">
                <a:solidFill>
                  <a:srgbClr val="595959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27" name="사각형: 둥근 모서리 41">
              <a:extLst>
                <a:ext uri="{FF2B5EF4-FFF2-40B4-BE49-F238E27FC236}">
                  <a16:creationId xmlns:a16="http://schemas.microsoft.com/office/drawing/2014/main" xmlns="" id="{35E8E641-2F04-41B2-997F-7A9BDE62AD0F}"/>
                </a:ext>
              </a:extLst>
            </p:cNvPr>
            <p:cNvSpPr/>
            <p:nvPr/>
          </p:nvSpPr>
          <p:spPr>
            <a:xfrm>
              <a:off x="244052" y="1423561"/>
              <a:ext cx="865380" cy="684638"/>
            </a:xfrm>
            <a:prstGeom prst="roundRect">
              <a:avLst>
                <a:gd name="adj" fmla="val 0"/>
              </a:avLst>
            </a:prstGeom>
            <a:solidFill>
              <a:srgbClr val="FF8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넷</a:t>
              </a:r>
              <a:endParaRPr lang="ko-KR" altLang="en-US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xmlns="" id="{40E04AFB-1A1B-478A-9B1D-8393D763AD99}"/>
                </a:ext>
              </a:extLst>
            </p:cNvPr>
            <p:cNvSpPr/>
            <p:nvPr/>
          </p:nvSpPr>
          <p:spPr>
            <a:xfrm rot="10800000">
              <a:off x="244052" y="2108200"/>
              <a:ext cx="213147" cy="172720"/>
            </a:xfrm>
            <a:prstGeom prst="triangle">
              <a:avLst>
                <a:gd name="adj" fmla="val 0"/>
              </a:avLst>
            </a:prstGeom>
            <a:solidFill>
              <a:srgbClr val="F17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A4AD9B3-08D1-4859-9719-041C9B6A833F}"/>
              </a:ext>
            </a:extLst>
          </p:cNvPr>
          <p:cNvSpPr/>
          <p:nvPr/>
        </p:nvSpPr>
        <p:spPr>
          <a:xfrm>
            <a:off x="445538" y="5684131"/>
            <a:ext cx="11362267" cy="575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5959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PYQT5</a:t>
            </a:r>
            <a:endParaRPr lang="ko-KR" altLang="en-US" dirty="0">
              <a:solidFill>
                <a:srgbClr val="5959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사각형: 둥근 모서리 41">
            <a:extLst>
              <a:ext uri="{FF2B5EF4-FFF2-40B4-BE49-F238E27FC236}">
                <a16:creationId xmlns:a16="http://schemas.microsoft.com/office/drawing/2014/main" xmlns="" id="{35E8E641-2F04-41B2-997F-7A9BDE62AD0F}"/>
              </a:ext>
            </a:extLst>
          </p:cNvPr>
          <p:cNvSpPr/>
          <p:nvPr/>
        </p:nvSpPr>
        <p:spPr>
          <a:xfrm>
            <a:off x="232391" y="5532217"/>
            <a:ext cx="648441" cy="397946"/>
          </a:xfrm>
          <a:prstGeom prst="roundRect">
            <a:avLst>
              <a:gd name="adj" fmla="val 0"/>
            </a:avLst>
          </a:prstGeom>
          <a:solidFill>
            <a:srgbClr val="FF8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</a:t>
            </a:r>
            <a:r>
              <a:rPr lang="ko-KR" altLang="en-US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섯</a:t>
            </a:r>
          </a:p>
        </p:txBody>
      </p:sp>
    </p:spTree>
    <p:extLst>
      <p:ext uri="{BB962C8B-B14F-4D97-AF65-F5344CB8AC3E}">
        <p14:creationId xmlns:p14="http://schemas.microsoft.com/office/powerpoint/2010/main" val="18432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FA393B27-4D38-4766-935A-D8B13CE2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pic>
        <p:nvPicPr>
          <p:cNvPr id="8" name="그림 7" descr="거울, 농구, 테이블, 게임이(가) 표시된 사진&#10;&#10;자동 생성된 설명">
            <a:extLst>
              <a:ext uri="{FF2B5EF4-FFF2-40B4-BE49-F238E27FC236}">
                <a16:creationId xmlns:a16="http://schemas.microsoft.com/office/drawing/2014/main" xmlns="" id="{6F6E9517-0324-4F50-8198-8BD0D1E07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08" y="1385393"/>
            <a:ext cx="9414383" cy="537658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F9D6144-9037-4FE0-9930-045E1BC0BCFD}"/>
              </a:ext>
            </a:extLst>
          </p:cNvPr>
          <p:cNvGrpSpPr/>
          <p:nvPr/>
        </p:nvGrpSpPr>
        <p:grpSpPr>
          <a:xfrm>
            <a:off x="489380" y="213058"/>
            <a:ext cx="3006643" cy="814963"/>
            <a:chOff x="489380" y="213058"/>
            <a:chExt cx="3006643" cy="8149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913E56D-5337-4EC7-B385-6AFFC70ECE03}"/>
                </a:ext>
              </a:extLst>
            </p:cNvPr>
            <p:cNvSpPr txBox="1"/>
            <p:nvPr/>
          </p:nvSpPr>
          <p:spPr>
            <a:xfrm>
              <a:off x="1233865" y="381690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웹 </a:t>
              </a:r>
              <a:r>
                <a:rPr lang="ko-KR" altLang="en-US" sz="3600" b="1" dirty="0" err="1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크롤링</a:t>
              </a:r>
              <a:endParaRPr lang="ko-KR" altLang="en-US" sz="36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pic>
          <p:nvPicPr>
            <p:cNvPr id="15" name="그림 14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5D3966D3-6B58-44F8-A23F-883929AD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80" y="213058"/>
              <a:ext cx="535558" cy="798720"/>
            </a:xfrm>
            <a:prstGeom prst="rect">
              <a:avLst/>
            </a:prstGeom>
          </p:spPr>
        </p:pic>
      </p:grpSp>
      <p:sp>
        <p:nvSpPr>
          <p:cNvPr id="3" name="모서리가 둥근 직사각형 2"/>
          <p:cNvSpPr/>
          <p:nvPr/>
        </p:nvSpPr>
        <p:spPr>
          <a:xfrm>
            <a:off x="2463800" y="2076450"/>
            <a:ext cx="2082800" cy="72390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학과별</a:t>
            </a:r>
            <a:endParaRPr lang="ko-KR" altLang="en-US" sz="24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463800" y="3435348"/>
            <a:ext cx="2082800" cy="72390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</a:t>
            </a:r>
            <a:r>
              <a:rPr lang="ko-KR" altLang="en-US" sz="2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463800" y="4870450"/>
            <a:ext cx="2082800" cy="72390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책 설명</a:t>
            </a:r>
            <a:endParaRPr lang="ko-KR" altLang="en-US" sz="24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752600"/>
            <a:ext cx="429260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3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FA393B27-4D38-4766-935A-D8B13CE2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pic>
        <p:nvPicPr>
          <p:cNvPr id="8" name="그림 7" descr="거울, 농구, 테이블, 게임이(가) 표시된 사진&#10;&#10;자동 생성된 설명">
            <a:extLst>
              <a:ext uri="{FF2B5EF4-FFF2-40B4-BE49-F238E27FC236}">
                <a16:creationId xmlns:a16="http://schemas.microsoft.com/office/drawing/2014/main" xmlns="" id="{6F6E9517-0324-4F50-8198-8BD0D1E07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07" y="1385392"/>
            <a:ext cx="9414383" cy="537658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F9D6144-9037-4FE0-9930-045E1BC0BCFD}"/>
              </a:ext>
            </a:extLst>
          </p:cNvPr>
          <p:cNvGrpSpPr/>
          <p:nvPr/>
        </p:nvGrpSpPr>
        <p:grpSpPr>
          <a:xfrm>
            <a:off x="489380" y="213058"/>
            <a:ext cx="2314145" cy="814963"/>
            <a:chOff x="489380" y="213058"/>
            <a:chExt cx="2314145" cy="8149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913E56D-5337-4EC7-B385-6AFFC70ECE03}"/>
                </a:ext>
              </a:extLst>
            </p:cNvPr>
            <p:cNvSpPr txBox="1"/>
            <p:nvPr/>
          </p:nvSpPr>
          <p:spPr>
            <a:xfrm>
              <a:off x="1233865" y="381690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임베딩</a:t>
              </a:r>
              <a:endParaRPr lang="ko-KR" altLang="en-US" sz="36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pic>
          <p:nvPicPr>
            <p:cNvPr id="15" name="그림 14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5D3966D3-6B58-44F8-A23F-883929AD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80" y="213058"/>
              <a:ext cx="535558" cy="798720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59160" y="3357452"/>
            <a:ext cx="1363505" cy="125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40912" y="4868388"/>
            <a:ext cx="237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 Embedding</a:t>
            </a:r>
            <a:endParaRPr lang="ko-KR" altLang="en-US" sz="36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1412" y="2299383"/>
            <a:ext cx="19470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유사도</a:t>
            </a:r>
          </a:p>
          <a:p>
            <a:pPr algn="ctr"/>
            <a:endParaRPr lang="ko-KR" alt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73500" y="2299383"/>
            <a:ext cx="20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관련성</a:t>
            </a:r>
            <a:endParaRPr lang="ko-KR" altLang="en-US" sz="4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0951" y="4868388"/>
            <a:ext cx="237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One-hot</a:t>
            </a:r>
          </a:p>
          <a:p>
            <a:pPr algn="ctr"/>
            <a:r>
              <a:rPr lang="en-US" altLang="ko-KR" sz="36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vector</a:t>
            </a:r>
            <a:endParaRPr lang="ko-KR" altLang="en-US" sz="36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1412" y="4827842"/>
            <a:ext cx="4472049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4637" y="4742482"/>
            <a:ext cx="237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 Embedding</a:t>
            </a:r>
            <a:endParaRPr lang="ko-KR" altLang="en-US" sz="36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7100" y="2406985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Sentence-transformers</a:t>
            </a:r>
            <a:endParaRPr lang="ko-KR" altLang="en-US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054" name="Picture 6" descr="오른쪽 화살표 아이콘 에 Typ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96307" y="3546511"/>
            <a:ext cx="580985" cy="58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277100" y="4216398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Key Bert </a:t>
            </a:r>
            <a:r>
              <a:rPr lang="ko-KR" altLang="en-US" sz="3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endParaRPr lang="ko-KR" altLang="en-US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5" name="Picture 6" descr="오른쪽 화살표 아이콘 에 Typ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96306" y="4761662"/>
            <a:ext cx="580985" cy="58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277100" y="5437716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임베</a:t>
            </a:r>
            <a:r>
              <a:rPr lang="ko-KR" altLang="en-US" sz="3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딩</a:t>
            </a:r>
            <a:endParaRPr lang="ko-KR" altLang="en-US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2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16" grpId="0" animBg="1"/>
      <p:bldP spid="19" grpId="0"/>
      <p:bldP spid="18" grpId="0"/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FA393B27-4D38-4766-935A-D8B13CE2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pic>
        <p:nvPicPr>
          <p:cNvPr id="8" name="그림 7" descr="거울, 농구, 테이블, 게임이(가) 표시된 사진&#10;&#10;자동 생성된 설명">
            <a:extLst>
              <a:ext uri="{FF2B5EF4-FFF2-40B4-BE49-F238E27FC236}">
                <a16:creationId xmlns:a16="http://schemas.microsoft.com/office/drawing/2014/main" xmlns="" id="{6F6E9517-0324-4F50-8198-8BD0D1E07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08" y="1372356"/>
            <a:ext cx="9414383" cy="537658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F9D6144-9037-4FE0-9930-045E1BC0BCFD}"/>
              </a:ext>
            </a:extLst>
          </p:cNvPr>
          <p:cNvGrpSpPr/>
          <p:nvPr/>
        </p:nvGrpSpPr>
        <p:grpSpPr>
          <a:xfrm>
            <a:off x="489380" y="213058"/>
            <a:ext cx="3237475" cy="814963"/>
            <a:chOff x="489380" y="213058"/>
            <a:chExt cx="3237475" cy="8149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913E56D-5337-4EC7-B385-6AFFC70ECE03}"/>
                </a:ext>
              </a:extLst>
            </p:cNvPr>
            <p:cNvSpPr txBox="1"/>
            <p:nvPr/>
          </p:nvSpPr>
          <p:spPr>
            <a:xfrm>
              <a:off x="1233865" y="381690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COS </a:t>
              </a:r>
              <a:r>
                <a:rPr lang="ko-KR" altLang="en-US" sz="3600" b="1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유사도</a:t>
              </a:r>
              <a:endParaRPr lang="ko-KR" altLang="en-US" sz="36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pic>
          <p:nvPicPr>
            <p:cNvPr id="15" name="그림 14" descr="그리기이(가) 표시된 사진&#10;&#10;자동 생성된 설명">
              <a:extLst>
                <a:ext uri="{FF2B5EF4-FFF2-40B4-BE49-F238E27FC236}">
                  <a16:creationId xmlns:a16="http://schemas.microsoft.com/office/drawing/2014/main" xmlns="" id="{5D3966D3-6B58-44F8-A23F-883929AD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80" y="213058"/>
              <a:ext cx="535558" cy="79872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498600" y="2171700"/>
            <a:ext cx="287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임베딩</a:t>
            </a:r>
            <a:r>
              <a:rPr lang="ko-KR" altLang="en-US" sz="4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값</a:t>
            </a:r>
            <a:endParaRPr lang="ko-KR" altLang="en-US" sz="4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6655" y="3075055"/>
            <a:ext cx="2864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COS </a:t>
            </a:r>
            <a:r>
              <a:rPr lang="ko-KR" altLang="en-US" sz="4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유사도</a:t>
            </a:r>
            <a:endParaRPr lang="ko-KR" altLang="en-US" sz="4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7" name="구부러진 연결선 6"/>
          <p:cNvCxnSpPr/>
          <p:nvPr/>
        </p:nvCxnSpPr>
        <p:spPr>
          <a:xfrm rot="16200000" flipH="1">
            <a:off x="2070100" y="3263899"/>
            <a:ext cx="1790706" cy="1282699"/>
          </a:xfrm>
          <a:prstGeom prst="curvedConnector3">
            <a:avLst>
              <a:gd name="adj1" fmla="val 50000"/>
            </a:avLst>
          </a:prstGeom>
          <a:ln w="57150">
            <a:solidFill>
              <a:srgbClr val="49AA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4" idx="1"/>
          </p:cNvCxnSpPr>
          <p:nvPr/>
        </p:nvCxnSpPr>
        <p:spPr>
          <a:xfrm rot="10800000" flipV="1">
            <a:off x="2641607" y="3428997"/>
            <a:ext cx="755049" cy="353939"/>
          </a:xfrm>
          <a:prstGeom prst="curvedConnector3">
            <a:avLst/>
          </a:prstGeom>
          <a:ln w="57150">
            <a:solidFill>
              <a:srgbClr val="49A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8503" y="4800602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Score </a:t>
            </a:r>
            <a:r>
              <a:rPr lang="ko-KR" altLang="en-US" sz="48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</a:t>
            </a:r>
            <a:endParaRPr lang="ko-KR" altLang="en-US" sz="48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25" name="구부러진 연결선 24"/>
          <p:cNvCxnSpPr>
            <a:stCxn id="23" idx="3"/>
          </p:cNvCxnSpPr>
          <p:nvPr/>
        </p:nvCxnSpPr>
        <p:spPr>
          <a:xfrm flipV="1">
            <a:off x="5245103" y="2654300"/>
            <a:ext cx="2184397" cy="2561801"/>
          </a:xfrm>
          <a:prstGeom prst="curvedConnector2">
            <a:avLst/>
          </a:prstGeom>
          <a:ln w="57150">
            <a:solidFill>
              <a:srgbClr val="49AA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6500" y="2102366"/>
            <a:ext cx="242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lang="ko-KR" altLang="en-US" sz="4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점</a:t>
            </a:r>
            <a:endParaRPr lang="ko-KR" altLang="en-US" sz="4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7" name="곱셈 기호 26"/>
          <p:cNvSpPr/>
          <p:nvPr/>
        </p:nvSpPr>
        <p:spPr>
          <a:xfrm>
            <a:off x="7880350" y="1756742"/>
            <a:ext cx="1778000" cy="168357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099425" y="4255338"/>
            <a:ext cx="155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60</a:t>
            </a:r>
            <a:r>
              <a:rPr lang="ko-KR" altLang="en-US" sz="4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점</a:t>
            </a:r>
            <a:endParaRPr lang="ko-KR" altLang="en-US" sz="4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3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 animBg="1"/>
      <p:bldP spid="2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214</Words>
  <Application>Microsoft Office PowerPoint</Application>
  <PresentationFormat>사용자 지정</PresentationFormat>
  <Paragraphs>95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Arial</vt:lpstr>
      <vt:lpstr>Times New Roman</vt:lpstr>
      <vt:lpstr>Wingdings</vt:lpstr>
      <vt:lpstr>야놀자 야체 B</vt:lpstr>
      <vt:lpstr>굴림체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hk</dc:creator>
  <cp:lastModifiedBy>Taeyeol</cp:lastModifiedBy>
  <cp:revision>39</cp:revision>
  <dcterms:created xsi:type="dcterms:W3CDTF">2020-06-02T07:14:07Z</dcterms:created>
  <dcterms:modified xsi:type="dcterms:W3CDTF">2022-06-24T04:26:54Z</dcterms:modified>
</cp:coreProperties>
</file>