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8" r:id="rId3"/>
    <p:sldId id="261" r:id="rId4"/>
    <p:sldId id="267" r:id="rId5"/>
    <p:sldId id="266" r:id="rId6"/>
    <p:sldId id="264" r:id="rId7"/>
    <p:sldId id="262" r:id="rId8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4C4C4C"/>
    <a:srgbClr val="333333"/>
    <a:srgbClr val="FEDB43"/>
    <a:srgbClr val="1187B1"/>
    <a:srgbClr val="E6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3370" autoAdjust="0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/>
          <p:cNvSpPr/>
          <p:nvPr/>
        </p:nvSpPr>
        <p:spPr>
          <a:xfrm>
            <a:off x="804289" y="467442"/>
            <a:ext cx="7063361" cy="5857157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550591" y="1369368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6000" b="1" dirty="0">
                <a:latin typeface="Berlin Sans FB Demi" panose="020E0802020502020306" pitchFamily="34" charset="0"/>
                <a:cs typeface="Segoe UI Black" panose="020B0A02040204020203" pitchFamily="34" charset="0"/>
              </a:rPr>
              <a:t>家庭文化的差異</a:t>
            </a:r>
            <a:endParaRPr lang="zh-TW" altLang="en-US" sz="6000" b="1" dirty="0">
              <a:latin typeface="Berlin Sans FB Demi" panose="020E0802020502020306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1079" y="3042077"/>
            <a:ext cx="5049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+mn-ea"/>
              </a:rPr>
              <a:t>中西家庭文化大不同</a:t>
            </a:r>
            <a:r>
              <a:rPr lang="en-US" altLang="zh-TW" sz="4000" dirty="0">
                <a:latin typeface="+mn-ea"/>
              </a:rPr>
              <a:t>?</a:t>
            </a:r>
            <a:endParaRPr lang="zh-TW" altLang="en-US" sz="4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77299" y="4118402"/>
            <a:ext cx="2900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+mn-ea"/>
              </a:rPr>
              <a:t>組員</a:t>
            </a:r>
            <a:r>
              <a:rPr lang="en-US" altLang="zh-TW" b="1" dirty="0">
                <a:latin typeface="+mn-ea"/>
              </a:rPr>
              <a:t>:</a:t>
            </a:r>
            <a:r>
              <a:rPr lang="zh-TW" altLang="en-US" b="1" dirty="0">
                <a:latin typeface="+mn-ea"/>
              </a:rPr>
              <a:t> </a:t>
            </a:r>
            <a:endParaRPr lang="en-US" altLang="zh-TW" b="1" dirty="0">
              <a:latin typeface="+mn-ea"/>
            </a:endParaRPr>
          </a:p>
          <a:p>
            <a:r>
              <a:rPr lang="en-US" altLang="zh-TW" b="1" dirty="0" smtClean="0">
                <a:latin typeface="+mn-ea"/>
              </a:rPr>
              <a:t>4040E039</a:t>
            </a:r>
            <a:r>
              <a:rPr lang="zh-TW" altLang="en-US" b="1" dirty="0" smtClean="0">
                <a:latin typeface="+mn-ea"/>
              </a:rPr>
              <a:t>李</a:t>
            </a:r>
            <a:r>
              <a:rPr lang="zh-TW" altLang="en-US" b="1" dirty="0">
                <a:latin typeface="+mn-ea"/>
              </a:rPr>
              <a:t>彧名</a:t>
            </a:r>
          </a:p>
        </p:txBody>
      </p:sp>
    </p:spTree>
    <p:extLst>
      <p:ext uri="{BB962C8B-B14F-4D97-AF65-F5344CB8AC3E}">
        <p14:creationId xmlns:p14="http://schemas.microsoft.com/office/powerpoint/2010/main" val="294341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19100"/>
            <a:ext cx="6724650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5400" b="1" dirty="0">
                <a:solidFill>
                  <a:srgbClr val="1187B1"/>
                </a:solidFill>
              </a:rPr>
              <a:t>不斷演變的文化差異</a:t>
            </a:r>
            <a:endParaRPr kumimoji="1" lang="en-US" altLang="zh-CN" sz="5400" b="1" dirty="0">
              <a:solidFill>
                <a:srgbClr val="1187B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299" y="2133663"/>
            <a:ext cx="7291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E65B4F"/>
                </a:solidFill>
              </a:rPr>
              <a:t>中式家庭</a:t>
            </a:r>
            <a:r>
              <a:rPr kumimoji="1" lang="en-US" altLang="zh-TW" sz="4400" b="1" dirty="0">
                <a:solidFill>
                  <a:srgbClr val="E65B4F"/>
                </a:solidFill>
              </a:rPr>
              <a:t>VS</a:t>
            </a:r>
            <a:r>
              <a:rPr kumimoji="1" lang="zh-TW" altLang="en-US" sz="4400" b="1" dirty="0">
                <a:solidFill>
                  <a:srgbClr val="E65B4F"/>
                </a:solidFill>
              </a:rPr>
              <a:t>西方家庭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078581" y="3261161"/>
            <a:ext cx="3760143" cy="3084778"/>
            <a:chOff x="301625" y="1724025"/>
            <a:chExt cx="898525" cy="720725"/>
          </a:xfrm>
          <a:solidFill>
            <a:srgbClr val="1187B1"/>
          </a:solidFill>
        </p:grpSpPr>
        <p:sp>
          <p:nvSpPr>
            <p:cNvPr id="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4" name="矩形 13"/>
          <p:cNvSpPr/>
          <p:nvPr/>
        </p:nvSpPr>
        <p:spPr>
          <a:xfrm>
            <a:off x="495300" y="3420120"/>
            <a:ext cx="6300471" cy="19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/>
              <a:t>從古至今，中西文化的不斷演變，造成現今的文化差異。關心疼愛孩子的心是一樣的，只是由於文化背景的不同，表達的方式有很大的不同</a:t>
            </a:r>
            <a:r>
              <a:rPr lang="zh-TW" altLang="en-US" dirty="0" smtClean="0"/>
              <a:t>。</a:t>
            </a:r>
            <a:r>
              <a:rPr lang="zh-TW" altLang="en-US" dirty="0"/>
              <a:t> </a:t>
            </a:r>
            <a:r>
              <a:rPr kumimoji="1" lang="zh-TW" altLang="en-US" dirty="0">
                <a:solidFill>
                  <a:srgbClr val="333333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93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19100"/>
            <a:ext cx="6724650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5400" b="1" dirty="0">
                <a:solidFill>
                  <a:srgbClr val="1187B1"/>
                </a:solidFill>
              </a:rPr>
              <a:t>中式家庭</a:t>
            </a:r>
            <a:r>
              <a:rPr kumimoji="1" lang="en-US" altLang="zh-CN" sz="5400" b="1" dirty="0">
                <a:solidFill>
                  <a:srgbClr val="1187B1"/>
                </a:solidFill>
              </a:rPr>
              <a:t>VS</a:t>
            </a:r>
            <a:r>
              <a:rPr kumimoji="1" lang="zh-TW" altLang="en-US" sz="5400" b="1" dirty="0">
                <a:solidFill>
                  <a:srgbClr val="1187B1"/>
                </a:solidFill>
              </a:rPr>
              <a:t>西方</a:t>
            </a:r>
            <a:r>
              <a:rPr kumimoji="1" lang="zh-TW" altLang="en-US" sz="5400" b="1" dirty="0" smtClean="0">
                <a:solidFill>
                  <a:srgbClr val="1187B1"/>
                </a:solidFill>
              </a:rPr>
              <a:t>家庭</a:t>
            </a:r>
            <a:endParaRPr kumimoji="1" lang="en-US" altLang="zh-CN" sz="5400" b="1" dirty="0">
              <a:solidFill>
                <a:srgbClr val="1187B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299" y="1766101"/>
            <a:ext cx="7291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E65B4F"/>
                </a:solidFill>
              </a:rPr>
              <a:t>中國父母對孩子的期待更多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078581" y="3261161"/>
            <a:ext cx="3760143" cy="3084778"/>
            <a:chOff x="301625" y="1724025"/>
            <a:chExt cx="898525" cy="720725"/>
          </a:xfrm>
          <a:solidFill>
            <a:srgbClr val="1187B1"/>
          </a:solidFill>
        </p:grpSpPr>
        <p:sp>
          <p:nvSpPr>
            <p:cNvPr id="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4" name="矩形 13"/>
          <p:cNvSpPr/>
          <p:nvPr/>
        </p:nvSpPr>
        <p:spPr>
          <a:xfrm>
            <a:off x="495300" y="2694391"/>
            <a:ext cx="6300471" cy="393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/>
              <a:t>加拿大專業社會工作者左光渲認為，中國社會結構的根基在家庭，重視宗親關係。中國人血緣關係親合力強。在中國家庭中，子女年幼時依賴父母，父母為家庭作出很多的個人犧牲。重視教育，要求孩子必須讀書，把孩子讀書的錢早就準備好了，期待孩子將來做個成功的人。但同時對孩子的要求要高的多，要求子女更多的服從。 </a:t>
            </a:r>
            <a:r>
              <a:rPr kumimoji="1" lang="zh-TW" altLang="en-US" dirty="0">
                <a:solidFill>
                  <a:srgbClr val="333333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133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419100"/>
            <a:ext cx="6724650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TW" altLang="en-US" sz="5400" b="1" dirty="0">
                <a:solidFill>
                  <a:srgbClr val="1187B1"/>
                </a:solidFill>
              </a:rPr>
              <a:t>中式家庭</a:t>
            </a:r>
            <a:r>
              <a:rPr kumimoji="1" lang="en-US" altLang="zh-CN" sz="5400" b="1" dirty="0">
                <a:solidFill>
                  <a:srgbClr val="1187B1"/>
                </a:solidFill>
              </a:rPr>
              <a:t>VS</a:t>
            </a:r>
            <a:r>
              <a:rPr kumimoji="1" lang="zh-TW" altLang="en-US" sz="5400" b="1" dirty="0">
                <a:solidFill>
                  <a:srgbClr val="1187B1"/>
                </a:solidFill>
              </a:rPr>
              <a:t>西方</a:t>
            </a:r>
            <a:r>
              <a:rPr kumimoji="1" lang="zh-TW" altLang="en-US" sz="5400" b="1" dirty="0" smtClean="0">
                <a:solidFill>
                  <a:srgbClr val="1187B1"/>
                </a:solidFill>
              </a:rPr>
              <a:t>家庭</a:t>
            </a:r>
            <a:endParaRPr kumimoji="1" lang="en-US" altLang="zh-CN" sz="5400" b="1" dirty="0">
              <a:solidFill>
                <a:srgbClr val="1187B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299" y="1766101"/>
            <a:ext cx="7291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400" b="1" dirty="0">
                <a:solidFill>
                  <a:srgbClr val="E65B4F"/>
                </a:solidFill>
              </a:rPr>
              <a:t>西方家長重實用教育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8078581" y="3261161"/>
            <a:ext cx="3760143" cy="3084778"/>
            <a:chOff x="301625" y="1724025"/>
            <a:chExt cx="898525" cy="720725"/>
          </a:xfrm>
          <a:solidFill>
            <a:srgbClr val="1187B1"/>
          </a:solidFill>
        </p:grpSpPr>
        <p:sp>
          <p:nvSpPr>
            <p:cNvPr id="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4" name="矩形 13"/>
          <p:cNvSpPr/>
          <p:nvPr/>
        </p:nvSpPr>
        <p:spPr>
          <a:xfrm>
            <a:off x="690879" y="2925059"/>
            <a:ext cx="572389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dirty="0">
                <a:solidFill>
                  <a:srgbClr val="333333"/>
                </a:solidFill>
              </a:rPr>
              <a:t>一般西方父母認為，既然賦予了兒女生命，就對他們有撫養的天職，但沒有「養兒防老」索取回報的想法。一旦兒女成人，便應該</a:t>
            </a:r>
            <a:r>
              <a:rPr kumimoji="1" lang="zh-TW" altLang="en-US" dirty="0">
                <a:solidFill>
                  <a:srgbClr val="FF0000"/>
                </a:solidFill>
              </a:rPr>
              <a:t>離開父母享有自己的獨立生活</a:t>
            </a:r>
            <a:r>
              <a:rPr kumimoji="1" lang="zh-TW" altLang="en-US" dirty="0">
                <a:solidFill>
                  <a:srgbClr val="333333"/>
                </a:solidFill>
              </a:rPr>
              <a:t>。在西方家庭中，父母與子女之間強調自由、平等、友愛。每一個家庭成員，不分男女長幼都平等地享有主人的地位和權利。 </a:t>
            </a:r>
          </a:p>
        </p:txBody>
      </p:sp>
    </p:spTree>
    <p:extLst>
      <p:ext uri="{BB962C8B-B14F-4D97-AF65-F5344CB8AC3E}">
        <p14:creationId xmlns:p14="http://schemas.microsoft.com/office/powerpoint/2010/main" val="39783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57151"/>
            <a:ext cx="6838950" cy="6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110943" y="1275206"/>
            <a:ext cx="4210179" cy="4216669"/>
            <a:chOff x="2993183" y="811319"/>
            <a:chExt cx="3157634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439532" y="1709140"/>
              <a:ext cx="2247250" cy="11887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9700" b="1" dirty="0" smtClean="0">
                  <a:solidFill>
                    <a:srgbClr val="1187B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Q&amp;A</a:t>
              </a:r>
              <a:endParaRPr kumimoji="1" lang="zh-CN" altLang="en-US" sz="9700" b="1" dirty="0">
                <a:solidFill>
                  <a:srgbClr val="1187B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867594" y="2020093"/>
            <a:ext cx="57925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10000"/>
              </a:lnSpc>
              <a:buFont typeface="Wingdings" panose="05000000000000000000" pitchFamily="2" charset="2"/>
              <a:buAutoNum type="circleNumWdWhitePlain"/>
            </a:pPr>
            <a:r>
              <a:rPr kumimoji="1" lang="zh-TW" altLang="en-US" sz="4000" b="1" dirty="0">
                <a:solidFill>
                  <a:srgbClr val="333333"/>
                </a:solidFill>
              </a:rPr>
              <a:t>你認為哪種家庭文化比較好</a:t>
            </a:r>
            <a:r>
              <a:rPr kumimoji="1" lang="en-US" altLang="zh-TW" sz="4000" b="1" dirty="0">
                <a:solidFill>
                  <a:srgbClr val="333333"/>
                </a:solidFill>
              </a:rPr>
              <a:t>?</a:t>
            </a:r>
          </a:p>
          <a:p>
            <a:pPr marL="742950" indent="-742950">
              <a:lnSpc>
                <a:spcPct val="110000"/>
              </a:lnSpc>
              <a:buFont typeface="Wingdings" panose="05000000000000000000" pitchFamily="2" charset="2"/>
              <a:buAutoNum type="circleNumWdWhitePlain"/>
            </a:pPr>
            <a:r>
              <a:rPr kumimoji="1" lang="zh-TW" altLang="en-US" sz="4000" b="1" dirty="0">
                <a:solidFill>
                  <a:srgbClr val="333333"/>
                </a:solidFill>
              </a:rPr>
              <a:t>假如有一日當上父母，會怎樣教導孩子</a:t>
            </a:r>
            <a:r>
              <a:rPr kumimoji="1" lang="en-US" altLang="zh-TW" sz="4000" b="1" dirty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93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925215" y="1883194"/>
            <a:ext cx="10443886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zh-TW" altLang="en-US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感謝聆聽</a:t>
            </a:r>
            <a:endParaRPr kumimoji="1" lang="zh-CN" altLang="en-US" sz="20000" b="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284</Words>
  <Application>Microsoft Office PowerPoint</Application>
  <PresentationFormat>自訂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微软雅黑</vt:lpstr>
      <vt:lpstr>Arial</vt:lpstr>
      <vt:lpstr>Berlin Sans FB Demi</vt:lpstr>
      <vt:lpstr>Century Gothic</vt:lpstr>
      <vt:lpstr>Segoe UI Black</vt:lpstr>
      <vt:lpstr>Segoe UI Light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GOD</cp:lastModifiedBy>
  <cp:revision>62</cp:revision>
  <dcterms:created xsi:type="dcterms:W3CDTF">2015-04-26T00:57:12Z</dcterms:created>
  <dcterms:modified xsi:type="dcterms:W3CDTF">2017-12-19T16:08:38Z</dcterms:modified>
  <cp:category/>
</cp:coreProperties>
</file>