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7" r:id="rId5"/>
    <p:sldId id="260" r:id="rId6"/>
    <p:sldId id="259" r:id="rId7"/>
    <p:sldId id="264" r:id="rId8"/>
    <p:sldId id="265" r:id="rId9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8B615C-671A-42AD-9C4B-BA32DA71FA27}" type="datetime2">
              <a:rPr lang="zh-TW" altLang="en-US" smtClean="0">
                <a:latin typeface="細明體" panose="02020509000000000000" pitchFamily="49" charset="-120"/>
                <a:ea typeface="細明體" panose="02020509000000000000" pitchFamily="49" charset="-120"/>
              </a:rPr>
              <a:t>2017年12月19日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02BA2C8-71FC-43D0-BD87-0547616971FA}" type="slidenum">
              <a:rPr lang="en-US" altLang="zh-TW">
                <a:latin typeface="細明體" panose="02020509000000000000" pitchFamily="49" charset="-120"/>
                <a:ea typeface="細明體" panose="02020509000000000000" pitchFamily="49" charset="-120"/>
              </a:rPr>
              <a:t>‹#›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89CDDF46-55A6-4026-B667-4C5E3C940527}" type="datetime2">
              <a:rPr lang="zh-TW" altLang="en-US" smtClean="0"/>
              <a:pPr/>
              <a:t>2017年12月19日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C6539446-6953-447E-A4E3-E7CFBF87004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39446-6953-447E-A4E3-E7CFBF870046}" type="slidenum">
              <a:rPr lang="en-US" altLang="zh-TW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4226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39446-6953-447E-A4E3-E7CFBF870046}" type="slidenum">
              <a:rPr lang="en-US" altLang="zh-TW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460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39446-6953-447E-A4E3-E7CFBF870046}" type="slidenum">
              <a:rPr lang="en-US" altLang="zh-TW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0712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39446-6953-447E-A4E3-E7CFBF870046}" type="slidenum">
              <a:rPr lang="en-US" altLang="zh-TW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6425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39446-6953-447E-A4E3-E7CFBF870046}" type="slidenum">
              <a:rPr lang="en-US" altLang="zh-TW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269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39446-6953-447E-A4E3-E7CFBF870046}" type="slidenum">
              <a:rPr lang="en-US" altLang="zh-TW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4998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39446-6953-447E-A4E3-E7CFBF870046}" type="slidenum">
              <a:rPr lang="en-US" altLang="zh-TW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7063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39446-6953-447E-A4E3-E7CFBF870046}" type="slidenum">
              <a:rPr lang="en-US" altLang="zh-TW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1864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水3"/>
          <p:cNvSpPr/>
          <p:nvPr/>
        </p:nvSpPr>
        <p:spPr bwMode="gray"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5" name="天空"/>
          <p:cNvSpPr/>
          <p:nvPr/>
        </p:nvSpPr>
        <p:spPr bwMode="white"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pic>
        <p:nvPicPr>
          <p:cNvPr id="6" name="水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ltGray"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水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rtlCol="0" anchor="b">
            <a:noAutofit/>
          </a:bodyPr>
          <a:lstStyle>
            <a:lvl1pPr algn="ctr">
              <a:defRPr sz="60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963E003-6510-4B62-9D76-BE2148CED05F}" type="datetime2">
              <a:rPr lang="zh-TW" altLang="en-US" smtClean="0"/>
              <a:pPr/>
              <a:t>2017年12月19日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 rtlCol="0"/>
          <a:lstStyle/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E7924D7-6A33-42EE-9F46-404D4E61ECDE}" type="datetime2">
              <a:rPr lang="zh-TW" altLang="en-US" smtClean="0"/>
              <a:pPr/>
              <a:t>2017年12月19日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15721-4CFB-454E-86DD-92799F18D2FC}" type="datetime2">
              <a:rPr lang="zh-TW" altLang="en-US" smtClean="0"/>
              <a:pPr/>
              <a:t>2017年12月19日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天空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rtlCol="0" anchor="b">
            <a:normAutofit/>
          </a:bodyPr>
          <a:lstStyle>
            <a:lvl1pPr algn="ctr">
              <a:defRPr sz="6000" b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rtlCol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C3E300C-764F-4ED2-A917-1F310892E56C}" type="datetime2">
              <a:rPr lang="zh-TW" altLang="en-US" smtClean="0"/>
              <a:pPr/>
              <a:t>2017年12月19日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BE99F1-167A-4CDA-A162-4350584E05D8}" type="datetime2">
              <a:rPr lang="zh-TW" altLang="en-US" smtClean="0"/>
              <a:pPr/>
              <a:t>2017年12月19日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2EEC907-6351-42E1-89AE-1BA75AD369B6}" type="datetime2">
              <a:rPr lang="zh-TW" altLang="en-US" smtClean="0"/>
              <a:pPr/>
              <a:t>2017年12月19日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BE911C1-AA1C-4FB4-9943-C0C8A2822973}" type="datetime2">
              <a:rPr lang="zh-TW" altLang="en-US" smtClean="0"/>
              <a:pPr/>
              <a:t>2017年12月19日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天空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CE9ABCF-05D7-4B45-AE27-DF58B2D8C3AB}" type="datetime2">
              <a:rPr lang="zh-TW" altLang="en-US" smtClean="0"/>
              <a:pPr/>
              <a:t>2017年12月19日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rtlCol="0" anchor="b">
            <a:normAutofit/>
          </a:bodyPr>
          <a:lstStyle>
            <a:lvl1pPr>
              <a:defRPr sz="3200" b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DB2F7A0-71FE-4248-AD3D-758755760E0D}" type="datetime2">
              <a:rPr lang="zh-TW" altLang="en-US" smtClean="0"/>
              <a:pPr/>
              <a:t>2017年12月19日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1AB8D3-BE43-4751-92FF-EB03D398348C}" type="datetime2">
              <a:rPr lang="zh-TW" altLang="en-US" smtClean="0"/>
              <a:pPr/>
              <a:t>2017年12月19日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天空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 rtl="0"/>
            <a:endParaRPr lang="zh-TW" altLang="en-US" noProof="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8" name="水3"/>
          <p:cNvSpPr/>
          <p:nvPr/>
        </p:nvSpPr>
        <p:spPr bwMode="gray"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pic>
        <p:nvPicPr>
          <p:cNvPr id="9" name="水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white"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水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noProof="0" dirty="0" smtClean="0"/>
              <a:t>新增頁尾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875775" y="6601968"/>
            <a:ext cx="1174603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63DEE0E5-9F52-4402-983C-581CC157CE95}" type="datetime2">
              <a:rPr lang="zh-TW" altLang="en-US" smtClean="0"/>
              <a:pPr/>
              <a:t>2017年12月19日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accent2">
              <a:lumMod val="50000"/>
            </a:schemeClr>
          </a:solidFill>
          <a:latin typeface="細明體" panose="02020509000000000000" pitchFamily="49" charset="-120"/>
          <a:ea typeface="細明體" panose="02020509000000000000" pitchFamily="49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8pPr>
      <a:lvl9pPr marL="2240280" indent="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None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493655" y="1649628"/>
            <a:ext cx="5510301" cy="747584"/>
          </a:xfrm>
        </p:spPr>
        <p:txBody>
          <a:bodyPr rtlCol="0">
            <a:noAutofit/>
          </a:bodyPr>
          <a:lstStyle/>
          <a:p>
            <a:pPr rtl="0"/>
            <a:r>
              <a:rPr lang="zh-TW" altLang="en-US" sz="4000" dirty="0" smtClean="0">
                <a:latin typeface="Blackadder ITC" panose="04020505051007020D02" pitchFamily="82" charset="0"/>
              </a:rPr>
              <a:t>中西家庭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文化</a:t>
            </a:r>
            <a:r>
              <a:rPr lang="zh-TW" altLang="en-US" sz="4000" dirty="0" smtClean="0">
                <a:latin typeface="Blackadder ITC" panose="04020505051007020D02" pitchFamily="82" charset="0"/>
              </a:rPr>
              <a:t>大不同</a:t>
            </a:r>
            <a:r>
              <a:rPr lang="en-US" altLang="zh-TW" sz="4000" dirty="0" smtClean="0">
                <a:latin typeface="Blackadder ITC" panose="04020505051007020D02" pitchFamily="82" charset="0"/>
              </a:rPr>
              <a:t>!?</a:t>
            </a:r>
            <a:endParaRPr lang="zh-TW" altLang="en-US" sz="4000" dirty="0">
              <a:latin typeface="Blackadder ITC" panose="04020505051007020D02" pitchFamily="82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59861" y="282140"/>
            <a:ext cx="557075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6000" b="1" dirty="0">
                <a:solidFill>
                  <a:schemeClr val="accent2">
                    <a:lumMod val="50000"/>
                  </a:schemeClr>
                </a:solidFill>
                <a:latin typeface="Berlin Sans FB Demi" panose="020E0802020502020306" pitchFamily="34" charset="0"/>
                <a:cs typeface="Segoe UI Black" panose="020B0A02040204020203" pitchFamily="34" charset="0"/>
              </a:rPr>
              <a:t>家庭文化的差異</a:t>
            </a:r>
            <a:endParaRPr lang="zh-TW" altLang="en-US" sz="6000" b="1" dirty="0">
              <a:solidFill>
                <a:schemeClr val="accent2">
                  <a:lumMod val="50000"/>
                </a:schemeClr>
              </a:solidFill>
              <a:latin typeface="Berlin Sans FB Demi" panose="020E0802020502020306" pitchFamily="34" charset="0"/>
              <a:cs typeface="Segoe UI Black" panose="020B0A02040204020203" pitchFamily="34" charset="0"/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4539861" y="4259987"/>
            <a:ext cx="5859427" cy="24291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1800" kern="1200" cap="all" baseline="0">
                <a:solidFill>
                  <a:schemeClr val="accent2">
                    <a:lumMod val="75000"/>
                  </a:schemeClr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None/>
              <a:defRPr sz="2800" kern="1200">
                <a:solidFill>
                  <a:schemeClr val="accent2">
                    <a:lumMod val="50000"/>
                  </a:schemeClr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2400" kern="1200">
                <a:solidFill>
                  <a:schemeClr val="accent2">
                    <a:lumMod val="50000"/>
                  </a:schemeClr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accent2">
                    <a:lumMod val="50000"/>
                  </a:schemeClr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accent2">
                    <a:lumMod val="50000"/>
                  </a:schemeClr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4000" dirty="0" smtClean="0">
                <a:latin typeface="Blackadder ITC" panose="04020505051007020D02" pitchFamily="82" charset="0"/>
              </a:rPr>
              <a:t>組員</a:t>
            </a:r>
            <a:r>
              <a:rPr lang="en-US" altLang="zh-TW" sz="4000" dirty="0" smtClean="0">
                <a:latin typeface="Blackadder ITC" panose="04020505051007020D02" pitchFamily="82" charset="0"/>
              </a:rPr>
              <a:t>:</a:t>
            </a:r>
            <a:r>
              <a:rPr lang="zh-TW" altLang="en-US" sz="4000" dirty="0" smtClean="0">
                <a:latin typeface="Blackadder ITC" panose="04020505051007020D02" pitchFamily="82" charset="0"/>
              </a:rPr>
              <a:t> 李彧名</a:t>
            </a:r>
            <a:endParaRPr lang="zh-TW" altLang="en-US" sz="4000" dirty="0"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2906309" y="1425145"/>
            <a:ext cx="7242708" cy="3369276"/>
          </a:xfrm>
        </p:spPr>
        <p:txBody>
          <a:bodyPr rtlCol="0">
            <a:normAutofit/>
          </a:bodyPr>
          <a:lstStyle/>
          <a:p>
            <a:r>
              <a:rPr lang="zh-TW" altLang="en-US" sz="3600" dirty="0" smtClean="0"/>
              <a:t>從古至今，中西文化的不斷演變，</a:t>
            </a:r>
            <a:r>
              <a:rPr lang="zh-TW" altLang="en-US" sz="3600" dirty="0" smtClean="0"/>
              <a:t>造成現今的文化差異。關心疼愛孩子的心是一樣的，只是由於</a:t>
            </a:r>
            <a:r>
              <a:rPr lang="zh-TW" altLang="en-US" sz="3600" dirty="0"/>
              <a:t>文化背景的不同</a:t>
            </a:r>
            <a:r>
              <a:rPr lang="zh-TW" altLang="en-US" sz="3600" dirty="0" smtClean="0"/>
              <a:t>，表達的方式有很大的不同。</a:t>
            </a:r>
            <a:endParaRPr lang="zh-TW" altLang="en-US" sz="3600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618882" y="191035"/>
            <a:ext cx="5817561" cy="1234110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4800" b="1" dirty="0" smtClean="0"/>
              <a:t>不斷演變的文化差異</a:t>
            </a:r>
            <a:r>
              <a:rPr lang="zh-TW" altLang="en-US" sz="4000" b="1" dirty="0"/>
              <a:t/>
            </a:r>
            <a:br>
              <a:rPr lang="zh-TW" altLang="en-US" sz="4000" b="1" dirty="0"/>
            </a:b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49684" y="256938"/>
            <a:ext cx="5092631" cy="1088136"/>
          </a:xfrm>
        </p:spPr>
        <p:txBody>
          <a:bodyPr rtlCol="0">
            <a:normAutofit fontScale="90000"/>
          </a:bodyPr>
          <a:lstStyle/>
          <a:p>
            <a:r>
              <a:rPr lang="zh-TW" altLang="en-US" sz="4400" b="1" dirty="0"/>
              <a:t>中式家庭</a:t>
            </a:r>
            <a:r>
              <a:rPr lang="en-US" altLang="zh-TW" sz="4400" b="1" dirty="0"/>
              <a:t>VS</a:t>
            </a:r>
            <a:r>
              <a:rPr lang="zh-TW" altLang="en-US" sz="4400" b="1" dirty="0"/>
              <a:t>西方家庭</a:t>
            </a:r>
            <a:r>
              <a:rPr lang="zh-TW" altLang="en-US" b="1" dirty="0"/>
              <a:t/>
            </a:r>
            <a:br>
              <a:rPr lang="zh-TW" altLang="en-US" b="1" dirty="0"/>
            </a:br>
            <a:endParaRPr lang="zh-TW" altLang="en-US" dirty="0">
              <a:ea typeface="細明體" panose="02020509000000000000" pitchFamily="49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57595" y="1339143"/>
            <a:ext cx="7745216" cy="4142232"/>
          </a:xfrm>
        </p:spPr>
        <p:txBody>
          <a:bodyPr/>
          <a:lstStyle/>
          <a:p>
            <a:r>
              <a:rPr lang="zh-TW" altLang="en-US" sz="3200" b="1" dirty="0"/>
              <a:t>中國父母對孩子的期待更多</a:t>
            </a:r>
            <a:endParaRPr lang="zh-TW" altLang="en-US" sz="3200" dirty="0"/>
          </a:p>
          <a:p>
            <a:r>
              <a:rPr lang="zh-TW" altLang="en-US" sz="2800" dirty="0"/>
              <a:t>加拿大專業社會工作者</a:t>
            </a:r>
            <a:r>
              <a:rPr lang="zh-TW" altLang="en-US" sz="2800" dirty="0" smtClean="0"/>
              <a:t>左</a:t>
            </a:r>
            <a:r>
              <a:rPr lang="zh-TW" altLang="en-US" sz="2800" dirty="0"/>
              <a:t>光渲認為，中國社會結構的根基在家庭，重視宗親關係。中國人血緣關係親合力強。在中國家庭中，子女年幼時依賴父母，父母為家庭作出很多的個人犧牲。重視教育，要求孩子必須讀書，把孩子讀書的錢早就準備好了，期待孩子將來做個成功的人。但同時對孩子的要求要高的多，要求子女更多的服從。 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86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49684" y="256938"/>
            <a:ext cx="5092631" cy="1088136"/>
          </a:xfrm>
        </p:spPr>
        <p:txBody>
          <a:bodyPr rtlCol="0">
            <a:normAutofit fontScale="90000"/>
          </a:bodyPr>
          <a:lstStyle/>
          <a:p>
            <a:pPr algn="ctr"/>
            <a:r>
              <a:rPr lang="zh-TW" altLang="en-US" sz="4400" b="1" dirty="0"/>
              <a:t>中式家庭</a:t>
            </a:r>
            <a:r>
              <a:rPr lang="en-US" altLang="zh-TW" sz="4400" b="1" dirty="0"/>
              <a:t>VS</a:t>
            </a:r>
            <a:r>
              <a:rPr lang="zh-TW" altLang="en-US" sz="4400" b="1" dirty="0"/>
              <a:t>西方家庭</a:t>
            </a:r>
            <a:r>
              <a:rPr lang="zh-TW" altLang="en-US" b="1" dirty="0"/>
              <a:t/>
            </a:r>
            <a:br>
              <a:rPr lang="zh-TW" altLang="en-US" b="1" dirty="0"/>
            </a:br>
            <a:endParaRPr lang="zh-TW" altLang="en-US" dirty="0">
              <a:ea typeface="細明體" panose="02020509000000000000" pitchFamily="49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32881" y="1345074"/>
            <a:ext cx="7720502" cy="3644749"/>
          </a:xfrm>
        </p:spPr>
        <p:txBody>
          <a:bodyPr>
            <a:noAutofit/>
          </a:bodyPr>
          <a:lstStyle/>
          <a:p>
            <a:r>
              <a:rPr lang="zh-TW" altLang="en-US" sz="3200" b="1" dirty="0"/>
              <a:t>西方家長重實用</a:t>
            </a:r>
            <a:r>
              <a:rPr lang="zh-TW" altLang="en-US" sz="3200" b="1" dirty="0" smtClean="0"/>
              <a:t>教育</a:t>
            </a:r>
            <a:endParaRPr lang="en-US" altLang="zh-TW" sz="3200" b="1" dirty="0" smtClean="0"/>
          </a:p>
          <a:p>
            <a:r>
              <a:rPr lang="zh-TW" altLang="en-US" sz="2800" dirty="0">
                <a:latin typeface="Segoe UI Emoji" panose="020B0502040204020203" pitchFamily="34" charset="0"/>
              </a:rPr>
              <a:t>一般西方父母認為，既然賦予了兒女生命，就對他們有撫養的天職，但沒有「養兒防老」索取回報的想法。一旦兒女成人，便應該離開父母享有自己的獨立生活。在西方家庭中，父母與子女之間強調自由、平等、友愛。每一個家庭成員，不分男女長幼都平等地享有主人的地位和權利。 </a:t>
            </a:r>
            <a:endParaRPr lang="zh-TW" altLang="en-US" sz="2800" dirty="0">
              <a:latin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77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43400" y="74140"/>
            <a:ext cx="4885984" cy="1056750"/>
          </a:xfrm>
        </p:spPr>
        <p:txBody>
          <a:bodyPr rtlCol="0"/>
          <a:lstStyle/>
          <a:p>
            <a:pPr algn="ctr"/>
            <a:r>
              <a:rPr lang="zh-TW" altLang="en-US" sz="4000" b="1" dirty="0"/>
              <a:t>中式家庭</a:t>
            </a:r>
            <a:r>
              <a:rPr lang="en-US" altLang="zh-TW" sz="4000" b="1" dirty="0"/>
              <a:t>VS</a:t>
            </a:r>
            <a:r>
              <a:rPr lang="zh-TW" altLang="en-US" sz="4000" b="1" dirty="0"/>
              <a:t>西方家庭</a:t>
            </a:r>
            <a:endParaRPr lang="zh-TW" altLang="en-US" dirty="0">
              <a:ea typeface="細明體" panose="02020509000000000000" pitchFamily="49" charset="-120"/>
            </a:endParaRPr>
          </a:p>
        </p:txBody>
      </p:sp>
      <p:pic>
        <p:nvPicPr>
          <p:cNvPr id="7" name="內容版面配置區 6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643400" y="1209169"/>
            <a:ext cx="5074754" cy="46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3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28878" y="403655"/>
            <a:ext cx="1041263" cy="735474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sz="4400" dirty="0" smtClean="0">
                <a:ea typeface="細明體" panose="02020509000000000000" pitchFamily="49" charset="-120"/>
              </a:rPr>
              <a:t>Q&amp;A</a:t>
            </a:r>
            <a:endParaRPr lang="zh-TW" altLang="en-US" sz="4400" dirty="0">
              <a:ea typeface="細明體" panose="02020509000000000000" pitchFamily="49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033172" y="1391536"/>
            <a:ext cx="5179952" cy="4142232"/>
          </a:xfrm>
        </p:spPr>
        <p:txBody>
          <a:bodyPr/>
          <a:lstStyle/>
          <a:p>
            <a:r>
              <a:rPr lang="zh-TW" altLang="en-US" sz="3200" dirty="0" smtClean="0">
                <a:latin typeface="Berlin Sans FB Demi" panose="020E0802020502020306" pitchFamily="34" charset="0"/>
                <a:cs typeface="Segoe UI Black" panose="020B0A02040204020203" pitchFamily="34" charset="0"/>
              </a:rPr>
              <a:t>你認為哪種家庭文化比較好</a:t>
            </a:r>
            <a:r>
              <a:rPr lang="en-US" altLang="zh-TW" sz="3200" dirty="0" smtClean="0">
                <a:latin typeface="Berlin Sans FB Demi" panose="020E0802020502020306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?</a:t>
            </a:r>
          </a:p>
          <a:p>
            <a:r>
              <a:rPr lang="zh-TW" altLang="en-US" sz="3200" dirty="0" smtClean="0">
                <a:latin typeface="Berlin Sans FB Demi" panose="020E0802020502020306" pitchFamily="34" charset="0"/>
                <a:cs typeface="Segoe UI Black" panose="020B0A02040204020203" pitchFamily="34" charset="0"/>
              </a:rPr>
              <a:t>假如有一日當上父母，會怎樣教導孩子</a:t>
            </a:r>
            <a:r>
              <a:rPr lang="en-US" altLang="zh-TW" sz="3200" dirty="0" smtClean="0">
                <a:latin typeface="Berlin Sans FB Demi" panose="020E0802020502020306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?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10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4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ea typeface="細明體" panose="02020509000000000000" pitchFamily="49" charset="-120"/>
              </a:rPr>
              <a:t>新增投影片標題 </a:t>
            </a:r>
            <a:r>
              <a:rPr lang="en-US" altLang="zh-TW" dirty="0" smtClean="0">
                <a:ea typeface="細明體" panose="02020509000000000000" pitchFamily="49" charset="-120"/>
              </a:rPr>
              <a:t>- 4</a:t>
            </a:r>
            <a:endParaRPr lang="en-US" altLang="zh-TW" dirty="0">
              <a:ea typeface="細明體" panose="02020509000000000000" pitchFamily="49" charset="-120"/>
            </a:endParaRPr>
          </a:p>
        </p:txBody>
      </p:sp>
      <p:sp>
        <p:nvSpPr>
          <p:cNvPr id="5" name="內容預留位置 4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文字預留位置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80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海洋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736_TF02895256.potx" id="{FD7C2270-25CB-40C3-9967-D4A3F08F4C7A}" vid="{8777403A-864E-44F4-A51D-2394876083F0}"/>
    </a:ext>
  </a:extLst>
</a:theme>
</file>

<file path=ppt/theme/theme2.xml><?xml version="1.0" encoding="utf-8"?>
<a:theme xmlns:a="http://schemas.openxmlformats.org/drawingml/2006/main" name="Office 佈景主題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海洋繪圖簡報 (寬螢幕)</Template>
  <TotalTime>32</TotalTime>
  <Words>294</Words>
  <Application>Microsoft Office PowerPoint</Application>
  <PresentationFormat>寬螢幕</PresentationFormat>
  <Paragraphs>24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細明體</vt:lpstr>
      <vt:lpstr>微軟正黑體</vt:lpstr>
      <vt:lpstr>標楷體</vt:lpstr>
      <vt:lpstr>Arial</vt:lpstr>
      <vt:lpstr>Berlin Sans FB Demi</vt:lpstr>
      <vt:lpstr>Blackadder ITC</vt:lpstr>
      <vt:lpstr>Segoe UI Black</vt:lpstr>
      <vt:lpstr>Segoe UI Emoji</vt:lpstr>
      <vt:lpstr>海洋 16x9</vt:lpstr>
      <vt:lpstr>PowerPoint 簡報</vt:lpstr>
      <vt:lpstr>不斷演變的文化差異 </vt:lpstr>
      <vt:lpstr>中式家庭VS西方家庭 </vt:lpstr>
      <vt:lpstr>中式家庭VS西方家庭 </vt:lpstr>
      <vt:lpstr>中式家庭VS西方家庭</vt:lpstr>
      <vt:lpstr>Q&amp;A</vt:lpstr>
      <vt:lpstr>PowerPoint 簡報</vt:lpstr>
      <vt:lpstr>新增投影片標題 - 4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GOD</dc:creator>
  <cp:lastModifiedBy>GOD</cp:lastModifiedBy>
  <cp:revision>4</cp:revision>
  <dcterms:created xsi:type="dcterms:W3CDTF">2017-12-19T14:33:38Z</dcterms:created>
  <dcterms:modified xsi:type="dcterms:W3CDTF">2017-12-19T15:06:13Z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