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57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orient="horz" pos="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0" y="78"/>
      </p:cViewPr>
      <p:guideLst>
        <p:guide orient="horz" pos="757"/>
        <p:guide pos="126"/>
        <p:guide orient="horz" pos="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jpe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31640" y="3429000"/>
            <a:ext cx="70389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Carbon Emissions Prediction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Akash Kumar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STU667eaa725a93b1719577202</a:t>
            </a: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INTERNSHIP_1746416864681834e0e35d8</a:t>
            </a: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0" y="1454785"/>
            <a:ext cx="10687685" cy="49707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54785"/>
            <a:ext cx="10934700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Conclusion:  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9225" y="1388110"/>
            <a:ext cx="11081385" cy="5210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🔚</a:t>
            </a: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Project Summary: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We successfully developed a machine learning pipeline to analyze and predict CO₂ emissions using historical, country-specific data.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📈</a:t>
            </a: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Technical Highlights: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Cleaned and merged multi-dimensional datasets (1990–2011)  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Conducted in-depth data visualization and feature engineering  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Trained and compared regression models: Linear, XGBoost, Random Forest  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Achieved high accuracy with Random Forest Regressor (best R² score)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🌍</a:t>
            </a: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Insights: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Key predictors of CO₂ emissions: GDP, energy usage, and urbanization  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Forest area shows a negative correlation with emissions  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ML-based forecasting can assist governments in climate decision-making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🚀</a:t>
            </a:r>
            <a:r>
              <a:rPr lang="en-US" altLang="zh-CN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</a:t>
            </a: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Future Scope: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Integrate real-time global datasets via APIs  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Deploy interactive dashboards with Streamlit  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Extend to time-series forecasting (ARIMA, Prophet)  </a:t>
            </a:r>
            <a:endParaRPr lang="zh-CN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Incorporate CI/CD and unit testing for production readiness 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💻</a:t>
            </a:r>
            <a:r>
              <a:rPr lang="en-US" altLang="zh-CN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</a:t>
            </a: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Project by Akash Kumar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B.Tech (Electronics &amp; Computer Science) – Final Year </a:t>
            </a:r>
            <a:r>
              <a:rPr lang="en-US" altLang="en-US" sz="15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– KIIT University</a:t>
            </a:r>
            <a:endParaRPr lang="en-US" altLang="en-US" sz="15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770" y="972820"/>
            <a:ext cx="402399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Objectives</a:t>
            </a:r>
            <a:endParaRPr lang="en-IN" sz="24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50241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2753360"/>
            <a:ext cx="1503680" cy="1529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spcAft>
                <a:spcPts val="800"/>
              </a:spcAft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PREDICT CARBON DIOXIDE EMISSIONS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Aft>
                <a:spcPts val="800"/>
              </a:spcAft>
            </a:pP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80745" y="1426845"/>
            <a:ext cx="6465570" cy="4547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Understand the impact of socioeconomic and environmental features on Carbon emissions  </a:t>
            </a: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Learn data cleaning and transformation using Python  </a:t>
            </a: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Explore and visualize environmental datasets  </a:t>
            </a: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Build, evaluate, and optimize machine learning regression models  </a:t>
            </a: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Gain experience in feature engineering and cross-validation  </a:t>
            </a: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Use predictive analytics to draw real-world environmental insights</a:t>
            </a:r>
            <a:endParaRPr lang="en-US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987019"/>
            <a:ext cx="610262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T</a:t>
            </a:r>
            <a:r>
              <a:rPr lang="en-IN" sz="2400" b="1" dirty="0" err="1">
                <a:solidFill>
                  <a:srgbClr val="213163"/>
                </a:solidFill>
              </a:rPr>
              <a:t>ools</a:t>
            </a:r>
            <a:r>
              <a:rPr lang="en-IN" sz="2400" b="1" dirty="0">
                <a:solidFill>
                  <a:srgbClr val="213163"/>
                </a:solidFill>
              </a:rPr>
              <a:t> and Technology used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graphicFrame>
        <p:nvGraphicFramePr>
          <p:cNvPr id="14" name="Table 13"/>
          <p:cNvGraphicFramePr/>
          <p:nvPr>
            <p:custDataLst>
              <p:tags r:id="rId1"/>
            </p:custDataLst>
          </p:nvPr>
        </p:nvGraphicFramePr>
        <p:xfrm>
          <a:off x="599440" y="1447165"/>
          <a:ext cx="7312660" cy="424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55"/>
                <a:gridCol w="3532505"/>
              </a:tblGrid>
              <a:tr h="606425"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Purpose</a:t>
                      </a:r>
                      <a:endParaRPr lang="en-US" altLang="zh-CN"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Tools / Libraries</a:t>
                      </a:r>
                      <a:endParaRPr lang="en-US" altLang="zh-CN" sz="1600"/>
                    </a:p>
                  </a:txBody>
                  <a:tcPr marL="0" marR="0" marT="0" marB="0" anchor="ctr" anchorCtr="0"/>
                </a:tc>
              </a:tr>
              <a:tr h="606425"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Programming Language</a:t>
                      </a:r>
                      <a:endParaRPr lang="en-US" altLang="zh-CN"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Python</a:t>
                      </a:r>
                      <a:endParaRPr lang="en-US" altLang="zh-CN" sz="1600"/>
                    </a:p>
                  </a:txBody>
                  <a:tcPr marL="0" marR="0" marT="0" marB="0" anchor="ctr" anchorCtr="0"/>
                </a:tc>
              </a:tr>
              <a:tr h="606425"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Development Environment</a:t>
                      </a:r>
                      <a:endParaRPr lang="en-US" altLang="zh-CN"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Jupyter Notebook</a:t>
                      </a:r>
                      <a:endParaRPr lang="en-US" altLang="zh-CN" sz="1600"/>
                    </a:p>
                  </a:txBody>
                  <a:tcPr marL="0" marR="0" marT="0" marB="0" anchor="ctr" anchorCtr="0"/>
                </a:tc>
              </a:tr>
              <a:tr h="606425"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Data Processing</a:t>
                      </a:r>
                      <a:endParaRPr lang="en-US" altLang="zh-CN"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Pandas, NumPy</a:t>
                      </a:r>
                      <a:endParaRPr lang="en-US" altLang="zh-CN" sz="1600"/>
                    </a:p>
                  </a:txBody>
                  <a:tcPr marL="0" marR="0" marT="0" marB="0" anchor="ctr" anchorCtr="0"/>
                </a:tc>
              </a:tr>
              <a:tr h="606425"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Data Visualization</a:t>
                      </a:r>
                      <a:endParaRPr lang="en-US" altLang="zh-CN"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Matplotlib, Seaborn</a:t>
                      </a:r>
                      <a:endParaRPr lang="en-US" altLang="zh-CN" sz="1600"/>
                    </a:p>
                  </a:txBody>
                  <a:tcPr marL="0" marR="0" marT="0" marB="0" anchor="ctr" anchorCtr="0"/>
                </a:tc>
              </a:tr>
              <a:tr h="606425"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Machine Learning</a:t>
                      </a:r>
                      <a:endParaRPr lang="en-US" altLang="zh-CN"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Scikit-learn, XGBoost</a:t>
                      </a:r>
                      <a:endParaRPr lang="en-US" altLang="zh-CN" sz="1600"/>
                    </a:p>
                  </a:txBody>
                  <a:tcPr marL="0" marR="0" marT="0" marB="0" anchor="ctr" anchorCtr="0"/>
                </a:tc>
              </a:tr>
              <a:tr h="606425"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File Formats</a:t>
                      </a:r>
                      <a:endParaRPr lang="en-US" altLang="zh-CN" sz="16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Excel (.xls), CSV</a:t>
                      </a:r>
                      <a:endParaRPr lang="en-US" altLang="zh-CN" sz="16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pic>
        <p:nvPicPr>
          <p:cNvPr id="16" name="Picture 15"/>
          <p:cNvPicPr/>
          <p:nvPr/>
        </p:nvPicPr>
        <p:blipFill>
          <a:blip r:embed="rId2"/>
          <a:stretch>
            <a:fillRect/>
          </a:stretch>
        </p:blipFill>
        <p:spPr>
          <a:xfrm>
            <a:off x="8843010" y="1281430"/>
            <a:ext cx="2673350" cy="2272665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3"/>
          <a:stretch>
            <a:fillRect/>
          </a:stretch>
        </p:blipFill>
        <p:spPr>
          <a:xfrm>
            <a:off x="8843010" y="3554095"/>
            <a:ext cx="2496185" cy="2138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Methodology </a:t>
            </a:r>
            <a:endParaRPr lang="en-IN" sz="2400" dirty="0">
              <a:solidFill>
                <a:srgbClr val="213163"/>
              </a:solidFill>
            </a:endParaRPr>
          </a:p>
        </p:txBody>
      </p:sp>
      <p:graphicFrame>
        <p:nvGraphicFramePr>
          <p:cNvPr id="7" name="Table 6"/>
          <p:cNvGraphicFramePr/>
          <p:nvPr>
            <p:custDataLst>
              <p:tags r:id="rId1"/>
            </p:custDataLst>
          </p:nvPr>
        </p:nvGraphicFramePr>
        <p:xfrm>
          <a:off x="713740" y="1475105"/>
          <a:ext cx="9380220" cy="464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985"/>
                <a:gridCol w="2546985"/>
                <a:gridCol w="5683250"/>
              </a:tblGrid>
              <a:tr h="600075">
                <a:tc>
                  <a:txBody>
                    <a:bodyPr/>
                    <a:p>
                      <a:pPr algn="ctr"/>
                      <a:r>
                        <a:rPr lang="en-US" altLang="zh-CN" sz="1300"/>
                        <a:t>Stage</a:t>
                      </a:r>
                      <a:endParaRPr lang="en-US" altLang="zh-CN" sz="13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300"/>
                        <a:t>Objective</a:t>
                      </a:r>
                      <a:endParaRPr lang="en-US" altLang="zh-CN" sz="13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300"/>
                        <a:t>Key Activities</a:t>
                      </a:r>
                      <a:endParaRPr lang="en-US" altLang="zh-CN" sz="1300"/>
                    </a:p>
                  </a:txBody>
                  <a:tcPr marL="0" marR="0" marT="0" marB="0" anchor="ctr" anchorCtr="0"/>
                </a:tc>
              </a:tr>
              <a:tr h="1232535">
                <a:tc>
                  <a:txBody>
                    <a:bodyPr/>
                    <a:p>
                      <a:pPr algn="ctr"/>
                      <a:r>
                        <a:rPr lang="en-US" altLang="zh-CN" sz="1300"/>
                        <a:t>Stage 1</a:t>
                      </a:r>
                      <a:endParaRPr lang="en-US" altLang="zh-CN" sz="13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300"/>
                        <a:t>Data Cleaning &amp; Preparation</a:t>
                      </a:r>
                      <a:endParaRPr lang="en-US" altLang="zh-CN" sz="13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300"/>
                        <a:t>Identified and handled missing and inconsistent data entries</a:t>
                      </a:r>
                      <a:endParaRPr lang="en-US" altLang="en-US" sz="1300"/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300"/>
                        <a:t>Converted categorical and numerical data into appropriate formats</a:t>
                      </a:r>
                      <a:endParaRPr lang="en-US" altLang="en-US" sz="1300"/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300"/>
                        <a:t>Restructured and merged datasets for unified analysis</a:t>
                      </a:r>
                      <a:endParaRPr lang="en-US" altLang="en-US" sz="1300"/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300"/>
                        <a:t>Exported clean, analysis-ready data to CSV format |</a:t>
                      </a:r>
                      <a:endParaRPr lang="en-US" altLang="en-US" sz="1300"/>
                    </a:p>
                  </a:txBody>
                  <a:tcPr marL="0" marR="0" marT="0" marB="0" anchor="ctr" anchorCtr="0"/>
                </a:tc>
              </a:tr>
              <a:tr h="1408430">
                <a:tc>
                  <a:txBody>
                    <a:bodyPr/>
                    <a:p>
                      <a:pPr algn="ctr"/>
                      <a:r>
                        <a:rPr lang="en-US" altLang="zh-CN" sz="1300"/>
                        <a:t>Stage 2</a:t>
                      </a:r>
                      <a:endParaRPr lang="en-US" altLang="zh-CN" sz="13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300"/>
                        <a:t>Exploration &amp; Visualization</a:t>
                      </a:r>
                      <a:endParaRPr lang="en-US" altLang="zh-CN" sz="13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300"/>
                        <a:t>Visualized feature relationships using heatmaps, histograms, and scatter plots</a:t>
                      </a:r>
                      <a:endParaRPr lang="en-US" altLang="en-US" sz="1300"/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300"/>
                        <a:t>Detected outliers and statistical anomalies in key metrics</a:t>
                      </a:r>
                      <a:endParaRPr lang="en-US" altLang="en-US" sz="1300"/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300"/>
                        <a:t>Engineered additional features to enhance model learning</a:t>
                      </a:r>
                      <a:endParaRPr lang="en-US" altLang="en-US" sz="1300"/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300"/>
                        <a:t>Identified patterns and correlations influencing CO₂ emissions |</a:t>
                      </a:r>
                      <a:endParaRPr lang="en-US" altLang="en-US" sz="1300"/>
                    </a:p>
                  </a:txBody>
                  <a:tcPr marL="0" marR="0" marT="0" marB="0" anchor="ctr" anchorCtr="0"/>
                </a:tc>
              </a:tr>
              <a:tr h="1408430">
                <a:tc>
                  <a:txBody>
                    <a:bodyPr/>
                    <a:p>
                      <a:pPr algn="ctr"/>
                      <a:r>
                        <a:rPr lang="en-US" altLang="zh-CN" sz="1300"/>
                        <a:t>Stage 3</a:t>
                      </a:r>
                      <a:endParaRPr lang="en-US" altLang="zh-CN" sz="13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300"/>
                        <a:t>Modeling &amp; Evaluation</a:t>
                      </a:r>
                      <a:endParaRPr lang="en-US" altLang="zh-CN" sz="13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300"/>
                        <a:t>Applied Recursive Feature Elimination (RFE) for feature selection</a:t>
                      </a:r>
                      <a:endParaRPr lang="en-US" altLang="en-US" sz="1300"/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300"/>
                        <a:t>Trained multiple regression models including Random Forest and XGBoost</a:t>
                      </a:r>
                      <a:endParaRPr lang="en-US" altLang="en-US" sz="1300"/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300"/>
                        <a:t>Tuned hyperparameters using cross-validation techniques</a:t>
                      </a:r>
                      <a:endParaRPr lang="en-US" altLang="en-US" sz="1300"/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300"/>
                        <a:t>Evaluated model performance using R², MAE, and RMSE on test data |</a:t>
                      </a:r>
                      <a:endParaRPr lang="en-US" altLang="en-US" sz="13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pic>
        <p:nvPicPr>
          <p:cNvPr id="10" name="Picture 9"/>
          <p:cNvPicPr/>
          <p:nvPr/>
        </p:nvPicPr>
        <p:blipFill>
          <a:blip r:embed="rId2"/>
          <a:srcRect l="24172" t="19602" r="57642" b="17926"/>
          <a:stretch>
            <a:fillRect/>
          </a:stretch>
        </p:blipFill>
        <p:spPr>
          <a:xfrm>
            <a:off x="10488295" y="1893570"/>
            <a:ext cx="1238250" cy="4284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Problem Statement: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5270" y="1454785"/>
            <a:ext cx="9354820" cy="5059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Analyze historical, country-specific data and develop machine learning models to predict CO₂ emissions based on national parameters.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Data Source: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Publicly available Climate Change Data from the World Bank Group (1990–2011), covering: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🌍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Country data: majority of nations worldwide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📅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Year range: 1990 to 2011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🌫</a:t>
            </a:r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Emissions: CO2, CH4, N2O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👥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Population: total, urban %, growth rate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💰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Economic indicators: GDP, GNI, FDI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🌾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Land: cereal yield, agricultural land, protected areas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☁</a:t>
            </a:r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Climate: precipitation, natural disasters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⚡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Energy usage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🏥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Health: number of medical staff and infrastructure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9698355" y="1348105"/>
            <a:ext cx="2115820" cy="22752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0090" y="3729990"/>
            <a:ext cx="2292350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Solution: 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5270" y="1454785"/>
            <a:ext cx="9384665" cy="51219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We developed a complete machine learning pipeline to predict CO₂ emissions using historical, country-level data from the World Bank.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🔧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Data Pipeline &amp; Modeling: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Cleaned and merged multi-dimensional datasets (1990–2011)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Explored feature relationships and emission trends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Engineered relevant features to improve model accuracy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Trained and tuned regression models (Linear, Random Forest, XGBoost)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📊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Results: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Random Forest Regressor achieved the highest R² score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Key emission predictors: GDP, energy usage, urban population %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Model enables country-wise emission forecasting for policy analysis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🔗</a:t>
            </a:r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GitHub Repository: https://github.com/404AkashNotFound/carbon_emission_prediction</a:t>
            </a: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7605" y="1988820"/>
            <a:ext cx="308610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" y="1454785"/>
            <a:ext cx="5694045" cy="4463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20" y="1455420"/>
            <a:ext cx="5693410" cy="44627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1623060"/>
            <a:ext cx="5695200" cy="438349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43840" y="105600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 dirty="0">
                <a:solidFill>
                  <a:srgbClr val="213163"/>
                </a:solidFill>
                <a:sym typeface="+mn-ea"/>
              </a:rPr>
              <a:t>Screenshot of Output:  </a:t>
            </a:r>
            <a:endParaRPr lang="en-US" sz="2000" b="1" dirty="0">
              <a:solidFill>
                <a:srgbClr val="213163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40" y="1623695"/>
            <a:ext cx="5695315" cy="4382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1930" y="1454785"/>
            <a:ext cx="9248140" cy="49555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75*334"/>
  <p:tag name="TABLE_ENDDRAG_RECT" val="47*120*575*334"/>
</p:tagLst>
</file>

<file path=ppt/tags/tag2.xml><?xml version="1.0" encoding="utf-8"?>
<p:tagLst xmlns:p="http://schemas.openxmlformats.org/presentationml/2006/main">
  <p:tag name="TABLE_ENDDRAG_ORIGIN_RECT" val="738*366"/>
  <p:tag name="TABLE_ENDDRAG_RECT" val="56*116*738*366"/>
</p:tagLst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4092</Words>
  <Application>WPS Presentation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Akash Kumar</cp:lastModifiedBy>
  <cp:revision>6</cp:revision>
  <dcterms:created xsi:type="dcterms:W3CDTF">2024-12-31T09:40:00Z</dcterms:created>
  <dcterms:modified xsi:type="dcterms:W3CDTF">2025-07-06T13:06:47Z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A786CA798D654B2399B400220F8834C9_12</vt:lpwstr>
  </property>
  <property fmtid="{D5CDD505-2E9C-101B-9397-08002B2CF9AE}" pid="3" name="KSOProductBuildVer">
    <vt:lpwstr>1033-12.2.0.21931</vt:lpwstr>
  </property>
</Properties>
</file>