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52D3B5-3D01-41BD-B03A-56FF6573A5F0}">
  <a:tblStyle styleId="{FC52D3B5-3D01-41BD-B03A-56FF6573A5F0}"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31008788c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31008788c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a31008788c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31008788c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31008788c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a31008788c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31008788c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31008788c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a31008788c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1" Type="http://schemas.openxmlformats.org/officeDocument/2006/relationships/hyperlink" Target="https://openlibrary.org/" TargetMode="External"/><Relationship Id="rId10" Type="http://schemas.openxmlformats.org/officeDocument/2006/relationships/hyperlink" Target="https://www.w3schools.com/" TargetMode="External"/><Relationship Id="rId13" Type="http://schemas.openxmlformats.org/officeDocument/2006/relationships/image" Target="../media/image4.png"/><Relationship Id="rId12" Type="http://schemas.openxmlformats.org/officeDocument/2006/relationships/hyperlink" Target="https://openlibrary.org/"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coursera.org/" TargetMode="External"/><Relationship Id="rId4" Type="http://schemas.openxmlformats.org/officeDocument/2006/relationships/hyperlink" Target="https://www.coursera.org/" TargetMode="External"/><Relationship Id="rId9" Type="http://schemas.openxmlformats.org/officeDocument/2006/relationships/hyperlink" Target="https://www.w3schools.com/" TargetMode="External"/><Relationship Id="rId5" Type="http://schemas.openxmlformats.org/officeDocument/2006/relationships/hyperlink" Target="https://www.tutorialspoint.com/" TargetMode="External"/><Relationship Id="rId6" Type="http://schemas.openxmlformats.org/officeDocument/2006/relationships/hyperlink" Target="https://www.tutorialspoint.com/" TargetMode="External"/><Relationship Id="rId7" Type="http://schemas.openxmlformats.org/officeDocument/2006/relationships/hyperlink" Target="https://www.udemy.com/" TargetMode="External"/><Relationship Id="rId8" Type="http://schemas.openxmlformats.org/officeDocument/2006/relationships/hyperlink" Target="https://www.udemy.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838200" y="542650"/>
            <a:ext cx="7772400" cy="1165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50"/>
              <a:buFont typeface="Times New Roman"/>
              <a:buNone/>
            </a:pPr>
            <a:br>
              <a:rPr lang="en-US" sz="4650">
                <a:latin typeface="Times New Roman"/>
                <a:ea typeface="Times New Roman"/>
                <a:cs typeface="Times New Roman"/>
                <a:sym typeface="Times New Roman"/>
              </a:rPr>
            </a:br>
            <a:r>
              <a:rPr lang="en-US" sz="4650">
                <a:latin typeface="Times New Roman"/>
                <a:ea typeface="Times New Roman"/>
                <a:cs typeface="Times New Roman"/>
                <a:sym typeface="Times New Roman"/>
              </a:rPr>
              <a:t>MyPrepMate</a:t>
            </a:r>
            <a:endParaRPr sz="4650">
              <a:latin typeface="Times New Roman"/>
              <a:ea typeface="Times New Roman"/>
              <a:cs typeface="Times New Roman"/>
              <a:sym typeface="Times New Roman"/>
            </a:endParaRPr>
          </a:p>
        </p:txBody>
      </p:sp>
      <p:sp>
        <p:nvSpPr>
          <p:cNvPr id="90" name="Google Shape;90;p13"/>
          <p:cNvSpPr txBox="1"/>
          <p:nvPr>
            <p:ph idx="1" type="subTitle"/>
          </p:nvPr>
        </p:nvSpPr>
        <p:spPr>
          <a:xfrm>
            <a:off x="838200" y="2240975"/>
            <a:ext cx="7772400" cy="3621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1800"/>
              <a:buNone/>
            </a:pPr>
            <a:r>
              <a:rPr b="1" lang="en-US">
                <a:latin typeface="Times New Roman"/>
                <a:ea typeface="Times New Roman"/>
                <a:cs typeface="Times New Roman"/>
                <a:sym typeface="Times New Roman"/>
              </a:rPr>
              <a:t>Group No. 8</a:t>
            </a:r>
            <a:endParaRPr>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rPr b="1" lang="en-US">
                <a:latin typeface="Times New Roman"/>
                <a:ea typeface="Times New Roman"/>
                <a:cs typeface="Times New Roman"/>
                <a:sym typeface="Times New Roman"/>
              </a:rPr>
              <a:t>Meet Popat		21</a:t>
            </a:r>
            <a:endParaRPr b="1">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rPr b="1" lang="en-US">
                <a:latin typeface="Times New Roman"/>
                <a:ea typeface="Times New Roman"/>
                <a:cs typeface="Times New Roman"/>
                <a:sym typeface="Times New Roman"/>
              </a:rPr>
              <a:t>Puranjay Potnis	22</a:t>
            </a:r>
            <a:endParaRPr b="1">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rPr b="1" lang="en-US">
                <a:latin typeface="Times New Roman"/>
                <a:ea typeface="Times New Roman"/>
                <a:cs typeface="Times New Roman"/>
                <a:sym typeface="Times New Roman"/>
              </a:rPr>
              <a:t>Medha Kumble	24</a:t>
            </a:r>
            <a:endParaRPr b="1">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t/>
            </a:r>
            <a:endParaRPr>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rPr b="1" lang="en-US">
                <a:latin typeface="Times New Roman"/>
                <a:ea typeface="Times New Roman"/>
                <a:cs typeface="Times New Roman"/>
                <a:sym typeface="Times New Roman"/>
              </a:rPr>
              <a:t>Date of presentation</a:t>
            </a:r>
            <a:r>
              <a:rPr lang="en-US">
                <a:latin typeface="Times New Roman"/>
                <a:ea typeface="Times New Roman"/>
                <a:cs typeface="Times New Roman"/>
                <a:sym typeface="Times New Roman"/>
              </a:rPr>
              <a:t>: 24-11-2020</a:t>
            </a:r>
            <a:endParaRPr>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rPr b="1" lang="en-US">
                <a:latin typeface="Times New Roman"/>
                <a:ea typeface="Times New Roman"/>
                <a:cs typeface="Times New Roman"/>
                <a:sym typeface="Times New Roman"/>
              </a:rPr>
              <a:t>Under the guidance of</a:t>
            </a:r>
            <a:r>
              <a:rPr lang="en-US">
                <a:latin typeface="Times New Roman"/>
                <a:ea typeface="Times New Roman"/>
                <a:cs typeface="Times New Roman"/>
                <a:sym typeface="Times New Roman"/>
              </a:rPr>
              <a:t>: Ms. Purnima Kubde</a:t>
            </a:r>
            <a:endParaRPr>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t/>
            </a:r>
            <a:endParaRPr i="1">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rPr lang="en-US">
                <a:latin typeface="Times New Roman"/>
                <a:ea typeface="Times New Roman"/>
                <a:cs typeface="Times New Roman"/>
                <a:sym typeface="Times New Roman"/>
              </a:rPr>
              <a:t>St. Francis Institute of Technology</a:t>
            </a:r>
            <a:endParaRPr>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rPr i="1" lang="en-US">
                <a:latin typeface="Times New Roman"/>
                <a:ea typeface="Times New Roman"/>
                <a:cs typeface="Times New Roman"/>
                <a:sym typeface="Times New Roman"/>
              </a:rPr>
              <a:t>Department of Information Technology</a:t>
            </a:r>
            <a:endParaRPr>
              <a:latin typeface="Times New Roman"/>
              <a:ea typeface="Times New Roman"/>
              <a:cs typeface="Times New Roman"/>
              <a:sym typeface="Times New Roman"/>
            </a:endParaRPr>
          </a:p>
          <a:p>
            <a:pPr indent="0" lvl="0" marL="0" rtl="0" algn="ctr">
              <a:lnSpc>
                <a:spcPct val="80000"/>
              </a:lnSpc>
              <a:spcBef>
                <a:spcPts val="750"/>
              </a:spcBef>
              <a:spcAft>
                <a:spcPts val="0"/>
              </a:spcAft>
              <a:buClr>
                <a:schemeClr val="dk1"/>
              </a:buClr>
              <a:buSzPts val="1800"/>
              <a:buNone/>
            </a:pPr>
            <a:r>
              <a:t/>
            </a:r>
            <a:endParaRPr>
              <a:latin typeface="Times New Roman"/>
              <a:ea typeface="Times New Roman"/>
              <a:cs typeface="Times New Roman"/>
              <a:sym typeface="Times New Roman"/>
            </a:endParaRPr>
          </a:p>
        </p:txBody>
      </p:sp>
      <p:pic>
        <p:nvPicPr>
          <p:cNvPr id="91" name="Google Shape;91;p13"/>
          <p:cNvPicPr preferRelativeResize="0"/>
          <p:nvPr/>
        </p:nvPicPr>
        <p:blipFill rotWithShape="1">
          <a:blip r:embed="rId3">
            <a:alphaModFix/>
          </a:blip>
          <a:srcRect b="0" l="0" r="0" t="0"/>
          <a:stretch/>
        </p:blipFill>
        <p:spPr>
          <a:xfrm>
            <a:off x="8382000" y="6019800"/>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215025" y="0"/>
            <a:ext cx="7886700" cy="837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700">
                <a:latin typeface="Times New Roman"/>
                <a:ea typeface="Times New Roman"/>
                <a:cs typeface="Times New Roman"/>
                <a:sym typeface="Times New Roman"/>
              </a:rPr>
              <a:t>User Interface Design</a:t>
            </a:r>
            <a:endParaRPr sz="3700">
              <a:latin typeface="Times New Roman"/>
              <a:ea typeface="Times New Roman"/>
              <a:cs typeface="Times New Roman"/>
              <a:sym typeface="Times New Roman"/>
            </a:endParaRPr>
          </a:p>
        </p:txBody>
      </p:sp>
      <p:sp>
        <p:nvSpPr>
          <p:cNvPr id="179" name="Google Shape;179;p22"/>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180" name="Google Shape;180;p22"/>
          <p:cNvPicPr preferRelativeResize="0"/>
          <p:nvPr/>
        </p:nvPicPr>
        <p:blipFill>
          <a:blip r:embed="rId3">
            <a:alphaModFix/>
          </a:blip>
          <a:stretch>
            <a:fillRect/>
          </a:stretch>
        </p:blipFill>
        <p:spPr>
          <a:xfrm>
            <a:off x="543225" y="3157375"/>
            <a:ext cx="8057552" cy="2772600"/>
          </a:xfrm>
          <a:prstGeom prst="rect">
            <a:avLst/>
          </a:prstGeom>
          <a:noFill/>
          <a:ln>
            <a:noFill/>
          </a:ln>
        </p:spPr>
      </p:pic>
      <p:pic>
        <p:nvPicPr>
          <p:cNvPr id="181" name="Google Shape;181;p22"/>
          <p:cNvPicPr preferRelativeResize="0"/>
          <p:nvPr/>
        </p:nvPicPr>
        <p:blipFill>
          <a:blip r:embed="rId4">
            <a:alphaModFix/>
          </a:blip>
          <a:stretch>
            <a:fillRect/>
          </a:stretch>
        </p:blipFill>
        <p:spPr>
          <a:xfrm>
            <a:off x="543225" y="837375"/>
            <a:ext cx="8057550" cy="2205751"/>
          </a:xfrm>
          <a:prstGeom prst="rect">
            <a:avLst/>
          </a:prstGeom>
          <a:noFill/>
          <a:ln>
            <a:noFill/>
          </a:ln>
        </p:spPr>
      </p:pic>
      <p:sp>
        <p:nvSpPr>
          <p:cNvPr id="182" name="Google Shape;182;p22"/>
          <p:cNvSpPr txBox="1"/>
          <p:nvPr/>
        </p:nvSpPr>
        <p:spPr>
          <a:xfrm>
            <a:off x="3215700" y="5998950"/>
            <a:ext cx="27126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Figure 2. Course page</a:t>
            </a:r>
            <a:r>
              <a:rPr lang="en-U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124500" y="82200"/>
            <a:ext cx="8300400" cy="834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User Interface Design</a:t>
            </a:r>
            <a:endParaRPr sz="3600">
              <a:latin typeface="Times New Roman"/>
              <a:ea typeface="Times New Roman"/>
              <a:cs typeface="Times New Roman"/>
              <a:sym typeface="Times New Roman"/>
            </a:endParaRPr>
          </a:p>
        </p:txBody>
      </p:sp>
      <p:sp>
        <p:nvSpPr>
          <p:cNvPr id="189" name="Google Shape;189;p23"/>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190" name="Google Shape;190;p23"/>
          <p:cNvPicPr preferRelativeResize="0"/>
          <p:nvPr/>
        </p:nvPicPr>
        <p:blipFill>
          <a:blip r:embed="rId3">
            <a:alphaModFix/>
          </a:blip>
          <a:stretch>
            <a:fillRect/>
          </a:stretch>
        </p:blipFill>
        <p:spPr>
          <a:xfrm>
            <a:off x="152400" y="1193700"/>
            <a:ext cx="8839202" cy="3905446"/>
          </a:xfrm>
          <a:prstGeom prst="rect">
            <a:avLst/>
          </a:prstGeom>
          <a:noFill/>
          <a:ln>
            <a:noFill/>
          </a:ln>
        </p:spPr>
      </p:pic>
      <p:sp>
        <p:nvSpPr>
          <p:cNvPr id="191" name="Google Shape;191;p23"/>
          <p:cNvSpPr txBox="1"/>
          <p:nvPr/>
        </p:nvSpPr>
        <p:spPr>
          <a:xfrm>
            <a:off x="3305650" y="5567875"/>
            <a:ext cx="2914800" cy="5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Figure 3. Quiz page</a:t>
            </a:r>
            <a:endParaRPr sz="21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87300" y="127450"/>
            <a:ext cx="7886700" cy="879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700">
                <a:latin typeface="Times New Roman"/>
                <a:ea typeface="Times New Roman"/>
                <a:cs typeface="Times New Roman"/>
                <a:sym typeface="Times New Roman"/>
              </a:rPr>
              <a:t>User Interface Design</a:t>
            </a:r>
            <a:endParaRPr sz="3700">
              <a:latin typeface="Times New Roman"/>
              <a:ea typeface="Times New Roman"/>
              <a:cs typeface="Times New Roman"/>
              <a:sym typeface="Times New Roman"/>
            </a:endParaRPr>
          </a:p>
        </p:txBody>
      </p:sp>
      <p:sp>
        <p:nvSpPr>
          <p:cNvPr id="198" name="Google Shape;198;p24"/>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199" name="Google Shape;199;p24"/>
          <p:cNvPicPr preferRelativeResize="0"/>
          <p:nvPr/>
        </p:nvPicPr>
        <p:blipFill>
          <a:blip r:embed="rId3">
            <a:alphaModFix/>
          </a:blip>
          <a:stretch>
            <a:fillRect/>
          </a:stretch>
        </p:blipFill>
        <p:spPr>
          <a:xfrm>
            <a:off x="588475" y="939300"/>
            <a:ext cx="7669700" cy="2659449"/>
          </a:xfrm>
          <a:prstGeom prst="rect">
            <a:avLst/>
          </a:prstGeom>
          <a:noFill/>
          <a:ln>
            <a:noFill/>
          </a:ln>
        </p:spPr>
      </p:pic>
      <p:pic>
        <p:nvPicPr>
          <p:cNvPr id="200" name="Google Shape;200;p24"/>
          <p:cNvPicPr preferRelativeResize="0"/>
          <p:nvPr/>
        </p:nvPicPr>
        <p:blipFill>
          <a:blip r:embed="rId4">
            <a:alphaModFix/>
          </a:blip>
          <a:stretch>
            <a:fillRect/>
          </a:stretch>
        </p:blipFill>
        <p:spPr>
          <a:xfrm>
            <a:off x="588475" y="3677950"/>
            <a:ext cx="7669702" cy="2490476"/>
          </a:xfrm>
          <a:prstGeom prst="rect">
            <a:avLst/>
          </a:prstGeom>
          <a:noFill/>
          <a:ln>
            <a:noFill/>
          </a:ln>
        </p:spPr>
      </p:pic>
      <p:sp>
        <p:nvSpPr>
          <p:cNvPr id="201" name="Google Shape;201;p24"/>
          <p:cNvSpPr txBox="1"/>
          <p:nvPr/>
        </p:nvSpPr>
        <p:spPr>
          <a:xfrm>
            <a:off x="3045450" y="6247625"/>
            <a:ext cx="30531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Figure 4. </a:t>
            </a:r>
            <a:r>
              <a:rPr lang="en-US" sz="2100">
                <a:latin typeface="Times New Roman"/>
                <a:ea typeface="Times New Roman"/>
                <a:cs typeface="Times New Roman"/>
                <a:sym typeface="Times New Roman"/>
              </a:rPr>
              <a:t>About Us page </a:t>
            </a:r>
            <a:endParaRPr sz="2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04650" y="-78425"/>
            <a:ext cx="8210700" cy="111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Results and Discussions</a:t>
            </a:r>
            <a:endParaRPr sz="4000">
              <a:latin typeface="Times New Roman"/>
              <a:ea typeface="Times New Roman"/>
              <a:cs typeface="Times New Roman"/>
              <a:sym typeface="Times New Roman"/>
            </a:endParaRPr>
          </a:p>
        </p:txBody>
      </p:sp>
      <p:graphicFrame>
        <p:nvGraphicFramePr>
          <p:cNvPr id="208" name="Google Shape;208;p25"/>
          <p:cNvGraphicFramePr/>
          <p:nvPr/>
        </p:nvGraphicFramePr>
        <p:xfrm>
          <a:off x="304725" y="841071"/>
          <a:ext cx="3000000" cy="3000000"/>
        </p:xfrm>
        <a:graphic>
          <a:graphicData uri="http://schemas.openxmlformats.org/drawingml/2006/table">
            <a:tbl>
              <a:tblPr bandRow="1" firstRow="1">
                <a:noFill/>
                <a:tableStyleId>{FC52D3B5-3D01-41BD-B03A-56FF6573A5F0}</a:tableStyleId>
              </a:tblPr>
              <a:tblGrid>
                <a:gridCol w="904300"/>
                <a:gridCol w="1969350"/>
                <a:gridCol w="3150925"/>
                <a:gridCol w="2185975"/>
              </a:tblGrid>
              <a:tr h="5555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Sr. No.</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Technology used </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Function/feature/technique</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Part of the website </a:t>
                      </a:r>
                      <a:endParaRPr b="1" sz="1800" u="none" cap="none" strike="noStrike">
                        <a:latin typeface="Times New Roman"/>
                        <a:ea typeface="Times New Roman"/>
                        <a:cs typeface="Times New Roman"/>
                        <a:sym typeface="Times New Roman"/>
                      </a:endParaRPr>
                    </a:p>
                  </a:txBody>
                  <a:tcPr marT="45725" marB="45725" marR="91450" marL="91450"/>
                </a:tc>
              </a:tr>
              <a:tr h="685575">
                <a:tc>
                  <a:txBody>
                    <a:bodyPr/>
                    <a:lstStyle/>
                    <a:p>
                      <a:pPr indent="0" lvl="0" marL="0" marR="0" rtl="0" algn="l">
                        <a:lnSpc>
                          <a:spcPct val="100000"/>
                        </a:lnSpc>
                        <a:spcBef>
                          <a:spcPts val="0"/>
                        </a:spcBef>
                        <a:spcAft>
                          <a:spcPts val="0"/>
                        </a:spcAft>
                        <a:buClr>
                          <a:srgbClr val="000000"/>
                        </a:buClr>
                        <a:buSzPts val="2000"/>
                        <a:buFont typeface="Arial"/>
                        <a:buNone/>
                      </a:pPr>
                      <a:r>
                        <a:rPr lang="en-US" u="none" cap="none" strike="noStrike">
                          <a:latin typeface="Times New Roman"/>
                          <a:ea typeface="Times New Roman"/>
                          <a:cs typeface="Times New Roman"/>
                          <a:sym typeface="Times New Roman"/>
                        </a:rPr>
                        <a:t>1</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a:latin typeface="Times New Roman"/>
                          <a:ea typeface="Times New Roman"/>
                          <a:cs typeface="Times New Roman"/>
                          <a:sym typeface="Times New Roman"/>
                        </a:rPr>
                        <a:t>HTML5,CSS3,</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US">
                          <a:latin typeface="Times New Roman"/>
                          <a:ea typeface="Times New Roman"/>
                          <a:cs typeface="Times New Roman"/>
                          <a:sym typeface="Times New Roman"/>
                        </a:rPr>
                        <a:t>JavaScript</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a:latin typeface="Times New Roman"/>
                          <a:ea typeface="Times New Roman"/>
                          <a:cs typeface="Times New Roman"/>
                          <a:sym typeface="Times New Roman"/>
                        </a:rPr>
                        <a:t>NAVIGATION BAR</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a:latin typeface="Times New Roman"/>
                          <a:ea typeface="Times New Roman"/>
                          <a:cs typeface="Times New Roman"/>
                          <a:sym typeface="Times New Roman"/>
                        </a:rPr>
                        <a:t>ALL PAGES</a:t>
                      </a:r>
                      <a:endParaRPr u="none" cap="none" strike="noStrike">
                        <a:latin typeface="Times New Roman"/>
                        <a:ea typeface="Times New Roman"/>
                        <a:cs typeface="Times New Roman"/>
                        <a:sym typeface="Times New Roman"/>
                      </a:endParaRPr>
                    </a:p>
                  </a:txBody>
                  <a:tcPr marT="45725" marB="45725" marR="91450" marL="91450"/>
                </a:tc>
              </a:tr>
              <a:tr h="685575">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2</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CSS3,JavaScript</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ANIMATIONS</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DASHBOARD, INTRO PAGE</a:t>
                      </a:r>
                      <a:endParaRPr u="none" cap="none" strike="noStrike">
                        <a:latin typeface="Times New Roman"/>
                        <a:ea typeface="Times New Roman"/>
                        <a:cs typeface="Times New Roman"/>
                        <a:sym typeface="Times New Roman"/>
                      </a:endParaRPr>
                    </a:p>
                  </a:txBody>
                  <a:tcPr marT="45725" marB="45725" marR="91450" marL="91450"/>
                </a:tc>
              </a:tr>
              <a:tr h="686400">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3</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2000"/>
                        <a:buFont typeface="Arial"/>
                        <a:buNone/>
                      </a:pPr>
                      <a:r>
                        <a:rPr lang="en-US">
                          <a:latin typeface="Times New Roman"/>
                          <a:ea typeface="Times New Roman"/>
                          <a:cs typeface="Times New Roman"/>
                          <a:sym typeface="Times New Roman"/>
                        </a:rPr>
                        <a:t>HTML5,CSS3,</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2000"/>
                        <a:buFont typeface="Arial"/>
                        <a:buNone/>
                      </a:pPr>
                      <a:r>
                        <a:rPr lang="en-US">
                          <a:latin typeface="Times New Roman"/>
                          <a:ea typeface="Times New Roman"/>
                          <a:cs typeface="Times New Roman"/>
                          <a:sym typeface="Times New Roman"/>
                        </a:rPr>
                        <a:t>JavaScript</a:t>
                      </a:r>
                      <a:endParaRPr sz="105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IMAGE CARDS</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DASHBOARD, COURSE PAGE</a:t>
                      </a:r>
                      <a:endParaRPr>
                        <a:latin typeface="Times New Roman"/>
                        <a:ea typeface="Times New Roman"/>
                        <a:cs typeface="Times New Roman"/>
                        <a:sym typeface="Times New Roman"/>
                      </a:endParaRPr>
                    </a:p>
                  </a:txBody>
                  <a:tcPr marT="45725" marB="45725" marR="91450" marL="91450"/>
                </a:tc>
              </a:tr>
              <a:tr h="396825">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4</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2000"/>
                        <a:buFont typeface="Arial"/>
                        <a:buNone/>
                      </a:pPr>
                      <a:r>
                        <a:rPr lang="en-US">
                          <a:latin typeface="Times New Roman"/>
                          <a:ea typeface="Times New Roman"/>
                          <a:cs typeface="Times New Roman"/>
                          <a:sym typeface="Times New Roman"/>
                        </a:rPr>
                        <a:t>HTML5</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EMBEDDED LINKS</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VIDEO PAGE</a:t>
                      </a:r>
                      <a:endParaRPr u="none" cap="none" strike="noStrike">
                        <a:latin typeface="Times New Roman"/>
                        <a:ea typeface="Times New Roman"/>
                        <a:cs typeface="Times New Roman"/>
                        <a:sym typeface="Times New Roman"/>
                      </a:endParaRPr>
                    </a:p>
                  </a:txBody>
                  <a:tcPr marT="45725" marB="45725" marR="91450" marL="91450"/>
                </a:tc>
              </a:tr>
              <a:tr h="871850">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5</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2000"/>
                        <a:buFont typeface="Arial"/>
                        <a:buNone/>
                      </a:pPr>
                      <a:r>
                        <a:rPr lang="en-US">
                          <a:latin typeface="Times New Roman"/>
                          <a:ea typeface="Times New Roman"/>
                          <a:cs typeface="Times New Roman"/>
                          <a:sym typeface="Times New Roman"/>
                        </a:rPr>
                        <a:t>HTML5</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FORM VALIDATION</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LOGIN PAGE, REGISTRATION PAGE</a:t>
                      </a:r>
                      <a:endParaRPr u="none" cap="none" strike="noStrike">
                        <a:latin typeface="Times New Roman"/>
                        <a:ea typeface="Times New Roman"/>
                        <a:cs typeface="Times New Roman"/>
                        <a:sym typeface="Times New Roman"/>
                      </a:endParaRPr>
                    </a:p>
                  </a:txBody>
                  <a:tcPr marT="45725" marB="45725" marR="91450" marL="91450"/>
                </a:tc>
              </a:tr>
              <a:tr h="871850">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6</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JavaScript</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a:latin typeface="Times New Roman"/>
                          <a:ea typeface="Times New Roman"/>
                          <a:cs typeface="Times New Roman"/>
                          <a:sym typeface="Times New Roman"/>
                        </a:rPr>
                        <a:t>VERIFICATION</a:t>
                      </a:r>
                      <a:endParaRPr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350"/>
                        <a:buFont typeface="Arial"/>
                        <a:buNone/>
                      </a:pPr>
                      <a:r>
                        <a:rPr lang="en-US">
                          <a:latin typeface="Times New Roman"/>
                          <a:ea typeface="Times New Roman"/>
                          <a:cs typeface="Times New Roman"/>
                          <a:sym typeface="Times New Roman"/>
                        </a:rPr>
                        <a:t>LOGIN PAGE, REGISTRATION PAGE</a:t>
                      </a:r>
                      <a:endParaRPr u="none" cap="none" strike="noStrike">
                        <a:latin typeface="Times New Roman"/>
                        <a:ea typeface="Times New Roman"/>
                        <a:cs typeface="Times New Roman"/>
                        <a:sym typeface="Times New Roman"/>
                      </a:endParaRPr>
                    </a:p>
                  </a:txBody>
                  <a:tcPr marT="45725" marB="45725" marR="91450" marL="91450"/>
                </a:tc>
              </a:tr>
              <a:tr h="380850">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JSON, AJAX</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QUIZ </a:t>
                      </a:r>
                      <a:endParaRPr>
                        <a:latin typeface="Times New Roman"/>
                        <a:ea typeface="Times New Roman"/>
                        <a:cs typeface="Times New Roman"/>
                        <a:sym typeface="Times New Roman"/>
                      </a:endParaRPr>
                    </a:p>
                  </a:txBody>
                  <a:tcPr marT="45725" marB="45725" marR="91450" marL="91450"/>
                </a:tc>
              </a:tr>
              <a:tr h="380850">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HTML5</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GOOGLE MAP</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a:latin typeface="Times New Roman"/>
                          <a:ea typeface="Times New Roman"/>
                          <a:cs typeface="Times New Roman"/>
                          <a:sym typeface="Times New Roman"/>
                        </a:rPr>
                        <a:t>ABOUT PAGE</a:t>
                      </a:r>
                      <a:endParaRPr>
                        <a:latin typeface="Times New Roman"/>
                        <a:ea typeface="Times New Roman"/>
                        <a:cs typeface="Times New Roman"/>
                        <a:sym typeface="Times New Roman"/>
                      </a:endParaRPr>
                    </a:p>
                  </a:txBody>
                  <a:tcPr marT="45725" marB="45725" marR="91450" marL="91450"/>
                </a:tc>
              </a:tr>
            </a:tbl>
          </a:graphicData>
        </a:graphic>
      </p:graphicFrame>
      <p:sp>
        <p:nvSpPr>
          <p:cNvPr id="209" name="Google Shape;20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210" name="Google Shape;21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11" name="Google Shape;211;p2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Conclusions </a:t>
            </a:r>
            <a:endParaRPr/>
          </a:p>
        </p:txBody>
      </p:sp>
      <p:sp>
        <p:nvSpPr>
          <p:cNvPr id="218" name="Google Shape;218;p26"/>
          <p:cNvSpPr txBox="1"/>
          <p:nvPr>
            <p:ph idx="1" type="body"/>
          </p:nvPr>
        </p:nvSpPr>
        <p:spPr>
          <a:xfrm>
            <a:off x="389550" y="1307700"/>
            <a:ext cx="8449500" cy="4242600"/>
          </a:xfrm>
          <a:prstGeom prst="rect">
            <a:avLst/>
          </a:prstGeom>
          <a:noFill/>
          <a:ln>
            <a:noFill/>
          </a:ln>
        </p:spPr>
        <p:txBody>
          <a:bodyPr anchorCtr="0" anchor="t" bIns="45700" lIns="91425" spcFirstLastPara="1" rIns="91425" wrap="square" tIns="45700">
            <a:noAutofit/>
          </a:bodyPr>
          <a:lstStyle/>
          <a:p>
            <a:pPr indent="-349250" lvl="0" marL="457200" rtl="0" algn="just">
              <a:lnSpc>
                <a:spcPct val="115000"/>
              </a:lnSpc>
              <a:spcBef>
                <a:spcPts val="1200"/>
              </a:spcBef>
              <a:spcAft>
                <a:spcPts val="0"/>
              </a:spcAft>
              <a:buSzPts val="1900"/>
              <a:buFont typeface="Times New Roman"/>
              <a:buChar char="•"/>
            </a:pPr>
            <a:r>
              <a:rPr lang="en-US" sz="2200">
                <a:latin typeface="Times New Roman"/>
                <a:ea typeface="Times New Roman"/>
                <a:cs typeface="Times New Roman"/>
                <a:sym typeface="Times New Roman"/>
              </a:rPr>
              <a:t>M</a:t>
            </a:r>
            <a:r>
              <a:rPr lang="en-US" sz="2200">
                <a:latin typeface="Times New Roman"/>
                <a:ea typeface="Times New Roman"/>
                <a:cs typeface="Times New Roman"/>
                <a:sym typeface="Times New Roman"/>
              </a:rPr>
              <a:t>yPrepMate website is as an </a:t>
            </a:r>
            <a:r>
              <a:rPr lang="en-US" sz="2200">
                <a:latin typeface="Times New Roman"/>
                <a:ea typeface="Times New Roman"/>
                <a:cs typeface="Times New Roman"/>
                <a:sym typeface="Times New Roman"/>
              </a:rPr>
              <a:t>online study platform that is beneficial as all the study material is available on a single website.</a:t>
            </a:r>
            <a:endParaRPr sz="19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The website helps the users to login to the website with the use of the login/registration system .</a:t>
            </a:r>
            <a:endParaRPr sz="22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2200">
                <a:latin typeface="Times New Roman"/>
                <a:ea typeface="Times New Roman"/>
                <a:cs typeface="Times New Roman"/>
                <a:sym typeface="Times New Roman"/>
              </a:rPr>
              <a:t>Each page is written using HTML5 semantics and styled using concepts of CSS3 including a RWD. JavaScript is used to validate input to forms. </a:t>
            </a:r>
            <a:endParaRPr sz="22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lang="en-US" sz="2200">
                <a:latin typeface="Times New Roman"/>
                <a:ea typeface="Times New Roman"/>
                <a:cs typeface="Times New Roman"/>
                <a:sym typeface="Times New Roman"/>
              </a:rPr>
              <a:t>To enhance the features of the website even more, we linked different web pages using AJAX, JSON, Geolocation, XML, XSL and web hosting. . </a:t>
            </a:r>
            <a:endParaRPr sz="2200">
              <a:latin typeface="Times New Roman"/>
              <a:ea typeface="Times New Roman"/>
              <a:cs typeface="Times New Roman"/>
              <a:sym typeface="Times New Roman"/>
            </a:endParaRPr>
          </a:p>
          <a:p>
            <a:pPr indent="-38100" lvl="0" marL="171450" rtl="0" algn="l">
              <a:lnSpc>
                <a:spcPct val="115000"/>
              </a:lnSpc>
              <a:spcBef>
                <a:spcPts val="1200"/>
              </a:spcBef>
              <a:spcAft>
                <a:spcPts val="0"/>
              </a:spcAft>
              <a:buClr>
                <a:schemeClr val="dk1"/>
              </a:buClr>
              <a:buSzPts val="2100"/>
              <a:buNone/>
            </a:pPr>
            <a:r>
              <a:t/>
            </a:r>
            <a:endParaRPr sz="2200">
              <a:latin typeface="Times New Roman"/>
              <a:ea typeface="Times New Roman"/>
              <a:cs typeface="Times New Roman"/>
              <a:sym typeface="Times New Roman"/>
            </a:endParaRPr>
          </a:p>
        </p:txBody>
      </p:sp>
      <p:sp>
        <p:nvSpPr>
          <p:cNvPr id="219" name="Google Shape;219;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220" name="Google Shape;220;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21" name="Google Shape;221;p26"/>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Future Scope</a:t>
            </a:r>
            <a:endParaRPr/>
          </a:p>
        </p:txBody>
      </p:sp>
      <p:sp>
        <p:nvSpPr>
          <p:cNvPr id="228" name="Google Shape;228;p27"/>
          <p:cNvSpPr txBox="1"/>
          <p:nvPr>
            <p:ph idx="1" type="body"/>
          </p:nvPr>
        </p:nvSpPr>
        <p:spPr>
          <a:xfrm>
            <a:off x="628650" y="1922550"/>
            <a:ext cx="8043900" cy="35310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Font typeface="Times New Roman"/>
              <a:buChar char="•"/>
            </a:pPr>
            <a:r>
              <a:rPr lang="en-US" sz="2500">
                <a:latin typeface="Times New Roman"/>
                <a:ea typeface="Times New Roman"/>
                <a:cs typeface="Times New Roman"/>
                <a:sym typeface="Times New Roman"/>
              </a:rPr>
              <a:t>Students at various levels can use this website</a:t>
            </a:r>
            <a:endParaRPr sz="25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500">
                <a:latin typeface="Times New Roman"/>
                <a:ea typeface="Times New Roman"/>
                <a:cs typeface="Times New Roman"/>
                <a:sym typeface="Times New Roman"/>
              </a:rPr>
              <a:t>Number of questions can be increased in the quiz section</a:t>
            </a:r>
            <a:endParaRPr sz="25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500">
                <a:latin typeface="Times New Roman"/>
                <a:ea typeface="Times New Roman"/>
                <a:cs typeface="Times New Roman"/>
                <a:sym typeface="Times New Roman"/>
              </a:rPr>
              <a:t>Payment gateway can be added to facilitate the purchase of courses and books</a:t>
            </a:r>
            <a:endParaRPr sz="25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500">
                <a:latin typeface="Times New Roman"/>
                <a:ea typeface="Times New Roman"/>
                <a:cs typeface="Times New Roman"/>
                <a:sym typeface="Times New Roman"/>
              </a:rPr>
              <a:t>A student statistics section can be maintained</a:t>
            </a:r>
            <a:endParaRPr sz="250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US" sz="2500">
                <a:latin typeface="Times New Roman"/>
                <a:ea typeface="Times New Roman"/>
                <a:cs typeface="Times New Roman"/>
                <a:sym typeface="Times New Roman"/>
              </a:rPr>
              <a:t>F</a:t>
            </a:r>
            <a:r>
              <a:rPr lang="en-US" sz="2500">
                <a:latin typeface="Times New Roman"/>
                <a:ea typeface="Times New Roman"/>
                <a:cs typeface="Times New Roman"/>
                <a:sym typeface="Times New Roman"/>
              </a:rPr>
              <a:t>iltration</a:t>
            </a:r>
            <a:r>
              <a:rPr lang="en-US" sz="2500">
                <a:latin typeface="Times New Roman"/>
                <a:ea typeface="Times New Roman"/>
                <a:cs typeface="Times New Roman"/>
                <a:sym typeface="Times New Roman"/>
              </a:rPr>
              <a:t> and search option can be added </a:t>
            </a:r>
            <a:endParaRPr sz="2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2100"/>
              <a:buNone/>
            </a:pPr>
            <a:r>
              <a:t/>
            </a:r>
            <a:endParaRPr sz="2500">
              <a:latin typeface="Times New Roman"/>
              <a:ea typeface="Times New Roman"/>
              <a:cs typeface="Times New Roman"/>
              <a:sym typeface="Times New Roman"/>
            </a:endParaRPr>
          </a:p>
        </p:txBody>
      </p:sp>
      <p:sp>
        <p:nvSpPr>
          <p:cNvPr id="229" name="Google Shape;22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230" name="Google Shape;23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31" name="Google Shape;231;p27"/>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Literature Cited</a:t>
            </a:r>
            <a:endParaRPr/>
          </a:p>
        </p:txBody>
      </p:sp>
      <p:sp>
        <p:nvSpPr>
          <p:cNvPr id="238" name="Google Shape;238;p28"/>
          <p:cNvSpPr txBox="1"/>
          <p:nvPr>
            <p:ph idx="1" type="body"/>
          </p:nvPr>
        </p:nvSpPr>
        <p:spPr>
          <a:xfrm>
            <a:off x="241150" y="1825625"/>
            <a:ext cx="8598000" cy="4530600"/>
          </a:xfrm>
          <a:prstGeom prst="rect">
            <a:avLst/>
          </a:prstGeom>
          <a:noFill/>
          <a:ln>
            <a:noFill/>
          </a:ln>
        </p:spPr>
        <p:txBody>
          <a:bodyPr anchorCtr="0" anchor="t" bIns="45700" lIns="91425" spcFirstLastPara="1" rIns="91425" wrap="square" tIns="45700">
            <a:noAutofit/>
          </a:bodyPr>
          <a:lstStyle/>
          <a:p>
            <a:pPr indent="0" lvl="0" marL="0" rtl="0" algn="l">
              <a:spcBef>
                <a:spcPts val="800"/>
              </a:spcBef>
              <a:spcAft>
                <a:spcPts val="0"/>
              </a:spcAft>
              <a:buClr>
                <a:schemeClr val="dk1"/>
              </a:buClr>
              <a:buSzPts val="1100"/>
              <a:buFont typeface="Arial"/>
              <a:buNone/>
            </a:pPr>
            <a:r>
              <a:rPr lang="en-US" sz="1900">
                <a:latin typeface="Times New Roman"/>
                <a:ea typeface="Times New Roman"/>
                <a:cs typeface="Times New Roman"/>
                <a:sym typeface="Times New Roman"/>
              </a:rPr>
              <a:t>Coursera. 2020. </a:t>
            </a:r>
            <a:r>
              <a:rPr i="1" lang="en-US" sz="1900">
                <a:latin typeface="Times New Roman"/>
                <a:ea typeface="Times New Roman"/>
                <a:cs typeface="Times New Roman"/>
                <a:sym typeface="Times New Roman"/>
              </a:rPr>
              <a:t>Coursera | Build Skills With Online Courses From Top Institutions</a:t>
            </a:r>
            <a:r>
              <a:rPr lang="en-US" sz="1900">
                <a:latin typeface="Times New Roman"/>
                <a:ea typeface="Times New Roman"/>
                <a:cs typeface="Times New Roman"/>
                <a:sym typeface="Times New Roman"/>
              </a:rPr>
              <a:t>, Accessed 22 November 2020. [online] Available at:</a:t>
            </a:r>
            <a:r>
              <a:rPr lang="en-US" sz="1900">
                <a:uFill>
                  <a:noFill/>
                </a:uFill>
                <a:latin typeface="Times New Roman"/>
                <a:ea typeface="Times New Roman"/>
                <a:cs typeface="Times New Roman"/>
                <a:sym typeface="Times New Roman"/>
                <a:hlinkClick r:id="rId3"/>
              </a:rPr>
              <a:t> </a:t>
            </a:r>
            <a:r>
              <a:rPr lang="en-US" sz="1900" u="sng">
                <a:solidFill>
                  <a:schemeClr val="hlink"/>
                </a:solidFill>
                <a:latin typeface="Times New Roman"/>
                <a:ea typeface="Times New Roman"/>
                <a:cs typeface="Times New Roman"/>
                <a:sym typeface="Times New Roman"/>
                <a:hlinkClick r:id="rId4"/>
              </a:rPr>
              <a:t>https://www.coursera.org/</a:t>
            </a:r>
            <a:endParaRPr sz="1900" u="sng">
              <a:solidFill>
                <a:schemeClr val="hlink"/>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sz="1900">
                <a:latin typeface="Times New Roman"/>
                <a:ea typeface="Times New Roman"/>
                <a:cs typeface="Times New Roman"/>
                <a:sym typeface="Times New Roman"/>
              </a:rPr>
              <a:t>Tutorialspoint.com. 2020. </a:t>
            </a:r>
            <a:r>
              <a:rPr i="1" lang="en-US" sz="1900">
                <a:latin typeface="Times New Roman"/>
                <a:ea typeface="Times New Roman"/>
                <a:cs typeface="Times New Roman"/>
                <a:sym typeface="Times New Roman"/>
              </a:rPr>
              <a:t>Rxjs, Ggplot2, Python Data Persistence, Caffe2, Pybrain, Python Data Access, H2O, Colab, Theano, Flutter, Knime, Mean.Js, Weka, Solidity</a:t>
            </a:r>
            <a:r>
              <a:rPr lang="en-US" sz="1900">
                <a:latin typeface="Times New Roman"/>
                <a:ea typeface="Times New Roman"/>
                <a:cs typeface="Times New Roman"/>
                <a:sym typeface="Times New Roman"/>
              </a:rPr>
              <a:t>, Accessed 22 November 2020. [online] Available at:</a:t>
            </a:r>
            <a:r>
              <a:rPr lang="en-US" sz="1900">
                <a:uFill>
                  <a:noFill/>
                </a:uFill>
                <a:latin typeface="Times New Roman"/>
                <a:ea typeface="Times New Roman"/>
                <a:cs typeface="Times New Roman"/>
                <a:sym typeface="Times New Roman"/>
                <a:hlinkClick r:id="rId5"/>
              </a:rPr>
              <a:t> </a:t>
            </a:r>
            <a:r>
              <a:rPr lang="en-US" sz="1900" u="sng">
                <a:solidFill>
                  <a:schemeClr val="hlink"/>
                </a:solidFill>
                <a:latin typeface="Times New Roman"/>
                <a:ea typeface="Times New Roman"/>
                <a:cs typeface="Times New Roman"/>
                <a:sym typeface="Times New Roman"/>
                <a:hlinkClick r:id="rId6"/>
              </a:rPr>
              <a:t>https://www.tutorialspoint.com/</a:t>
            </a:r>
            <a:endParaRPr sz="1900" u="sng">
              <a:solidFill>
                <a:schemeClr val="hlink"/>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sz="1900">
                <a:latin typeface="Times New Roman"/>
                <a:ea typeface="Times New Roman"/>
                <a:cs typeface="Times New Roman"/>
                <a:sym typeface="Times New Roman"/>
              </a:rPr>
              <a:t>Udemy. 2020. </a:t>
            </a:r>
            <a:r>
              <a:rPr i="1" lang="en-US" sz="1900">
                <a:latin typeface="Times New Roman"/>
                <a:ea typeface="Times New Roman"/>
                <a:cs typeface="Times New Roman"/>
                <a:sym typeface="Times New Roman"/>
              </a:rPr>
              <a:t>Online Courses - Learn Anything, On Your Schedule | Udemy</a:t>
            </a:r>
            <a:r>
              <a:rPr lang="en-US" sz="1900">
                <a:latin typeface="Times New Roman"/>
                <a:ea typeface="Times New Roman"/>
                <a:cs typeface="Times New Roman"/>
                <a:sym typeface="Times New Roman"/>
              </a:rPr>
              <a:t>, Accessed 22 November 2020. [online] Available at:</a:t>
            </a:r>
            <a:r>
              <a:rPr lang="en-US" sz="1900">
                <a:uFill>
                  <a:noFill/>
                </a:uFill>
                <a:latin typeface="Times New Roman"/>
                <a:ea typeface="Times New Roman"/>
                <a:cs typeface="Times New Roman"/>
                <a:sym typeface="Times New Roman"/>
                <a:hlinkClick r:id="rId7"/>
              </a:rPr>
              <a:t> </a:t>
            </a:r>
            <a:r>
              <a:rPr lang="en-US" sz="1900" u="sng">
                <a:solidFill>
                  <a:schemeClr val="hlink"/>
                </a:solidFill>
                <a:latin typeface="Times New Roman"/>
                <a:ea typeface="Times New Roman"/>
                <a:cs typeface="Times New Roman"/>
                <a:sym typeface="Times New Roman"/>
                <a:hlinkClick r:id="rId8"/>
              </a:rPr>
              <a:t>https://www.udemy.com/</a:t>
            </a:r>
            <a:endParaRPr sz="1900" u="sng">
              <a:solidFill>
                <a:schemeClr val="hlink"/>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sz="1900">
                <a:latin typeface="Times New Roman"/>
                <a:ea typeface="Times New Roman"/>
                <a:cs typeface="Times New Roman"/>
                <a:sym typeface="Times New Roman"/>
              </a:rPr>
              <a:t>W3schools.com. 2020. </a:t>
            </a:r>
            <a:r>
              <a:rPr i="1" lang="en-US" sz="1900">
                <a:latin typeface="Times New Roman"/>
                <a:ea typeface="Times New Roman"/>
                <a:cs typeface="Times New Roman"/>
                <a:sym typeface="Times New Roman"/>
              </a:rPr>
              <a:t>W3schools Online Web Tutorials</a:t>
            </a:r>
            <a:r>
              <a:rPr lang="en-US" sz="1900">
                <a:latin typeface="Times New Roman"/>
                <a:ea typeface="Times New Roman"/>
                <a:cs typeface="Times New Roman"/>
                <a:sym typeface="Times New Roman"/>
              </a:rPr>
              <a:t>, Accessed 22 November 2020.[online] Available at:</a:t>
            </a:r>
            <a:r>
              <a:rPr lang="en-US" sz="1900">
                <a:uFill>
                  <a:noFill/>
                </a:uFill>
                <a:latin typeface="Times New Roman"/>
                <a:ea typeface="Times New Roman"/>
                <a:cs typeface="Times New Roman"/>
                <a:sym typeface="Times New Roman"/>
                <a:hlinkClick r:id="rId9"/>
              </a:rPr>
              <a:t> </a:t>
            </a:r>
            <a:r>
              <a:rPr lang="en-US" sz="1900" u="sng">
                <a:solidFill>
                  <a:schemeClr val="hlink"/>
                </a:solidFill>
                <a:latin typeface="Times New Roman"/>
                <a:ea typeface="Times New Roman"/>
                <a:cs typeface="Times New Roman"/>
                <a:sym typeface="Times New Roman"/>
                <a:hlinkClick r:id="rId10"/>
              </a:rPr>
              <a:t>https://www.w3schools.com/</a:t>
            </a:r>
            <a:endParaRPr sz="1900" u="sng">
              <a:solidFill>
                <a:schemeClr val="hlink"/>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sz="1900">
                <a:latin typeface="Times New Roman"/>
                <a:ea typeface="Times New Roman"/>
                <a:cs typeface="Times New Roman"/>
                <a:sym typeface="Times New Roman"/>
              </a:rPr>
              <a:t>Openlibrary.org. 2020. </a:t>
            </a:r>
            <a:r>
              <a:rPr i="1" lang="en-US" sz="1900">
                <a:latin typeface="Times New Roman"/>
                <a:ea typeface="Times New Roman"/>
                <a:cs typeface="Times New Roman"/>
                <a:sym typeface="Times New Roman"/>
              </a:rPr>
              <a:t>Welcome To Open Library | Open Library</a:t>
            </a:r>
            <a:r>
              <a:rPr lang="en-US" sz="1900">
                <a:latin typeface="Times New Roman"/>
                <a:ea typeface="Times New Roman"/>
                <a:cs typeface="Times New Roman"/>
                <a:sym typeface="Times New Roman"/>
              </a:rPr>
              <a:t>, Accessed 22 November 2020. [online] Available at:</a:t>
            </a:r>
            <a:r>
              <a:rPr lang="en-US" sz="1900">
                <a:uFill>
                  <a:noFill/>
                </a:uFill>
                <a:latin typeface="Times New Roman"/>
                <a:ea typeface="Times New Roman"/>
                <a:cs typeface="Times New Roman"/>
                <a:sym typeface="Times New Roman"/>
                <a:hlinkClick r:id="rId11"/>
              </a:rPr>
              <a:t> </a:t>
            </a:r>
            <a:r>
              <a:rPr lang="en-US" sz="1900" u="sng">
                <a:solidFill>
                  <a:schemeClr val="hlink"/>
                </a:solidFill>
                <a:latin typeface="Times New Roman"/>
                <a:ea typeface="Times New Roman"/>
                <a:cs typeface="Times New Roman"/>
                <a:sym typeface="Times New Roman"/>
                <a:hlinkClick r:id="rId12"/>
              </a:rPr>
              <a:t>https://openlibrary.org/</a:t>
            </a:r>
            <a:endParaRPr sz="1900" u="sng">
              <a:solidFill>
                <a:schemeClr val="hlink"/>
              </a:solidFill>
              <a:latin typeface="Times New Roman"/>
              <a:ea typeface="Times New Roman"/>
              <a:cs typeface="Times New Roman"/>
              <a:sym typeface="Times New Roman"/>
            </a:endParaRPr>
          </a:p>
          <a:p>
            <a:pPr indent="0" lvl="0" marL="133350" rtl="0" algn="l">
              <a:lnSpc>
                <a:spcPct val="90000"/>
              </a:lnSpc>
              <a:spcBef>
                <a:spcPts val="750"/>
              </a:spcBef>
              <a:spcAft>
                <a:spcPts val="0"/>
              </a:spcAft>
              <a:buClr>
                <a:schemeClr val="dk1"/>
              </a:buClr>
              <a:buSzPts val="2100"/>
              <a:buNone/>
            </a:pPr>
            <a:r>
              <a:t/>
            </a:r>
            <a:endParaRPr sz="2600">
              <a:latin typeface="Times New Roman"/>
              <a:ea typeface="Times New Roman"/>
              <a:cs typeface="Times New Roman"/>
              <a:sym typeface="Times New Roman"/>
            </a:endParaRPr>
          </a:p>
        </p:txBody>
      </p:sp>
      <p:sp>
        <p:nvSpPr>
          <p:cNvPr id="239" name="Google Shape;239;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240" name="Google Shape;240;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241" name="Google Shape;241;p28"/>
          <p:cNvPicPr preferRelativeResize="0"/>
          <p:nvPr/>
        </p:nvPicPr>
        <p:blipFill rotWithShape="1">
          <a:blip r:embed="rId1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500"/>
              <a:buFont typeface="Calibri"/>
              <a:buNone/>
            </a:pPr>
            <a:r>
              <a:rPr lang="en-US"/>
              <a:t>Questions??</a:t>
            </a:r>
            <a:endParaRPr/>
          </a:p>
        </p:txBody>
      </p:sp>
      <p:sp>
        <p:nvSpPr>
          <p:cNvPr id="247" name="Google Shape;247;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5400"/>
              <a:buNone/>
            </a:pPr>
            <a:r>
              <a:rPr b="1" lang="en-US" sz="5400">
                <a:latin typeface="Calibri"/>
                <a:ea typeface="Calibri"/>
                <a:cs typeface="Calibri"/>
                <a:sym typeface="Calibri"/>
              </a:rPr>
              <a:t>Thank You!</a:t>
            </a:r>
            <a:endParaRPr b="1" sz="5400">
              <a:latin typeface="Calibri"/>
              <a:ea typeface="Calibri"/>
              <a:cs typeface="Calibri"/>
              <a:sym typeface="Calibri"/>
            </a:endParaRPr>
          </a:p>
        </p:txBody>
      </p:sp>
      <p:sp>
        <p:nvSpPr>
          <p:cNvPr id="248" name="Google Shape;248;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249" name="Google Shape;249;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914400" y="274638"/>
            <a:ext cx="7772400" cy="7921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Content</a:t>
            </a:r>
            <a:endParaRPr sz="4000">
              <a:latin typeface="Times New Roman"/>
              <a:ea typeface="Times New Roman"/>
              <a:cs typeface="Times New Roman"/>
              <a:sym typeface="Times New Roman"/>
            </a:endParaRPr>
          </a:p>
        </p:txBody>
      </p:sp>
      <p:sp>
        <p:nvSpPr>
          <p:cNvPr id="98" name="Google Shape;98;p14"/>
          <p:cNvSpPr txBox="1"/>
          <p:nvPr>
            <p:ph idx="1" type="body"/>
          </p:nvPr>
        </p:nvSpPr>
        <p:spPr>
          <a:xfrm>
            <a:off x="685800" y="1333500"/>
            <a:ext cx="7772400" cy="4572000"/>
          </a:xfrm>
          <a:prstGeom prst="rect">
            <a:avLst/>
          </a:prstGeom>
          <a:noFill/>
          <a:ln>
            <a:noFill/>
          </a:ln>
        </p:spPr>
        <p:txBody>
          <a:bodyPr anchorCtr="0" anchor="t" bIns="45700" lIns="91425" spcFirstLastPara="1" rIns="91425" wrap="square" tIns="45700">
            <a:noAutofit/>
          </a:bodyPr>
          <a:lstStyle/>
          <a:p>
            <a:pPr indent="-196850" lvl="0" marL="171450" rtl="0" algn="l">
              <a:lnSpc>
                <a:spcPct val="90000"/>
              </a:lnSpc>
              <a:spcBef>
                <a:spcPts val="0"/>
              </a:spcBef>
              <a:spcAft>
                <a:spcPts val="0"/>
              </a:spcAft>
              <a:buClr>
                <a:schemeClr val="dk1"/>
              </a:buClr>
              <a:buSzPts val="2500"/>
              <a:buChar char="•"/>
            </a:pPr>
            <a:r>
              <a:rPr lang="en-US" sz="2500">
                <a:latin typeface="Times New Roman"/>
                <a:ea typeface="Times New Roman"/>
                <a:cs typeface="Times New Roman"/>
                <a:sym typeface="Times New Roman"/>
              </a:rPr>
              <a:t>Introduction </a:t>
            </a:r>
            <a:endParaRPr sz="2500">
              <a:latin typeface="Times New Roman"/>
              <a:ea typeface="Times New Roman"/>
              <a:cs typeface="Times New Roman"/>
              <a:sym typeface="Times New Roman"/>
            </a:endParaRPr>
          </a:p>
          <a:p>
            <a:pPr indent="-196850" lvl="0" marL="171450" rtl="0" algn="l">
              <a:lnSpc>
                <a:spcPct val="90000"/>
              </a:lnSpc>
              <a:spcBef>
                <a:spcPts val="750"/>
              </a:spcBef>
              <a:spcAft>
                <a:spcPts val="0"/>
              </a:spcAft>
              <a:buClr>
                <a:schemeClr val="dk1"/>
              </a:buClr>
              <a:buSzPts val="2500"/>
              <a:buChar char="•"/>
            </a:pPr>
            <a:r>
              <a:rPr lang="en-US" sz="2500">
                <a:latin typeface="Times New Roman"/>
                <a:ea typeface="Times New Roman"/>
                <a:cs typeface="Times New Roman"/>
                <a:sym typeface="Times New Roman"/>
              </a:rPr>
              <a:t>Objective and scope of project</a:t>
            </a:r>
            <a:endParaRPr sz="2500">
              <a:latin typeface="Times New Roman"/>
              <a:ea typeface="Times New Roman"/>
              <a:cs typeface="Times New Roman"/>
              <a:sym typeface="Times New Roman"/>
            </a:endParaRPr>
          </a:p>
          <a:p>
            <a:pPr indent="-196850" lvl="0" marL="171450" rtl="0" algn="l">
              <a:lnSpc>
                <a:spcPct val="90000"/>
              </a:lnSpc>
              <a:spcBef>
                <a:spcPts val="750"/>
              </a:spcBef>
              <a:spcAft>
                <a:spcPts val="0"/>
              </a:spcAft>
              <a:buClr>
                <a:schemeClr val="dk1"/>
              </a:buClr>
              <a:buSzPts val="2500"/>
              <a:buChar char="•"/>
            </a:pPr>
            <a:r>
              <a:rPr lang="en-US" sz="2500">
                <a:latin typeface="Times New Roman"/>
                <a:ea typeface="Times New Roman"/>
                <a:cs typeface="Times New Roman"/>
                <a:sym typeface="Times New Roman"/>
              </a:rPr>
              <a:t>Problem definition &amp; Proposed solution</a:t>
            </a:r>
            <a:endParaRPr sz="2500"/>
          </a:p>
          <a:p>
            <a:pPr indent="-196850" lvl="0" marL="171450" rtl="0" algn="l">
              <a:lnSpc>
                <a:spcPct val="90000"/>
              </a:lnSpc>
              <a:spcBef>
                <a:spcPts val="750"/>
              </a:spcBef>
              <a:spcAft>
                <a:spcPts val="0"/>
              </a:spcAft>
              <a:buClr>
                <a:schemeClr val="dk1"/>
              </a:buClr>
              <a:buSzPts val="2500"/>
              <a:buChar char="•"/>
            </a:pPr>
            <a:r>
              <a:rPr lang="en-US" sz="2500">
                <a:latin typeface="Times New Roman"/>
                <a:ea typeface="Times New Roman"/>
                <a:cs typeface="Times New Roman"/>
                <a:sym typeface="Times New Roman"/>
              </a:rPr>
              <a:t>Comparative study of Existing systems </a:t>
            </a:r>
            <a:endParaRPr sz="2500"/>
          </a:p>
          <a:p>
            <a:pPr indent="-196850" lvl="0" marL="171450" rtl="0" algn="l">
              <a:lnSpc>
                <a:spcPct val="90000"/>
              </a:lnSpc>
              <a:spcBef>
                <a:spcPts val="750"/>
              </a:spcBef>
              <a:spcAft>
                <a:spcPts val="0"/>
              </a:spcAft>
              <a:buClr>
                <a:schemeClr val="dk1"/>
              </a:buClr>
              <a:buSzPts val="2500"/>
              <a:buChar char="•"/>
            </a:pPr>
            <a:r>
              <a:rPr lang="en-US" sz="2500">
                <a:latin typeface="Times New Roman"/>
                <a:ea typeface="Times New Roman"/>
                <a:cs typeface="Times New Roman"/>
                <a:sym typeface="Times New Roman"/>
              </a:rPr>
              <a:t>Hardware &amp; Software requirements</a:t>
            </a:r>
            <a:endParaRPr sz="2500">
              <a:latin typeface="Times New Roman"/>
              <a:ea typeface="Times New Roman"/>
              <a:cs typeface="Times New Roman"/>
              <a:sym typeface="Times New Roman"/>
            </a:endParaRPr>
          </a:p>
          <a:p>
            <a:pPr indent="-196850" lvl="0" marL="171450" rtl="0" algn="l">
              <a:lnSpc>
                <a:spcPct val="90000"/>
              </a:lnSpc>
              <a:spcBef>
                <a:spcPts val="750"/>
              </a:spcBef>
              <a:spcAft>
                <a:spcPts val="0"/>
              </a:spcAft>
              <a:buClr>
                <a:schemeClr val="dk1"/>
              </a:buClr>
              <a:buSzPts val="2500"/>
              <a:buChar char="•"/>
            </a:pPr>
            <a:r>
              <a:rPr lang="en-US" sz="2500">
                <a:latin typeface="Times New Roman"/>
                <a:ea typeface="Times New Roman"/>
                <a:cs typeface="Times New Roman"/>
                <a:sym typeface="Times New Roman"/>
              </a:rPr>
              <a:t>User Interface Design </a:t>
            </a:r>
            <a:endParaRPr sz="2500">
              <a:latin typeface="Times New Roman"/>
              <a:ea typeface="Times New Roman"/>
              <a:cs typeface="Times New Roman"/>
              <a:sym typeface="Times New Roman"/>
            </a:endParaRPr>
          </a:p>
          <a:p>
            <a:pPr indent="-196850" lvl="0" marL="171450" rtl="0" algn="l">
              <a:lnSpc>
                <a:spcPct val="90000"/>
              </a:lnSpc>
              <a:spcBef>
                <a:spcPts val="750"/>
              </a:spcBef>
              <a:spcAft>
                <a:spcPts val="0"/>
              </a:spcAft>
              <a:buClr>
                <a:schemeClr val="dk1"/>
              </a:buClr>
              <a:buSzPts val="2500"/>
              <a:buChar char="•"/>
            </a:pPr>
            <a:r>
              <a:rPr lang="en-US" sz="2500">
                <a:latin typeface="Times New Roman"/>
                <a:ea typeface="Times New Roman"/>
                <a:cs typeface="Times New Roman"/>
                <a:sym typeface="Times New Roman"/>
              </a:rPr>
              <a:t>Results and Discussions</a:t>
            </a:r>
            <a:endParaRPr sz="2500"/>
          </a:p>
          <a:p>
            <a:pPr indent="-196850" lvl="0" marL="171450" rtl="0" algn="l">
              <a:lnSpc>
                <a:spcPct val="90000"/>
              </a:lnSpc>
              <a:spcBef>
                <a:spcPts val="750"/>
              </a:spcBef>
              <a:spcAft>
                <a:spcPts val="0"/>
              </a:spcAft>
              <a:buClr>
                <a:schemeClr val="dk1"/>
              </a:buClr>
              <a:buSzPts val="2500"/>
              <a:buChar char="•"/>
            </a:pPr>
            <a:r>
              <a:rPr lang="en-US" sz="2500">
                <a:latin typeface="Times New Roman"/>
                <a:ea typeface="Times New Roman"/>
                <a:cs typeface="Times New Roman"/>
                <a:sym typeface="Times New Roman"/>
              </a:rPr>
              <a:t>Conclusions </a:t>
            </a:r>
            <a:endParaRPr sz="2500">
              <a:latin typeface="Times New Roman"/>
              <a:ea typeface="Times New Roman"/>
              <a:cs typeface="Times New Roman"/>
              <a:sym typeface="Times New Roman"/>
            </a:endParaRPr>
          </a:p>
          <a:p>
            <a:pPr indent="-196850" lvl="0" marL="171450" rtl="0" algn="l">
              <a:lnSpc>
                <a:spcPct val="90000"/>
              </a:lnSpc>
              <a:spcBef>
                <a:spcPts val="750"/>
              </a:spcBef>
              <a:spcAft>
                <a:spcPts val="0"/>
              </a:spcAft>
              <a:buClr>
                <a:schemeClr val="dk1"/>
              </a:buClr>
              <a:buSzPts val="2500"/>
              <a:buChar char="•"/>
            </a:pPr>
            <a:r>
              <a:rPr lang="en-US" sz="2500">
                <a:latin typeface="Times New Roman"/>
                <a:ea typeface="Times New Roman"/>
                <a:cs typeface="Times New Roman"/>
                <a:sym typeface="Times New Roman"/>
              </a:rPr>
              <a:t>Future Scope</a:t>
            </a:r>
            <a:endParaRPr sz="2500"/>
          </a:p>
          <a:p>
            <a:pPr indent="-196850" lvl="0" marL="171450" rtl="0" algn="l">
              <a:lnSpc>
                <a:spcPct val="90000"/>
              </a:lnSpc>
              <a:spcBef>
                <a:spcPts val="750"/>
              </a:spcBef>
              <a:spcAft>
                <a:spcPts val="0"/>
              </a:spcAft>
              <a:buClr>
                <a:schemeClr val="dk1"/>
              </a:buClr>
              <a:buSzPts val="2500"/>
              <a:buChar char="•"/>
            </a:pPr>
            <a:r>
              <a:rPr lang="en-US" sz="2500">
                <a:latin typeface="Times New Roman"/>
                <a:ea typeface="Times New Roman"/>
                <a:cs typeface="Times New Roman"/>
                <a:sym typeface="Times New Roman"/>
              </a:rPr>
              <a:t>Literature Cited (book, web &amp; paper References)</a:t>
            </a:r>
            <a:endParaRPr sz="2500">
              <a:latin typeface="Times New Roman"/>
              <a:ea typeface="Times New Roman"/>
              <a:cs typeface="Times New Roman"/>
              <a:sym typeface="Times New Roman"/>
            </a:endParaRPr>
          </a:p>
        </p:txBody>
      </p:sp>
      <p:sp>
        <p:nvSpPr>
          <p:cNvPr id="99" name="Google Shape;99;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100" name="Google Shape;100;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01" name="Google Shape;101;p1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Introduction </a:t>
            </a:r>
            <a:endParaRPr sz="4000">
              <a:latin typeface="Times New Roman"/>
              <a:ea typeface="Times New Roman"/>
              <a:cs typeface="Times New Roman"/>
              <a:sym typeface="Times New Roman"/>
            </a:endParaRPr>
          </a:p>
        </p:txBody>
      </p:sp>
      <p:sp>
        <p:nvSpPr>
          <p:cNvPr id="108" name="Google Shape;108;p15"/>
          <p:cNvSpPr txBox="1"/>
          <p:nvPr>
            <p:ph idx="1" type="body"/>
          </p:nvPr>
        </p:nvSpPr>
        <p:spPr>
          <a:xfrm>
            <a:off x="283050" y="1835625"/>
            <a:ext cx="8577900" cy="3972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sz="2600">
                <a:latin typeface="Times New Roman"/>
                <a:ea typeface="Times New Roman"/>
                <a:cs typeface="Times New Roman"/>
                <a:sym typeface="Times New Roman"/>
              </a:rPr>
              <a:t>•MyPrepMate is an online study platform that aims at the benefit of students in various disciplines of education</a:t>
            </a:r>
            <a:endParaRPr sz="26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lang="en-US" sz="2600">
                <a:latin typeface="Times New Roman"/>
                <a:ea typeface="Times New Roman"/>
                <a:cs typeface="Times New Roman"/>
                <a:sym typeface="Times New Roman"/>
              </a:rPr>
              <a:t>•It provides the right tools for each course as it aims to bring out the best in each student</a:t>
            </a:r>
            <a:endParaRPr sz="26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lang="en-US" sz="2600">
                <a:latin typeface="Times New Roman"/>
                <a:ea typeface="Times New Roman"/>
                <a:cs typeface="Times New Roman"/>
                <a:sym typeface="Times New Roman"/>
              </a:rPr>
              <a:t>•Access to online video lectures, study notes, quizzes</a:t>
            </a:r>
            <a:endParaRPr sz="26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lang="en-US" sz="2600">
                <a:latin typeface="Times New Roman"/>
                <a:ea typeface="Times New Roman"/>
                <a:cs typeface="Times New Roman"/>
                <a:sym typeface="Times New Roman"/>
              </a:rPr>
              <a:t>•It also helps to prepare every student fully for an examination</a:t>
            </a:r>
            <a:endParaRPr sz="26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lang="en-US" sz="2600">
                <a:latin typeface="Times New Roman"/>
                <a:ea typeface="Times New Roman"/>
                <a:cs typeface="Times New Roman"/>
                <a:sym typeface="Times New Roman"/>
              </a:rPr>
              <a:t>•Students have access to vast online library</a:t>
            </a:r>
            <a:endParaRPr sz="2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300">
              <a:latin typeface="Times New Roman"/>
              <a:ea typeface="Times New Roman"/>
              <a:cs typeface="Times New Roman"/>
              <a:sym typeface="Times New Roman"/>
            </a:endParaRPr>
          </a:p>
        </p:txBody>
      </p:sp>
      <p:sp>
        <p:nvSpPr>
          <p:cNvPr id="109" name="Google Shape;109;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110" name="Google Shape;11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11" name="Google Shape;111;p1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543600" y="179801"/>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Objective and Scope of project</a:t>
            </a:r>
            <a:endParaRPr sz="4000">
              <a:latin typeface="Times New Roman"/>
              <a:ea typeface="Times New Roman"/>
              <a:cs typeface="Times New Roman"/>
              <a:sym typeface="Times New Roman"/>
            </a:endParaRPr>
          </a:p>
        </p:txBody>
      </p:sp>
      <p:sp>
        <p:nvSpPr>
          <p:cNvPr id="118" name="Google Shape;118;p16"/>
          <p:cNvSpPr txBox="1"/>
          <p:nvPr>
            <p:ph idx="1" type="body"/>
          </p:nvPr>
        </p:nvSpPr>
        <p:spPr>
          <a:xfrm>
            <a:off x="628650" y="2014400"/>
            <a:ext cx="7886700" cy="3648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rPr lang="en-US" sz="2600">
                <a:latin typeface="Times New Roman"/>
                <a:ea typeface="Times New Roman"/>
                <a:cs typeface="Times New Roman"/>
                <a:sym typeface="Times New Roman"/>
              </a:rPr>
              <a:t>•All online video lectures, study notes and last-minute preparation material is available on this one website</a:t>
            </a:r>
            <a:endParaRPr sz="26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lang="en-US" sz="2600">
                <a:latin typeface="Times New Roman"/>
                <a:ea typeface="Times New Roman"/>
                <a:cs typeface="Times New Roman"/>
                <a:sym typeface="Times New Roman"/>
              </a:rPr>
              <a:t>•Students can accelerate their learning with a quick quiz as part of revision</a:t>
            </a:r>
            <a:endParaRPr sz="26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lang="en-US" sz="2600">
                <a:latin typeface="Times New Roman"/>
                <a:ea typeface="Times New Roman"/>
                <a:cs typeface="Times New Roman"/>
                <a:sym typeface="Times New Roman"/>
              </a:rPr>
              <a:t>•Online library containing e-books for different subjects</a:t>
            </a:r>
            <a:endParaRPr sz="26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lang="en-US" sz="2600">
                <a:latin typeface="Times New Roman"/>
                <a:ea typeface="Times New Roman"/>
                <a:cs typeface="Times New Roman"/>
                <a:sym typeface="Times New Roman"/>
              </a:rPr>
              <a:t>•Access to courses and study material</a:t>
            </a:r>
            <a:endParaRPr sz="2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600">
              <a:latin typeface="Times New Roman"/>
              <a:ea typeface="Times New Roman"/>
              <a:cs typeface="Times New Roman"/>
              <a:sym typeface="Times New Roman"/>
            </a:endParaRPr>
          </a:p>
          <a:p>
            <a:pPr indent="-31750" lvl="0" marL="171450" rtl="0" algn="l">
              <a:lnSpc>
                <a:spcPct val="115000"/>
              </a:lnSpc>
              <a:spcBef>
                <a:spcPts val="750"/>
              </a:spcBef>
              <a:spcAft>
                <a:spcPts val="0"/>
              </a:spcAft>
              <a:buClr>
                <a:schemeClr val="dk1"/>
              </a:buClr>
              <a:buSzPts val="2200"/>
              <a:buNone/>
            </a:pPr>
            <a:r>
              <a:t/>
            </a:r>
            <a:endParaRPr sz="2600">
              <a:latin typeface="Times New Roman"/>
              <a:ea typeface="Times New Roman"/>
              <a:cs typeface="Times New Roman"/>
              <a:sym typeface="Times New Roman"/>
            </a:endParaRPr>
          </a:p>
        </p:txBody>
      </p:sp>
      <p:sp>
        <p:nvSpPr>
          <p:cNvPr id="119" name="Google Shape;119;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120" name="Google Shape;120;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21" name="Google Shape;121;p16"/>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idx="1" type="body"/>
          </p:nvPr>
        </p:nvSpPr>
        <p:spPr>
          <a:xfrm>
            <a:off x="628650" y="1173300"/>
            <a:ext cx="7886700" cy="5183100"/>
          </a:xfrm>
          <a:prstGeom prst="rect">
            <a:avLst/>
          </a:prstGeom>
          <a:noFill/>
          <a:ln>
            <a:noFill/>
          </a:ln>
        </p:spPr>
        <p:txBody>
          <a:bodyPr anchorCtr="0" anchor="t" bIns="45700" lIns="91425" spcFirstLastPara="1" rIns="91425" wrap="square" tIns="45700">
            <a:noAutofit/>
          </a:bodyPr>
          <a:lstStyle/>
          <a:p>
            <a:pPr indent="0" lvl="0" marL="0" rtl="0" algn="l">
              <a:spcBef>
                <a:spcPts val="800"/>
              </a:spcBef>
              <a:spcAft>
                <a:spcPts val="0"/>
              </a:spcAft>
              <a:buClr>
                <a:schemeClr val="dk1"/>
              </a:buClr>
              <a:buSzPts val="1100"/>
              <a:buFont typeface="Arial"/>
              <a:buNone/>
            </a:pPr>
            <a:r>
              <a:rPr lang="en-US" sz="2700">
                <a:latin typeface="Times New Roman"/>
                <a:ea typeface="Times New Roman"/>
                <a:cs typeface="Times New Roman"/>
                <a:sym typeface="Times New Roman"/>
              </a:rPr>
              <a:t>•Problem definition:</a:t>
            </a:r>
            <a:endParaRPr sz="2700">
              <a:latin typeface="Times New Roman"/>
              <a:ea typeface="Times New Roman"/>
              <a:cs typeface="Times New Roman"/>
              <a:sym typeface="Times New Roman"/>
            </a:endParaRPr>
          </a:p>
          <a:p>
            <a:pPr indent="0" lvl="0" marL="0" rtl="0" algn="l">
              <a:spcBef>
                <a:spcPts val="800"/>
              </a:spcBef>
              <a:spcAft>
                <a:spcPts val="0"/>
              </a:spcAft>
              <a:buNone/>
            </a:pPr>
            <a:r>
              <a:rPr lang="en-US" sz="1900">
                <a:latin typeface="Times New Roman"/>
                <a:ea typeface="Times New Roman"/>
                <a:cs typeface="Times New Roman"/>
                <a:sym typeface="Times New Roman"/>
              </a:rPr>
              <a:t>In today’s day and age online learning is booming. Every student can, from the comfort of their homes, access the internet and learning is on their fingertips. But each of these websites faces a problem and that is all their tools aren’t down to one place. While one website provides the course, another might provide answers to the questions, and another provides the study materials and tutorials, while another might have related books to the subject material.</a:t>
            </a:r>
            <a:endParaRPr sz="1900">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sz="2700">
                <a:latin typeface="Times New Roman"/>
                <a:ea typeface="Times New Roman"/>
                <a:cs typeface="Times New Roman"/>
                <a:sym typeface="Times New Roman"/>
              </a:rPr>
              <a:t>•Proposed solution:</a:t>
            </a:r>
            <a:endParaRPr sz="2700">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sz="1900">
                <a:latin typeface="Times New Roman"/>
                <a:ea typeface="Times New Roman"/>
                <a:cs typeface="Times New Roman"/>
                <a:sym typeface="Times New Roman"/>
              </a:rPr>
              <a:t>By not only providing tools for learning on the platform, resources like books, past year question papers must also be available to the students. A discussion forum along with expert advice from faculties as well as testing methodologies help the student excel all while staying on the same website. This not only reduces the problem of long searches but also the problem of ease of access.</a:t>
            </a:r>
            <a:endParaRPr sz="19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000">
              <a:latin typeface="Times New Roman"/>
              <a:ea typeface="Times New Roman"/>
              <a:cs typeface="Times New Roman"/>
              <a:sym typeface="Times New Roman"/>
            </a:endParaRPr>
          </a:p>
        </p:txBody>
      </p:sp>
      <p:sp>
        <p:nvSpPr>
          <p:cNvPr id="128" name="Google Shape;128;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129" name="Google Shape;129;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30" name="Google Shape;130;p17"/>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31" name="Google Shape;131;p17"/>
          <p:cNvSpPr txBox="1"/>
          <p:nvPr/>
        </p:nvSpPr>
        <p:spPr>
          <a:xfrm>
            <a:off x="380175" y="360150"/>
            <a:ext cx="8459100" cy="11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chemeClr val="dk1"/>
                </a:solidFill>
                <a:latin typeface="Times New Roman"/>
                <a:ea typeface="Times New Roman"/>
                <a:cs typeface="Times New Roman"/>
                <a:sym typeface="Times New Roman"/>
              </a:rPr>
              <a:t>Problem definition &amp; Proposed solution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628650" y="365126"/>
            <a:ext cx="821055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Comparative study of Existing systems  </a:t>
            </a:r>
            <a:endParaRPr sz="4000">
              <a:latin typeface="Times New Roman"/>
              <a:ea typeface="Times New Roman"/>
              <a:cs typeface="Times New Roman"/>
              <a:sym typeface="Times New Roman"/>
            </a:endParaRPr>
          </a:p>
        </p:txBody>
      </p:sp>
      <p:graphicFrame>
        <p:nvGraphicFramePr>
          <p:cNvPr id="138" name="Google Shape;138;p18"/>
          <p:cNvGraphicFramePr/>
          <p:nvPr/>
        </p:nvGraphicFramePr>
        <p:xfrm>
          <a:off x="628650" y="1825621"/>
          <a:ext cx="3000000" cy="3000000"/>
        </p:xfrm>
        <a:graphic>
          <a:graphicData uri="http://schemas.openxmlformats.org/drawingml/2006/table">
            <a:tbl>
              <a:tblPr bandRow="1" firstRow="1">
                <a:noFill/>
                <a:tableStyleId>{FC52D3B5-3D01-41BD-B03A-56FF6573A5F0}</a:tableStyleId>
              </a:tblPr>
              <a:tblGrid>
                <a:gridCol w="673875"/>
                <a:gridCol w="1198000"/>
                <a:gridCol w="1397675"/>
                <a:gridCol w="1359600"/>
                <a:gridCol w="1371600"/>
                <a:gridCol w="1885950"/>
              </a:tblGrid>
              <a:tr h="6889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Sr. No.</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Features </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latin typeface="Times New Roman"/>
                          <a:ea typeface="Times New Roman"/>
                          <a:cs typeface="Times New Roman"/>
                          <a:sym typeface="Times New Roman"/>
                        </a:rPr>
                        <a:t>1</a:t>
                      </a:r>
                      <a:r>
                        <a:rPr b="1" baseline="30000" lang="en-US" sz="1800" u="none" cap="none" strike="noStrike">
                          <a:latin typeface="Times New Roman"/>
                          <a:ea typeface="Times New Roman"/>
                          <a:cs typeface="Times New Roman"/>
                          <a:sym typeface="Times New Roman"/>
                        </a:rPr>
                        <a:t>st</a:t>
                      </a:r>
                      <a:r>
                        <a:rPr b="1" lang="en-US" sz="1800" u="none" cap="none" strike="noStrike">
                          <a:latin typeface="Times New Roman"/>
                          <a:ea typeface="Times New Roman"/>
                          <a:cs typeface="Times New Roman"/>
                          <a:sym typeface="Times New Roman"/>
                        </a:rPr>
                        <a:t> Website </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US" sz="1800">
                          <a:latin typeface="Times New Roman"/>
                          <a:ea typeface="Times New Roman"/>
                          <a:cs typeface="Times New Roman"/>
                          <a:sym typeface="Times New Roman"/>
                        </a:rPr>
                        <a:t>(Coursera)</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2</a:t>
                      </a:r>
                      <a:r>
                        <a:rPr b="1" baseline="30000" lang="en-US" sz="1800" u="none" cap="none" strike="noStrike">
                          <a:latin typeface="Times New Roman"/>
                          <a:ea typeface="Times New Roman"/>
                          <a:cs typeface="Times New Roman"/>
                          <a:sym typeface="Times New Roman"/>
                        </a:rPr>
                        <a:t>nd</a:t>
                      </a:r>
                      <a:r>
                        <a:rPr b="1" lang="en-US" sz="1800" u="none" cap="none" strike="noStrike">
                          <a:latin typeface="Times New Roman"/>
                          <a:ea typeface="Times New Roman"/>
                          <a:cs typeface="Times New Roman"/>
                          <a:sym typeface="Times New Roman"/>
                        </a:rPr>
                        <a:t> Website </a:t>
                      </a:r>
                      <a:endParaRPr b="1"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(Tutorialspoint)</a:t>
                      </a:r>
                      <a:endParaRPr b="1"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u="none" cap="none" strike="noStrike">
                          <a:latin typeface="Times New Roman"/>
                          <a:ea typeface="Times New Roman"/>
                          <a:cs typeface="Times New Roman"/>
                          <a:sym typeface="Times New Roman"/>
                        </a:rPr>
                        <a:t>3</a:t>
                      </a:r>
                      <a:r>
                        <a:rPr b="1" baseline="30000" lang="en-US" sz="1800" u="none" cap="none" strike="noStrike">
                          <a:latin typeface="Times New Roman"/>
                          <a:ea typeface="Times New Roman"/>
                          <a:cs typeface="Times New Roman"/>
                          <a:sym typeface="Times New Roman"/>
                        </a:rPr>
                        <a:t>rd</a:t>
                      </a:r>
                      <a:r>
                        <a:rPr b="1" lang="en-US" sz="1800" u="none" cap="none" strike="noStrike">
                          <a:latin typeface="Times New Roman"/>
                          <a:ea typeface="Times New Roman"/>
                          <a:cs typeface="Times New Roman"/>
                          <a:sym typeface="Times New Roman"/>
                        </a:rPr>
                        <a:t> Website </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US" sz="1800">
                          <a:latin typeface="Times New Roman"/>
                          <a:ea typeface="Times New Roman"/>
                          <a:cs typeface="Times New Roman"/>
                          <a:sym typeface="Times New Roman"/>
                        </a:rPr>
                        <a:t>(Udemy)</a:t>
                      </a:r>
                      <a:endParaRPr b="1"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a:latin typeface="Times New Roman"/>
                          <a:ea typeface="Times New Roman"/>
                          <a:cs typeface="Times New Roman"/>
                          <a:sym typeface="Times New Roman"/>
                        </a:rPr>
                        <a:t>MyPrepMate</a:t>
                      </a:r>
                      <a:endParaRPr b="1" sz="1800" u="none" cap="none" strike="noStrike">
                        <a:latin typeface="Times New Roman"/>
                        <a:ea typeface="Times New Roman"/>
                        <a:cs typeface="Times New Roman"/>
                        <a:sym typeface="Times New Roman"/>
                      </a:endParaRPr>
                    </a:p>
                  </a:txBody>
                  <a:tcPr marT="45725" marB="45725" marR="91450" marL="91450"/>
                </a:tc>
              </a:tr>
              <a:tr h="472375">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1</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Course Listing</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45725" marB="45725" marR="91450" marL="91450"/>
                </a:tc>
              </a:tr>
              <a:tr h="472375">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2</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Login &amp; Registration system</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45725" marB="45725" marR="91450" marL="91450"/>
                </a:tc>
              </a:tr>
              <a:tr h="472375">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3</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E-books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No</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No</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r>
              <a:tr h="472375">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4</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Embedded videos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r>
              <a:tr h="472375">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5</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Overview</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50"/>
                        <a:buFont typeface="Arial"/>
                        <a:buNone/>
                      </a:pPr>
                      <a:r>
                        <a:rPr lang="en-US" sz="1350">
                          <a:latin typeface="Times New Roman"/>
                          <a:ea typeface="Times New Roman"/>
                          <a:cs typeface="Times New Roman"/>
                          <a:sym typeface="Times New Roman"/>
                        </a:rPr>
                        <a:t>No</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r>
              <a:tr h="472375">
                <a:tc>
                  <a:txBody>
                    <a:bodyPr/>
                    <a:lstStyle/>
                    <a:p>
                      <a:pPr indent="0" lvl="0" marL="0" marR="0" rtl="0" algn="l">
                        <a:lnSpc>
                          <a:spcPct val="100000"/>
                        </a:lnSpc>
                        <a:spcBef>
                          <a:spcPts val="0"/>
                        </a:spcBef>
                        <a:spcAft>
                          <a:spcPts val="0"/>
                        </a:spcAft>
                        <a:buNone/>
                      </a:pPr>
                      <a:r>
                        <a:rPr lang="en-US" sz="1350">
                          <a:latin typeface="Times New Roman"/>
                          <a:ea typeface="Times New Roman"/>
                          <a:cs typeface="Times New Roman"/>
                          <a:sym typeface="Times New Roman"/>
                        </a:rPr>
                        <a:t>6</a:t>
                      </a:r>
                      <a:endParaRPr sz="135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350">
                          <a:latin typeface="Times New Roman"/>
                          <a:ea typeface="Times New Roman"/>
                          <a:cs typeface="Times New Roman"/>
                          <a:sym typeface="Times New Roman"/>
                        </a:rPr>
                        <a:t>Quiz</a:t>
                      </a:r>
                      <a:endParaRPr sz="135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350">
                          <a:latin typeface="Times New Roman"/>
                          <a:ea typeface="Times New Roman"/>
                          <a:cs typeface="Times New Roman"/>
                          <a:sym typeface="Times New Roman"/>
                        </a:rPr>
                        <a:t>No</a:t>
                      </a:r>
                      <a:endParaRPr sz="1350"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Yes</a:t>
                      </a:r>
                      <a:endParaRPr sz="1350" u="none" cap="none" strike="noStrike">
                        <a:latin typeface="Times New Roman"/>
                        <a:ea typeface="Times New Roman"/>
                        <a:cs typeface="Times New Roman"/>
                        <a:sym typeface="Times New Roman"/>
                      </a:endParaRPr>
                    </a:p>
                  </a:txBody>
                  <a:tcPr marT="45725" marB="45725" marR="91450" marL="91450"/>
                </a:tc>
              </a:tr>
              <a:tr h="472375">
                <a:tc>
                  <a:txBody>
                    <a:bodyPr/>
                    <a:lstStyle/>
                    <a:p>
                      <a:pPr indent="0" lvl="0" marL="0" marR="0" rtl="0" algn="l">
                        <a:lnSpc>
                          <a:spcPct val="100000"/>
                        </a:lnSpc>
                        <a:spcBef>
                          <a:spcPts val="0"/>
                        </a:spcBef>
                        <a:spcAft>
                          <a:spcPts val="0"/>
                        </a:spcAft>
                        <a:buNone/>
                      </a:pPr>
                      <a:r>
                        <a:rPr lang="en-US" sz="1350">
                          <a:latin typeface="Times New Roman"/>
                          <a:ea typeface="Times New Roman"/>
                          <a:cs typeface="Times New Roman"/>
                          <a:sym typeface="Times New Roman"/>
                        </a:rPr>
                        <a:t>7</a:t>
                      </a:r>
                      <a:endParaRPr sz="135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350">
                          <a:latin typeface="Times New Roman"/>
                          <a:ea typeface="Times New Roman"/>
                          <a:cs typeface="Times New Roman"/>
                          <a:sym typeface="Times New Roman"/>
                        </a:rPr>
                        <a:t>Payment system</a:t>
                      </a:r>
                      <a:endParaRPr sz="135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Yes</a:t>
                      </a:r>
                      <a:endParaRPr>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Yes</a:t>
                      </a:r>
                      <a:endParaRPr>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None/>
                      </a:pPr>
                      <a:r>
                        <a:rPr lang="en-US" sz="1350">
                          <a:latin typeface="Times New Roman"/>
                          <a:ea typeface="Times New Roman"/>
                          <a:cs typeface="Times New Roman"/>
                          <a:sym typeface="Times New Roman"/>
                        </a:rPr>
                        <a:t>Yes</a:t>
                      </a:r>
                      <a:endParaRPr sz="1350">
                        <a:latin typeface="Times New Roman"/>
                        <a:ea typeface="Times New Roman"/>
                        <a:cs typeface="Times New Roman"/>
                        <a:sym typeface="Times New Roman"/>
                      </a:endParaRPr>
                    </a:p>
                  </a:txBody>
                  <a:tcPr marT="45725" marB="45725" marR="91450" marL="91450"/>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No</a:t>
                      </a:r>
                      <a:endParaRPr>
                        <a:latin typeface="Times New Roman"/>
                        <a:ea typeface="Times New Roman"/>
                        <a:cs typeface="Times New Roman"/>
                        <a:sym typeface="Times New Roman"/>
                      </a:endParaRPr>
                    </a:p>
                  </a:txBody>
                  <a:tcPr marT="45725" marB="45725" marR="91450" marL="91450"/>
                </a:tc>
              </a:tr>
            </a:tbl>
          </a:graphicData>
        </a:graphic>
      </p:graphicFrame>
      <p:sp>
        <p:nvSpPr>
          <p:cNvPr id="139" name="Google Shape;139;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140" name="Google Shape;140;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41" name="Google Shape;141;p18"/>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Hardware &amp; software requirements</a:t>
            </a:r>
            <a:endParaRPr sz="4000">
              <a:latin typeface="Times New Roman"/>
              <a:ea typeface="Times New Roman"/>
              <a:cs typeface="Times New Roman"/>
              <a:sym typeface="Times New Roman"/>
            </a:endParaRPr>
          </a:p>
        </p:txBody>
      </p:sp>
      <p:sp>
        <p:nvSpPr>
          <p:cNvPr id="148" name="Google Shape;148;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0" lvl="0" marL="0" rtl="0" algn="l">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Hardware:</a:t>
            </a:r>
            <a:endParaRPr>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RAM - 2gb and more</a:t>
            </a:r>
            <a:endParaRPr>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Processor – intel processor with 32-bit support or more</a:t>
            </a:r>
            <a:endParaRPr>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Internet Connection – Should be available</a:t>
            </a:r>
            <a:endParaRPr>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CPU –</a:t>
            </a:r>
            <a:r>
              <a:rPr lang="en-US" sz="2300">
                <a:latin typeface="Times New Roman"/>
                <a:ea typeface="Times New Roman"/>
                <a:cs typeface="Times New Roman"/>
                <a:sym typeface="Times New Roman"/>
              </a:rPr>
              <a:t> </a:t>
            </a:r>
            <a:r>
              <a:rPr lang="en-US">
                <a:latin typeface="Times New Roman"/>
                <a:ea typeface="Times New Roman"/>
                <a:cs typeface="Times New Roman"/>
                <a:sym typeface="Times New Roman"/>
              </a:rPr>
              <a:t>Intel SL7PR or late</a:t>
            </a:r>
            <a:endParaRPr sz="2700">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Software:</a:t>
            </a:r>
            <a:endParaRPr>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OS – Windows</a:t>
            </a:r>
            <a:endParaRPr>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Text Editor – Notepad/Sublime Text</a:t>
            </a:r>
            <a:endParaRPr>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US">
                <a:latin typeface="Times New Roman"/>
                <a:ea typeface="Times New Roman"/>
                <a:cs typeface="Times New Roman"/>
                <a:sym typeface="Times New Roman"/>
              </a:rPr>
              <a:t>Web Browser – Google Chrome</a:t>
            </a:r>
            <a:endParaRPr>
              <a:latin typeface="Times New Roman"/>
              <a:ea typeface="Times New Roman"/>
              <a:cs typeface="Times New Roman"/>
              <a:sym typeface="Times New Roman"/>
            </a:endParaRPr>
          </a:p>
          <a:p>
            <a:pPr indent="0" lvl="0" marL="0" rtl="0" algn="l">
              <a:lnSpc>
                <a:spcPct val="90000"/>
              </a:lnSpc>
              <a:spcBef>
                <a:spcPts val="750"/>
              </a:spcBef>
              <a:spcAft>
                <a:spcPts val="0"/>
              </a:spcAft>
              <a:buNone/>
            </a:pPr>
            <a:r>
              <a:t/>
            </a:r>
            <a:endParaRPr>
              <a:latin typeface="Times New Roman"/>
              <a:ea typeface="Times New Roman"/>
              <a:cs typeface="Times New Roman"/>
              <a:sym typeface="Times New Roman"/>
            </a:endParaRPr>
          </a:p>
        </p:txBody>
      </p:sp>
      <p:sp>
        <p:nvSpPr>
          <p:cNvPr id="149" name="Google Shape;149;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150" name="Google Shape;150;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51" name="Google Shape;151;p1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441550" y="135797"/>
            <a:ext cx="7886700" cy="98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Blueprint of the website</a:t>
            </a:r>
            <a:endParaRPr sz="4000">
              <a:latin typeface="Times New Roman"/>
              <a:ea typeface="Times New Roman"/>
              <a:cs typeface="Times New Roman"/>
              <a:sym typeface="Times New Roman"/>
            </a:endParaRPr>
          </a:p>
        </p:txBody>
      </p:sp>
      <p:sp>
        <p:nvSpPr>
          <p:cNvPr id="158" name="Google Shape;158;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159" name="Google Shape;159;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60" name="Google Shape;160;p2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pic>
        <p:nvPicPr>
          <p:cNvPr id="161" name="Google Shape;161;p20"/>
          <p:cNvPicPr preferRelativeResize="0"/>
          <p:nvPr/>
        </p:nvPicPr>
        <p:blipFill>
          <a:blip r:embed="rId4">
            <a:alphaModFix/>
          </a:blip>
          <a:stretch>
            <a:fillRect/>
          </a:stretch>
        </p:blipFill>
        <p:spPr>
          <a:xfrm>
            <a:off x="464000" y="860075"/>
            <a:ext cx="7841800" cy="557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419100" y="138800"/>
            <a:ext cx="7886700" cy="98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User Interface Design</a:t>
            </a:r>
            <a:endParaRPr sz="4000">
              <a:latin typeface="Times New Roman"/>
              <a:ea typeface="Times New Roman"/>
              <a:cs typeface="Times New Roman"/>
              <a:sym typeface="Times New Roman"/>
            </a:endParaRPr>
          </a:p>
        </p:txBody>
      </p:sp>
      <p:sp>
        <p:nvSpPr>
          <p:cNvPr id="168" name="Google Shape;168;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SFIT- IT department                     MyPrepMate                                  </a:t>
            </a:r>
            <a:endParaRPr/>
          </a:p>
        </p:txBody>
      </p:sp>
      <p:sp>
        <p:nvSpPr>
          <p:cNvPr id="169" name="Google Shape;169;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pic>
        <p:nvPicPr>
          <p:cNvPr id="170" name="Google Shape;170;p2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pic>
        <p:nvPicPr>
          <p:cNvPr id="171" name="Google Shape;171;p21"/>
          <p:cNvPicPr preferRelativeResize="0"/>
          <p:nvPr/>
        </p:nvPicPr>
        <p:blipFill>
          <a:blip r:embed="rId4">
            <a:alphaModFix/>
          </a:blip>
          <a:stretch>
            <a:fillRect/>
          </a:stretch>
        </p:blipFill>
        <p:spPr>
          <a:xfrm>
            <a:off x="322150" y="1127600"/>
            <a:ext cx="8358048" cy="4564026"/>
          </a:xfrm>
          <a:prstGeom prst="rect">
            <a:avLst/>
          </a:prstGeom>
          <a:noFill/>
          <a:ln>
            <a:noFill/>
          </a:ln>
        </p:spPr>
      </p:pic>
      <p:sp>
        <p:nvSpPr>
          <p:cNvPr id="172" name="Google Shape;172;p21"/>
          <p:cNvSpPr txBox="1"/>
          <p:nvPr/>
        </p:nvSpPr>
        <p:spPr>
          <a:xfrm>
            <a:off x="2869950" y="5761775"/>
            <a:ext cx="3404100" cy="5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Times New Roman"/>
                <a:ea typeface="Times New Roman"/>
                <a:cs typeface="Times New Roman"/>
                <a:sym typeface="Times New Roman"/>
              </a:rPr>
              <a:t>Figure 1. Registration page</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