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83" r:id="rId11"/>
    <p:sldId id="284" r:id="rId12"/>
    <p:sldId id="282" r:id="rId1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75E278A-FF0E-49A4-B170-79828D63BBAD}">
          <p14:sldIdLst>
            <p14:sldId id="256"/>
          </p14:sldIdLst>
        </p14:section>
        <p14:section name="TCO" id="{B9B51309-D148-4332-87C2-07BE32FBCA3B}">
          <p14:sldIdLst>
            <p14:sldId id="271"/>
            <p14:sldId id="279"/>
            <p14:sldId id="281"/>
            <p14:sldId id="280"/>
            <p14:sldId id="257"/>
            <p14:sldId id="283"/>
            <p14:sldId id="284"/>
          </p14:sldIdLst>
        </p14:section>
        <p14:section name="Link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ore"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89" d="100"/>
          <a:sy n="89" d="100"/>
        </p:scale>
        <p:origin x="38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6" d="100"/>
          <a:sy n="76" d="100"/>
        </p:scale>
        <p:origin x="4026" y="1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B4915E-0590-49DA-970F-1EF5B013EBE4}" type="datetime1">
              <a:rPr lang="de-DE" smtClean="0"/>
              <a:t>05.04.2021</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de-DE" smtClean="0"/>
              <a:t>‹N›</a:t>
            </a:fld>
            <a:endParaRPr lang="de-DE"/>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38DC-652E-4005-8AED-5AD26BEB2544}" type="datetime1">
              <a:rPr lang="de-DE" smtClean="0"/>
              <a:pPr/>
              <a:t>05.04.2021</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de-DE" noProof="0" smtClean="0"/>
              <a:t>‹N›</a:t>
            </a:fld>
            <a:endParaRPr lang="de-DE"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1</a:t>
            </a:fld>
            <a:endParaRPr lang="de-DE"/>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smtClean="0"/>
              <a:t>2</a:t>
            </a:fld>
            <a:endParaRPr lang="de-DE"/>
          </a:p>
        </p:txBody>
      </p:sp>
    </p:spTree>
    <p:extLst>
      <p:ext uri="{BB962C8B-B14F-4D97-AF65-F5344CB8AC3E}">
        <p14:creationId xmlns:p14="http://schemas.microsoft.com/office/powerpoint/2010/main" val="346921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smtClean="0"/>
              <a:t>3</a:t>
            </a:fld>
            <a:endParaRPr lang="de-DE"/>
          </a:p>
        </p:txBody>
      </p:sp>
    </p:spTree>
    <p:extLst>
      <p:ext uri="{BB962C8B-B14F-4D97-AF65-F5344CB8AC3E}">
        <p14:creationId xmlns:p14="http://schemas.microsoft.com/office/powerpoint/2010/main" val="3772606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smtClean="0"/>
              <a:t>4</a:t>
            </a:fld>
            <a:endParaRPr lang="de-DE"/>
          </a:p>
        </p:txBody>
      </p:sp>
    </p:spTree>
    <p:extLst>
      <p:ext uri="{BB962C8B-B14F-4D97-AF65-F5344CB8AC3E}">
        <p14:creationId xmlns:p14="http://schemas.microsoft.com/office/powerpoint/2010/main" val="31866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5</a:t>
            </a:fld>
            <a:endParaRPr lang="de-DE"/>
          </a:p>
        </p:txBody>
      </p:sp>
    </p:spTree>
    <p:extLst>
      <p:ext uri="{BB962C8B-B14F-4D97-AF65-F5344CB8AC3E}">
        <p14:creationId xmlns:p14="http://schemas.microsoft.com/office/powerpoint/2010/main" val="129800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smtClean="0"/>
              <a:t>6</a:t>
            </a:fld>
            <a:endParaRPr lang="de-DE"/>
          </a:p>
        </p:txBody>
      </p:sp>
    </p:spTree>
    <p:extLst>
      <p:ext uri="{BB962C8B-B14F-4D97-AF65-F5344CB8AC3E}">
        <p14:creationId xmlns:p14="http://schemas.microsoft.com/office/powerpoint/2010/main" val="424534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smtClean="0"/>
              <a:t>7</a:t>
            </a:fld>
            <a:endParaRPr lang="de-DE"/>
          </a:p>
        </p:txBody>
      </p:sp>
    </p:spTree>
    <p:extLst>
      <p:ext uri="{BB962C8B-B14F-4D97-AF65-F5344CB8AC3E}">
        <p14:creationId xmlns:p14="http://schemas.microsoft.com/office/powerpoint/2010/main" val="255333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r>
              <a:rPr lang="de-DE"/>
              <a:t>Wählen Sie im Präsentationsmodus die Pfeile aus, um Links zu folgen.</a:t>
            </a:r>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9</a:t>
            </a:fld>
            <a:endParaRPr lang="de-DE"/>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Textmasterformate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EBEB103-AD33-4173-83C1-72D65B12E924}" type="datetime1">
              <a:rPr lang="de-DE" noProof="0" smtClean="0"/>
              <a:t>05.04.2021</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a:t>
            </a:fld>
            <a:endParaRPr lang="de-DE"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51E631AE-9C9C-4876-AEEF-18EAF400C0F4}" type="datetime1">
              <a:rPr lang="de-DE" noProof="0" smtClean="0"/>
              <a:t>05.04.2021</a:t>
            </a:fld>
            <a:endParaRPr lang="de-DE" noProof="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404NotFoundPK/TCO" TargetMode="External"/><Relationship Id="rId7" Type="http://schemas.openxmlformats.org/officeDocument/2006/relationships/hyperlink" Target="https://d.docs.live.net/39d36f27ee7502b0/WordTech_20190905_Excel_PPT_Win32_WAC_Q1_P6---/04_PreDTP_Done/de-DE/Office_36715140_TF10001108.pot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g2.com/products/ibm-ibm-websphere-application-server/pricing" TargetMode="External"/><Relationship Id="rId5" Type="http://schemas.openxmlformats.org/officeDocument/2006/relationships/hyperlink" Target="https://www.microsoft.com/en-us/sql-server/sql-server-2019-pricing" TargetMode="External"/><Relationship Id="rId4" Type="http://schemas.openxmlformats.org/officeDocument/2006/relationships/hyperlink" Target="https://www.rect.coreto.de/de/rack-server/4he-server-intel-amd/2530-dual-intel-xeon-scalable-r-im-4he-rack-server.html" TargetMode="External"/><Relationship Id="rId9" Type="http://schemas.openxmlformats.org/officeDocument/2006/relationships/hyperlink" Target="https://support.office.com/de-de/article/powerpoint-f%c3%bcr-windows-schulung-40e8c930-cb0b-40d8-82c4-bd53d3398787?redirectSourcePath=/article/b89770f1-deb1-4a19-94ef-342aa15a4689&amp;omkt=de-DE&amp;ui=de-DE&amp;rs=de-DE&amp;ad=D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838200" y="1164324"/>
            <a:ext cx="10515600" cy="2387600"/>
          </a:xfrm>
        </p:spPr>
        <p:txBody>
          <a:bodyPr rtlCol="0" anchor="ctr" anchorCtr="0">
            <a:normAutofit/>
          </a:bodyPr>
          <a:lstStyle/>
          <a:p>
            <a:r>
              <a:rPr lang="en-US" sz="4800" dirty="0" smtClean="0">
                <a:solidFill>
                  <a:srgbClr val="DD462F"/>
                </a:solidFill>
              </a:rPr>
              <a:t>TCO </a:t>
            </a:r>
            <a:r>
              <a:rPr lang="en-US" sz="4800" dirty="0">
                <a:solidFill>
                  <a:srgbClr val="DD462F"/>
                </a:solidFill>
              </a:rPr>
              <a:t>of </a:t>
            </a:r>
            <a:r>
              <a:rPr lang="en-US" sz="4800" dirty="0" smtClean="0">
                <a:solidFill>
                  <a:srgbClr val="DD462F"/>
                </a:solidFill>
              </a:rPr>
              <a:t>requested </a:t>
            </a:r>
            <a:r>
              <a:rPr lang="en-US" sz="4800" dirty="0">
                <a:solidFill>
                  <a:srgbClr val="DD462F"/>
                </a:solidFill>
              </a:rPr>
              <a:t>Case Study</a:t>
            </a:r>
            <a:endParaRPr lang="de-DE" sz="4800" dirty="0">
              <a:solidFill>
                <a:srgbClr val="DD462F"/>
              </a:solidFill>
            </a:endParaRPr>
          </a:p>
        </p:txBody>
      </p:sp>
      <p:sp>
        <p:nvSpPr>
          <p:cNvPr id="3" name="Untertitel 2"/>
          <p:cNvSpPr>
            <a:spLocks noGrp="1"/>
          </p:cNvSpPr>
          <p:nvPr>
            <p:ph type="subTitle" idx="4294967295"/>
          </p:nvPr>
        </p:nvSpPr>
        <p:spPr>
          <a:xfrm>
            <a:off x="855620" y="2933105"/>
            <a:ext cx="9582736" cy="1137793"/>
          </a:xfrm>
        </p:spPr>
        <p:txBody>
          <a:bodyPr rtlCol="0">
            <a:normAutofit/>
          </a:bodyPr>
          <a:lstStyle/>
          <a:p>
            <a:r>
              <a:rPr lang="en-US" sz="2400" dirty="0">
                <a:solidFill>
                  <a:srgbClr val="DD462F"/>
                </a:solidFill>
                <a:latin typeface="+mj-lt"/>
              </a:rPr>
              <a:t>Credit Card (CC) Transaction for a Bank</a:t>
            </a:r>
            <a:endParaRPr lang="de-DE" sz="2400" dirty="0">
              <a:solidFill>
                <a:srgbClr val="DD462F"/>
              </a:solidFill>
              <a:latin typeface="+mj-lt"/>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72" y="4556835"/>
            <a:ext cx="1396267" cy="1527739"/>
          </a:xfrm>
          <a:prstGeom prst="rect">
            <a:avLst/>
          </a:prstGeom>
        </p:spPr>
      </p:pic>
      <p:sp>
        <p:nvSpPr>
          <p:cNvPr id="6" name="CasellaDiTesto 5"/>
          <p:cNvSpPr txBox="1"/>
          <p:nvPr/>
        </p:nvSpPr>
        <p:spPr>
          <a:xfrm>
            <a:off x="2800952" y="5715242"/>
            <a:ext cx="4215865" cy="369332"/>
          </a:xfrm>
          <a:prstGeom prst="rect">
            <a:avLst/>
          </a:prstGeom>
          <a:noFill/>
        </p:spPr>
        <p:txBody>
          <a:bodyPr wrap="square" rtlCol="0">
            <a:spAutoFit/>
          </a:bodyPr>
          <a:lstStyle/>
          <a:p>
            <a:r>
              <a:rPr lang="en-US" dirty="0" smtClean="0">
                <a:solidFill>
                  <a:schemeClr val="tx1">
                    <a:lumMod val="65000"/>
                    <a:lumOff val="35000"/>
                  </a:schemeClr>
                </a:solidFill>
              </a:rPr>
              <a:t>Author: </a:t>
            </a:r>
            <a:r>
              <a:rPr lang="en-US" dirty="0" err="1" smtClean="0">
                <a:solidFill>
                  <a:schemeClr val="tx1">
                    <a:lumMod val="65000"/>
                    <a:lumOff val="35000"/>
                  </a:schemeClr>
                </a:solidFill>
              </a:rPr>
              <a:t>Kalashnikova</a:t>
            </a:r>
            <a:r>
              <a:rPr lang="en-US" dirty="0" smtClean="0">
                <a:solidFill>
                  <a:schemeClr val="tx1">
                    <a:lumMod val="65000"/>
                    <a:lumOff val="35000"/>
                  </a:schemeClr>
                </a:solidFill>
              </a:rPr>
              <a:t> </a:t>
            </a:r>
            <a:r>
              <a:rPr lang="en-US" dirty="0" err="1" smtClean="0">
                <a:solidFill>
                  <a:schemeClr val="tx1">
                    <a:lumMod val="65000"/>
                    <a:lumOff val="35000"/>
                  </a:schemeClr>
                </a:solidFill>
              </a:rPr>
              <a:t>Polina</a:t>
            </a:r>
            <a:endParaRPr lang="it-IT" dirty="0">
              <a:solidFill>
                <a:schemeClr val="tx1">
                  <a:lumMod val="65000"/>
                  <a:lumOff val="35000"/>
                </a:schemeClr>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521207" y="448056"/>
            <a:ext cx="8135113" cy="640080"/>
          </a:xfrm>
        </p:spPr>
        <p:txBody>
          <a:bodyPr rtlCol="0">
            <a:noAutofit/>
          </a:bodyPr>
          <a:lstStyle/>
          <a:p>
            <a:r>
              <a:rPr lang="en-US" dirty="0"/>
              <a:t>Description of the environment UC &amp; required TPS</a:t>
            </a:r>
            <a:endParaRPr lang="de-DE" dirty="0">
              <a:latin typeface="Segoe UI Light" panose="020B0502040204020203" pitchFamily="34" charset="0"/>
              <a:cs typeface="Segoe UI Light" panose="020B0502040204020203" pitchFamily="34" charset="0"/>
            </a:endParaRPr>
          </a:p>
        </p:txBody>
      </p:sp>
      <p:pic>
        <p:nvPicPr>
          <p:cNvPr id="5" name="Bild 4"/>
          <p:cNvPicPr>
            <a:picLocks noChangeAspect="1"/>
          </p:cNvPicPr>
          <p:nvPr/>
        </p:nvPicPr>
        <p:blipFill>
          <a:blip r:embed="rId3"/>
          <a:stretch>
            <a:fillRect/>
          </a:stretch>
        </p:blipFill>
        <p:spPr>
          <a:xfrm>
            <a:off x="6227193" y="1678515"/>
            <a:ext cx="6117207" cy="4577621"/>
          </a:xfrm>
          <a:prstGeom prst="rect">
            <a:avLst/>
          </a:prstGeom>
        </p:spPr>
      </p:pic>
      <p:sp>
        <p:nvSpPr>
          <p:cNvPr id="38" name="Inhaltsplatzhalter 17"/>
          <p:cNvSpPr txBox="1">
            <a:spLocks/>
          </p:cNvSpPr>
          <p:nvPr/>
        </p:nvSpPr>
        <p:spPr>
          <a:xfrm>
            <a:off x="541609" y="1524708"/>
            <a:ext cx="6806542"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ts val="600"/>
              </a:lnSpc>
              <a:spcAft>
                <a:spcPts val="600"/>
              </a:spcAft>
              <a:buNone/>
              <a:defRPr/>
            </a:pPr>
            <a:r>
              <a:rPr lang="en-US" b="1" dirty="0">
                <a:latin typeface="Segoe UI" panose="020B0502040204020203" pitchFamily="34" charset="0"/>
                <a:cs typeface="Segoe UI" panose="020B0502040204020203" pitchFamily="34" charset="0"/>
              </a:rPr>
              <a:t>UC: Credit Card (CC) Transaction for a Bank</a:t>
            </a:r>
          </a:p>
          <a:p>
            <a:pPr marL="0" lvl="0" indent="0">
              <a:lnSpc>
                <a:spcPts val="600"/>
              </a:lnSpc>
              <a:spcAft>
                <a:spcPts val="600"/>
              </a:spcAft>
              <a:buNone/>
              <a:defRPr/>
            </a:pPr>
            <a:r>
              <a:rPr lang="de-DE" dirty="0">
                <a:latin typeface="Segoe UI" panose="020B0502040204020203" pitchFamily="34" charset="0"/>
                <a:cs typeface="Segoe UI" panose="020B0502040204020203" pitchFamily="34" charset="0"/>
              </a:rPr>
              <a:t>Every CC </a:t>
            </a:r>
            <a:r>
              <a:rPr lang="de-DE" dirty="0" err="1">
                <a:latin typeface="Segoe UI" panose="020B0502040204020203" pitchFamily="34" charset="0"/>
                <a:cs typeface="Segoe UI" panose="020B0502040204020203" pitchFamily="34" charset="0"/>
              </a:rPr>
              <a:t>transaction</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requires</a:t>
            </a:r>
            <a:r>
              <a:rPr lang="de-DE" dirty="0">
                <a:latin typeface="Segoe UI" panose="020B0502040204020203" pitchFamily="34" charset="0"/>
                <a:cs typeface="Segoe UI" panose="020B0502040204020203" pitchFamily="34" charset="0"/>
              </a:rPr>
              <a:t>:</a:t>
            </a:r>
          </a:p>
          <a:p>
            <a:pPr>
              <a:lnSpc>
                <a:spcPts val="600"/>
              </a:lnSpc>
              <a:spcAft>
                <a:spcPts val="600"/>
              </a:spcAft>
              <a:defRPr/>
            </a:pPr>
            <a:r>
              <a:rPr lang="en-US" dirty="0">
                <a:latin typeface="Segoe UI" panose="020B0502040204020203" pitchFamily="34" charset="0"/>
                <a:cs typeface="Segoe UI" panose="020B0502040204020203" pitchFamily="34" charset="0"/>
              </a:rPr>
              <a:t>Checking the CC is valid,</a:t>
            </a:r>
          </a:p>
          <a:p>
            <a:pPr>
              <a:lnSpc>
                <a:spcPts val="600"/>
              </a:lnSpc>
              <a:spcAft>
                <a:spcPts val="600"/>
              </a:spcAft>
              <a:defRPr/>
            </a:pPr>
            <a:r>
              <a:rPr lang="en-US" dirty="0">
                <a:latin typeface="Segoe UI" panose="020B0502040204020203" pitchFamily="34" charset="0"/>
                <a:cs typeface="Segoe UI" panose="020B0502040204020203" pitchFamily="34" charset="0"/>
              </a:rPr>
              <a:t>Checking the POS is valid,</a:t>
            </a:r>
          </a:p>
          <a:p>
            <a:pPr>
              <a:lnSpc>
                <a:spcPts val="600"/>
              </a:lnSpc>
              <a:spcAft>
                <a:spcPts val="600"/>
              </a:spcAft>
              <a:defRPr/>
            </a:pPr>
            <a:r>
              <a:rPr lang="en-US" dirty="0">
                <a:latin typeface="Segoe UI" panose="020B0502040204020203" pitchFamily="34" charset="0"/>
                <a:cs typeface="Segoe UI" panose="020B0502040204020203" pitchFamily="34" charset="0"/>
              </a:rPr>
              <a:t>Checking the money amount is valid</a:t>
            </a:r>
          </a:p>
          <a:p>
            <a:pPr lvl="1">
              <a:lnSpc>
                <a:spcPts val="600"/>
              </a:lnSpc>
              <a:spcAft>
                <a:spcPts val="600"/>
              </a:spcAft>
              <a:buFont typeface="Symbol" panose="05050102010706020507" pitchFamily="18" charset="2"/>
              <a:buChar char="-"/>
              <a:defRPr/>
            </a:pPr>
            <a:r>
              <a:rPr lang="en-US" dirty="0">
                <a:latin typeface="Segoe UI" panose="020B0502040204020203" pitchFamily="34" charset="0"/>
                <a:cs typeface="Segoe UI" panose="020B0502040204020203" pitchFamily="34" charset="0"/>
              </a:rPr>
              <a:t>That the specific CC is within single transaction limits, daily limits and monthly limits</a:t>
            </a:r>
          </a:p>
          <a:p>
            <a:pPr lvl="1">
              <a:lnSpc>
                <a:spcPts val="600"/>
              </a:lnSpc>
              <a:spcAft>
                <a:spcPts val="600"/>
              </a:spcAft>
              <a:buFont typeface="Symbol" panose="05050102010706020507" pitchFamily="18" charset="2"/>
              <a:buChar char="-"/>
              <a:defRPr/>
            </a:pPr>
            <a:r>
              <a:rPr lang="en-US" dirty="0">
                <a:latin typeface="Segoe UI" panose="020B0502040204020203" pitchFamily="34" charset="0"/>
                <a:cs typeface="Segoe UI" panose="020B0502040204020203" pitchFamily="34" charset="0"/>
              </a:rPr>
              <a:t>If the CC is pre loaded CC, that there is sufficient money in the basket</a:t>
            </a:r>
          </a:p>
          <a:p>
            <a:pPr>
              <a:lnSpc>
                <a:spcPts val="600"/>
              </a:lnSpc>
              <a:spcAft>
                <a:spcPts val="600"/>
              </a:spcAft>
              <a:defRPr/>
            </a:pPr>
            <a:r>
              <a:rPr lang="en-US" dirty="0">
                <a:latin typeface="Segoe UI" panose="020B0502040204020203" pitchFamily="34" charset="0"/>
                <a:cs typeface="Segoe UI" panose="020B0502040204020203" pitchFamily="34" charset="0"/>
              </a:rPr>
              <a:t>Check if the transaction is suspect</a:t>
            </a:r>
          </a:p>
          <a:p>
            <a:pPr lvl="1">
              <a:lnSpc>
                <a:spcPts val="600"/>
              </a:lnSpc>
              <a:spcAft>
                <a:spcPts val="600"/>
              </a:spcAft>
              <a:buFont typeface="Symbol" panose="05050102010706020507" pitchFamily="18" charset="2"/>
              <a:buChar char="-"/>
              <a:defRPr/>
            </a:pPr>
            <a:r>
              <a:rPr lang="en-US" dirty="0">
                <a:latin typeface="Segoe UI" panose="020B0502040204020203" pitchFamily="34" charset="0"/>
                <a:cs typeface="Segoe UI" panose="020B0502040204020203" pitchFamily="34" charset="0"/>
              </a:rPr>
              <a:t>Run AI to warn or stop suspect transactions</a:t>
            </a:r>
          </a:p>
          <a:p>
            <a:pPr>
              <a:lnSpc>
                <a:spcPts val="600"/>
              </a:lnSpc>
              <a:spcAft>
                <a:spcPts val="600"/>
              </a:spcAft>
              <a:defRPr/>
            </a:pPr>
            <a:r>
              <a:rPr lang="en-US" dirty="0">
                <a:latin typeface="Segoe UI" panose="020B0502040204020203" pitchFamily="34" charset="0"/>
                <a:cs typeface="Segoe UI" panose="020B0502040204020203" pitchFamily="34" charset="0"/>
              </a:rPr>
              <a:t>If the POS requires a second identification step, perform that step and check complete</a:t>
            </a:r>
          </a:p>
          <a:p>
            <a:pPr marL="0" lvl="0" indent="0">
              <a:lnSpc>
                <a:spcPts val="600"/>
              </a:lnSpc>
              <a:spcAft>
                <a:spcPts val="600"/>
              </a:spcAft>
              <a:buNone/>
              <a:defRPr/>
            </a:pPr>
            <a:r>
              <a:rPr lang="en-US" dirty="0">
                <a:latin typeface="Segoe UI" panose="020B0502040204020203" pitchFamily="34" charset="0"/>
                <a:cs typeface="Segoe UI" panose="020B0502040204020203" pitchFamily="34" charset="0"/>
              </a:rPr>
              <a:t>successfully,</a:t>
            </a:r>
          </a:p>
          <a:p>
            <a:pPr>
              <a:lnSpc>
                <a:spcPts val="600"/>
              </a:lnSpc>
              <a:spcAft>
                <a:spcPts val="600"/>
              </a:spcAft>
              <a:defRPr/>
            </a:pPr>
            <a:r>
              <a:rPr lang="en-US" dirty="0">
                <a:latin typeface="Segoe UI" panose="020B0502040204020203" pitchFamily="34" charset="0"/>
                <a:cs typeface="Segoe UI" panose="020B0502040204020203" pitchFamily="34" charset="0"/>
              </a:rPr>
              <a:t>At the end of the transaction, issue OK or abort</a:t>
            </a:r>
          </a:p>
          <a:p>
            <a:pPr>
              <a:lnSpc>
                <a:spcPts val="600"/>
              </a:lnSpc>
              <a:spcAft>
                <a:spcPts val="600"/>
              </a:spcAft>
              <a:defRPr/>
            </a:pPr>
            <a:r>
              <a:rPr lang="en-US" dirty="0">
                <a:latin typeface="Segoe UI" panose="020B0502040204020203" pitchFamily="34" charset="0"/>
                <a:cs typeface="Segoe UI" panose="020B0502040204020203" pitchFamily="34" charset="0"/>
              </a:rPr>
              <a:t>Store all the information about the transaction whatever is the exit status</a:t>
            </a:r>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r>
              <a:rPr lang="de-DE" dirty="0" err="1"/>
              <a:t>Sizing</a:t>
            </a:r>
            <a:endParaRPr lang="de-DE" dirty="0">
              <a:latin typeface="Segoe UI Light" panose="020B0502040204020203" pitchFamily="34" charset="0"/>
              <a:cs typeface="Segoe UI Light" panose="020B0502040204020203" pitchFamily="34" charset="0"/>
            </a:endParaRPr>
          </a:p>
        </p:txBody>
      </p:sp>
      <p:sp>
        <p:nvSpPr>
          <p:cNvPr id="21" name="Inhaltsplatzhalter 17"/>
          <p:cNvSpPr txBox="1">
            <a:spLocks/>
          </p:cNvSpPr>
          <p:nvPr/>
        </p:nvSpPr>
        <p:spPr>
          <a:xfrm>
            <a:off x="541609" y="1463919"/>
            <a:ext cx="5278384" cy="188888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input provided is that the systems must support up to 1000 TPS</a:t>
            </a:r>
          </a:p>
          <a:p>
            <a:pPr lvl="0">
              <a:spcAft>
                <a:spcPts val="600"/>
              </a:spcAft>
              <a:buFont typeface="Symbol" panose="05050102010706020507" pitchFamily="18" charset="2"/>
              <a:buChar char="-"/>
              <a:defRPr/>
            </a:pPr>
            <a:r>
              <a:rPr lang="en-US" dirty="0">
                <a:solidFill>
                  <a:prstClr val="black">
                    <a:lumMod val="75000"/>
                    <a:lumOff val="25000"/>
                  </a:prstClr>
                </a:solidFill>
                <a:latin typeface="Segoe UI" panose="020B0502040204020203" pitchFamily="34" charset="0"/>
                <a:cs typeface="Segoe UI" panose="020B0502040204020203" pitchFamily="34" charset="0"/>
              </a:rPr>
              <a:t>Our input is that a x86 core is able to process 20 TPS*</a:t>
            </a:r>
          </a:p>
          <a:p>
            <a:pPr lvl="0">
              <a:spcAft>
                <a:spcPts val="600"/>
              </a:spcAft>
              <a:buFont typeface="Symbol" panose="05050102010706020507" pitchFamily="18" charset="2"/>
              <a:buChar char="-"/>
              <a:defRPr/>
            </a:pPr>
            <a:r>
              <a:rPr lang="en-US" dirty="0">
                <a:solidFill>
                  <a:prstClr val="black">
                    <a:lumMod val="75000"/>
                    <a:lumOff val="25000"/>
                  </a:prstClr>
                </a:solidFill>
                <a:latin typeface="Segoe UI" panose="020B0502040204020203" pitchFamily="34" charset="0"/>
                <a:cs typeface="Segoe UI" panose="020B0502040204020203" pitchFamily="34" charset="0"/>
              </a:rPr>
              <a:t>Based on literature and what said previously, a </a:t>
            </a:r>
            <a:r>
              <a:rPr lang="en-US" dirty="0" err="1">
                <a:solidFill>
                  <a:prstClr val="black">
                    <a:lumMod val="75000"/>
                    <a:lumOff val="25000"/>
                  </a:prstClr>
                </a:solidFill>
                <a:latin typeface="Segoe UI" panose="020B0502040204020203" pitchFamily="34" charset="0"/>
                <a:cs typeface="Segoe UI" panose="020B0502040204020203" pitchFamily="34" charset="0"/>
              </a:rPr>
              <a:t>LinuxONE</a:t>
            </a:r>
            <a:r>
              <a:rPr lang="en-US" dirty="0">
                <a:solidFill>
                  <a:prstClr val="black">
                    <a:lumMod val="75000"/>
                    <a:lumOff val="25000"/>
                  </a:prstClr>
                </a:solidFill>
                <a:latin typeface="Segoe UI" panose="020B0502040204020203" pitchFamily="34" charset="0"/>
                <a:cs typeface="Segoe UI" panose="020B0502040204020203" pitchFamily="34" charset="0"/>
              </a:rPr>
              <a:t> core (aka IFL) is able to perform 10x TPS, therefore 200 TPS</a:t>
            </a:r>
            <a:endParaRPr lang="de-DE" dirty="0">
              <a:solidFill>
                <a:prstClr val="black">
                  <a:lumMod val="75000"/>
                  <a:lumOff val="25000"/>
                </a:prstClr>
              </a:solidFill>
              <a:cs typeface="Segoe UI"/>
            </a:endParaRPr>
          </a:p>
        </p:txBody>
      </p:sp>
      <p:sp>
        <p:nvSpPr>
          <p:cNvPr id="2" name="Textfeld 1">
            <a:extLst>
              <a:ext uri="{FF2B5EF4-FFF2-40B4-BE49-F238E27FC236}">
                <a16:creationId xmlns="" xmlns:a16="http://schemas.microsoft.com/office/drawing/2014/main" id="{7C35BD97-2569-4D2C-97CD-5D7C502A228E}"/>
              </a:ext>
            </a:extLst>
          </p:cNvPr>
          <p:cNvSpPr txBox="1"/>
          <p:nvPr/>
        </p:nvSpPr>
        <p:spPr>
          <a:xfrm>
            <a:off x="541609" y="5826178"/>
            <a:ext cx="9772165" cy="523220"/>
          </a:xfrm>
          <a:prstGeom prst="rect">
            <a:avLst/>
          </a:prstGeom>
          <a:noFill/>
        </p:spPr>
        <p:txBody>
          <a:bodyPr wrap="square" rtlCol="0">
            <a:spAutoFit/>
          </a:bodyPr>
          <a:lstStyle/>
          <a:p>
            <a:r>
              <a:rPr lang="en-US" sz="1400" i="1" dirty="0"/>
              <a:t>*A precise sizing would require to know the x86 server and its config. Yet, as the differences of these servers would not impact the overall view, for simplification we adopt this approach</a:t>
            </a:r>
            <a:endParaRPr lang="de-DE" sz="1400" dirty="0"/>
          </a:p>
        </p:txBody>
      </p:sp>
      <p:pic>
        <p:nvPicPr>
          <p:cNvPr id="3" name="Immagine 2"/>
          <p:cNvPicPr>
            <a:picLocks noChangeAspect="1"/>
          </p:cNvPicPr>
          <p:nvPr/>
        </p:nvPicPr>
        <p:blipFill>
          <a:blip r:embed="rId3"/>
          <a:stretch>
            <a:fillRect/>
          </a:stretch>
        </p:blipFill>
        <p:spPr>
          <a:xfrm>
            <a:off x="541609" y="3352800"/>
            <a:ext cx="11088111" cy="160421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521207" y="448056"/>
            <a:ext cx="7885675" cy="640080"/>
          </a:xfrm>
        </p:spPr>
        <p:txBody>
          <a:bodyPr rtlCol="0">
            <a:normAutofit fontScale="90000"/>
          </a:bodyPr>
          <a:lstStyle/>
          <a:p>
            <a:r>
              <a:rPr lang="en-US" dirty="0"/>
              <a:t>Technical Architectures for the two cases: inputs </a:t>
            </a:r>
            <a:r>
              <a:rPr lang="en-US" b="1" dirty="0">
                <a:solidFill>
                  <a:srgbClr val="0070C0"/>
                </a:solidFill>
              </a:rPr>
              <a:t>1</a:t>
            </a:r>
            <a:r>
              <a:rPr lang="en-US" b="1" dirty="0" smtClean="0">
                <a:solidFill>
                  <a:srgbClr val="0070C0"/>
                </a:solidFill>
              </a:rPr>
              <a:t>000</a:t>
            </a:r>
            <a:r>
              <a:rPr lang="en-US" dirty="0" smtClean="0"/>
              <a:t> </a:t>
            </a:r>
            <a:r>
              <a:rPr lang="en-US" dirty="0"/>
              <a:t>TPS</a:t>
            </a:r>
            <a:endParaRPr lang="de-DE" dirty="0">
              <a:latin typeface="Segoe UI Light" panose="020B0502040204020203" pitchFamily="34" charset="0"/>
              <a:cs typeface="Segoe UI Light" panose="020B0502040204020203" pitchFamily="34" charset="0"/>
            </a:endParaRPr>
          </a:p>
        </p:txBody>
      </p:sp>
      <p:sp>
        <p:nvSpPr>
          <p:cNvPr id="5" name="Inhaltsplatzhalter 4"/>
          <p:cNvSpPr>
            <a:spLocks noGrp="1"/>
          </p:cNvSpPr>
          <p:nvPr>
            <p:ph sz="half" idx="4294967295"/>
          </p:nvPr>
        </p:nvSpPr>
        <p:spPr>
          <a:xfrm>
            <a:off x="541610" y="1431010"/>
            <a:ext cx="4557164" cy="1805817"/>
          </a:xfrm>
        </p:spPr>
        <p:txBody>
          <a:bodyPr vert="horz" lIns="91440" tIns="45720" rIns="91440" bIns="45720" rtlCol="0">
            <a:normAutofit/>
          </a:bodyPr>
          <a:lstStyle/>
          <a:p>
            <a:pPr marL="0" indent="0" rtl="0">
              <a:lnSpc>
                <a:spcPct val="100000"/>
              </a:lnSpc>
              <a:spcBef>
                <a:spcPts val="600"/>
              </a:spcBef>
              <a:spcAft>
                <a:spcPts val="600"/>
              </a:spcAft>
              <a:buNone/>
            </a:pPr>
            <a:r>
              <a:rPr lang="de-DE" sz="1200" b="1" i="1" dirty="0">
                <a:solidFill>
                  <a:prstClr val="black">
                    <a:lumMod val="75000"/>
                    <a:lumOff val="25000"/>
                  </a:prstClr>
                </a:solidFill>
                <a:latin typeface="Segoe UI" panose="020B0502040204020203" pitchFamily="34" charset="0"/>
                <a:cs typeface="Segoe UI" panose="020B0502040204020203" pitchFamily="34" charset="0"/>
              </a:rPr>
              <a:t>Case 1:</a:t>
            </a:r>
          </a:p>
          <a:p>
            <a:pPr>
              <a:lnSpc>
                <a:spcPct val="100000"/>
              </a:lnSpc>
              <a:spcBef>
                <a:spcPts val="600"/>
              </a:spcBef>
              <a:spcAft>
                <a:spcPts val="600"/>
              </a:spcAft>
            </a:pPr>
            <a:r>
              <a:rPr lang="de-DE" dirty="0"/>
              <a:t>x86 Server:</a:t>
            </a:r>
          </a:p>
          <a:p>
            <a:pPr>
              <a:lnSpc>
                <a:spcPct val="100000"/>
              </a:lnSpc>
              <a:spcBef>
                <a:spcPts val="600"/>
              </a:spcBef>
              <a:spcAft>
                <a:spcPts val="600"/>
              </a:spcAft>
            </a:pPr>
            <a:r>
              <a:rPr lang="en-US" dirty="0"/>
              <a:t>Rack server w Xeon Gold </a:t>
            </a:r>
            <a:r>
              <a:rPr lang="en-US" dirty="0" smtClean="0"/>
              <a:t>6242 20C 3.10GHz </a:t>
            </a:r>
            <a:r>
              <a:rPr lang="en-US" dirty="0"/>
              <a:t>(2 Chips, </a:t>
            </a:r>
            <a:r>
              <a:rPr lang="en-US" dirty="0" smtClean="0"/>
              <a:t>40 </a:t>
            </a:r>
            <a:r>
              <a:rPr lang="en-US" dirty="0"/>
              <a:t>Cores)</a:t>
            </a:r>
          </a:p>
          <a:p>
            <a:pPr>
              <a:lnSpc>
                <a:spcPct val="100000"/>
              </a:lnSpc>
              <a:spcBef>
                <a:spcPts val="600"/>
              </a:spcBef>
              <a:spcAft>
                <a:spcPts val="600"/>
              </a:spcAft>
            </a:pPr>
            <a:r>
              <a:rPr lang="de-DE" dirty="0" smtClean="0"/>
              <a:t>12 </a:t>
            </a:r>
            <a:r>
              <a:rPr lang="de-DE" dirty="0"/>
              <a:t>servers</a:t>
            </a:r>
          </a:p>
          <a:p>
            <a:pPr>
              <a:lnSpc>
                <a:spcPct val="100000"/>
              </a:lnSpc>
              <a:spcBef>
                <a:spcPts val="600"/>
              </a:spcBef>
              <a:spcAft>
                <a:spcPts val="600"/>
              </a:spcAft>
            </a:pPr>
            <a:r>
              <a:rPr lang="de-DE" dirty="0" smtClean="0"/>
              <a:t>330 </a:t>
            </a:r>
            <a:r>
              <a:rPr lang="de-DE" dirty="0"/>
              <a:t>cores</a:t>
            </a:r>
            <a:endParaRPr lang="de-DE"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6" name="Grafik 5">
            <a:extLst>
              <a:ext uri="{FF2B5EF4-FFF2-40B4-BE49-F238E27FC236}">
                <a16:creationId xmlns="" xmlns:a16="http://schemas.microsoft.com/office/drawing/2014/main" id="{1A138F57-CA90-4B74-BEC1-F33E40011617}"/>
              </a:ext>
            </a:extLst>
          </p:cNvPr>
          <p:cNvPicPr>
            <a:picLocks noChangeAspect="1"/>
          </p:cNvPicPr>
          <p:nvPr/>
        </p:nvPicPr>
        <p:blipFill>
          <a:blip r:embed="rId3"/>
          <a:stretch>
            <a:fillRect/>
          </a:stretch>
        </p:blipFill>
        <p:spPr>
          <a:xfrm>
            <a:off x="5638746" y="1669342"/>
            <a:ext cx="437890" cy="1427520"/>
          </a:xfrm>
          <a:prstGeom prst="rect">
            <a:avLst/>
          </a:prstGeom>
        </p:spPr>
      </p:pic>
      <p:pic>
        <p:nvPicPr>
          <p:cNvPr id="8" name="Grafik 7">
            <a:extLst>
              <a:ext uri="{FF2B5EF4-FFF2-40B4-BE49-F238E27FC236}">
                <a16:creationId xmlns="" xmlns:a16="http://schemas.microsoft.com/office/drawing/2014/main" id="{6928C2A1-F981-496C-BDF7-32689E7ABD24}"/>
              </a:ext>
            </a:extLst>
          </p:cNvPr>
          <p:cNvPicPr>
            <a:picLocks noChangeAspect="1"/>
          </p:cNvPicPr>
          <p:nvPr/>
        </p:nvPicPr>
        <p:blipFill>
          <a:blip r:embed="rId3"/>
          <a:stretch>
            <a:fillRect/>
          </a:stretch>
        </p:blipFill>
        <p:spPr>
          <a:xfrm>
            <a:off x="6235989" y="1669342"/>
            <a:ext cx="437890" cy="1427520"/>
          </a:xfrm>
          <a:prstGeom prst="rect">
            <a:avLst/>
          </a:prstGeom>
        </p:spPr>
      </p:pic>
      <p:pic>
        <p:nvPicPr>
          <p:cNvPr id="9" name="Grafik 8">
            <a:extLst>
              <a:ext uri="{FF2B5EF4-FFF2-40B4-BE49-F238E27FC236}">
                <a16:creationId xmlns="" xmlns:a16="http://schemas.microsoft.com/office/drawing/2014/main" id="{EB42E176-559D-4806-AEDC-2D0DD4D4B28C}"/>
              </a:ext>
            </a:extLst>
          </p:cNvPr>
          <p:cNvPicPr>
            <a:picLocks noChangeAspect="1"/>
          </p:cNvPicPr>
          <p:nvPr/>
        </p:nvPicPr>
        <p:blipFill>
          <a:blip r:embed="rId3"/>
          <a:stretch>
            <a:fillRect/>
          </a:stretch>
        </p:blipFill>
        <p:spPr>
          <a:xfrm>
            <a:off x="6833232" y="1669342"/>
            <a:ext cx="437890" cy="1427520"/>
          </a:xfrm>
          <a:prstGeom prst="rect">
            <a:avLst/>
          </a:prstGeom>
        </p:spPr>
      </p:pic>
      <p:pic>
        <p:nvPicPr>
          <p:cNvPr id="10" name="Grafik 9">
            <a:extLst>
              <a:ext uri="{FF2B5EF4-FFF2-40B4-BE49-F238E27FC236}">
                <a16:creationId xmlns="" xmlns:a16="http://schemas.microsoft.com/office/drawing/2014/main" id="{4DE6D9B7-3B2A-4D4C-B1F2-4EED04A59F7C}"/>
              </a:ext>
            </a:extLst>
          </p:cNvPr>
          <p:cNvPicPr>
            <a:picLocks noChangeAspect="1"/>
          </p:cNvPicPr>
          <p:nvPr/>
        </p:nvPicPr>
        <p:blipFill>
          <a:blip r:embed="rId3"/>
          <a:stretch>
            <a:fillRect/>
          </a:stretch>
        </p:blipFill>
        <p:spPr>
          <a:xfrm>
            <a:off x="7430475" y="1669342"/>
            <a:ext cx="437890" cy="1427520"/>
          </a:xfrm>
          <a:prstGeom prst="rect">
            <a:avLst/>
          </a:prstGeom>
        </p:spPr>
      </p:pic>
      <p:pic>
        <p:nvPicPr>
          <p:cNvPr id="11" name="Grafik 10">
            <a:extLst>
              <a:ext uri="{FF2B5EF4-FFF2-40B4-BE49-F238E27FC236}">
                <a16:creationId xmlns="" xmlns:a16="http://schemas.microsoft.com/office/drawing/2014/main" id="{16397628-E3EA-438C-8C16-825CEE8D523A}"/>
              </a:ext>
            </a:extLst>
          </p:cNvPr>
          <p:cNvPicPr>
            <a:picLocks noChangeAspect="1"/>
          </p:cNvPicPr>
          <p:nvPr/>
        </p:nvPicPr>
        <p:blipFill>
          <a:blip r:embed="rId4"/>
          <a:stretch>
            <a:fillRect/>
          </a:stretch>
        </p:blipFill>
        <p:spPr>
          <a:xfrm>
            <a:off x="6508306" y="4152108"/>
            <a:ext cx="460490" cy="1427520"/>
          </a:xfrm>
          <a:prstGeom prst="rect">
            <a:avLst/>
          </a:prstGeom>
        </p:spPr>
      </p:pic>
      <p:pic>
        <p:nvPicPr>
          <p:cNvPr id="12" name="Grafik 11">
            <a:extLst>
              <a:ext uri="{FF2B5EF4-FFF2-40B4-BE49-F238E27FC236}">
                <a16:creationId xmlns="" xmlns:a16="http://schemas.microsoft.com/office/drawing/2014/main" id="{08E56CDB-842A-4714-BD47-0035204A4022}"/>
              </a:ext>
            </a:extLst>
          </p:cNvPr>
          <p:cNvPicPr>
            <a:picLocks noChangeAspect="1"/>
          </p:cNvPicPr>
          <p:nvPr/>
        </p:nvPicPr>
        <p:blipFill>
          <a:blip r:embed="rId4"/>
          <a:stretch>
            <a:fillRect/>
          </a:stretch>
        </p:blipFill>
        <p:spPr>
          <a:xfrm>
            <a:off x="10041482" y="4152108"/>
            <a:ext cx="460490" cy="1427520"/>
          </a:xfrm>
          <a:prstGeom prst="rect">
            <a:avLst/>
          </a:prstGeom>
        </p:spPr>
      </p:pic>
      <p:sp>
        <p:nvSpPr>
          <p:cNvPr id="13" name="Inhaltsplatzhalter 4">
            <a:extLst>
              <a:ext uri="{FF2B5EF4-FFF2-40B4-BE49-F238E27FC236}">
                <a16:creationId xmlns="" xmlns:a16="http://schemas.microsoft.com/office/drawing/2014/main" id="{F85A6E29-98B4-4F40-82C3-B28931E989A7}"/>
              </a:ext>
            </a:extLst>
          </p:cNvPr>
          <p:cNvSpPr txBox="1">
            <a:spLocks/>
          </p:cNvSpPr>
          <p:nvPr/>
        </p:nvSpPr>
        <p:spPr>
          <a:xfrm>
            <a:off x="521207" y="3999471"/>
            <a:ext cx="4557164" cy="200504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600"/>
              </a:spcBef>
              <a:spcAft>
                <a:spcPts val="600"/>
              </a:spcAft>
            </a:pPr>
            <a:r>
              <a:rPr lang="en-US" b="1" i="1" dirty="0">
                <a:solidFill>
                  <a:prstClr val="black">
                    <a:lumMod val="75000"/>
                    <a:lumOff val="25000"/>
                  </a:prstClr>
                </a:solidFill>
                <a:latin typeface="Segoe UI" panose="020B0502040204020203" pitchFamily="34" charset="0"/>
                <a:cs typeface="Segoe UI" panose="020B0502040204020203" pitchFamily="34" charset="0"/>
              </a:rPr>
              <a:t>Case 2:</a:t>
            </a:r>
          </a:p>
          <a:p>
            <a:pPr>
              <a:lnSpc>
                <a:spcPct val="100000"/>
              </a:lnSpc>
              <a:spcBef>
                <a:spcPts val="600"/>
              </a:spcBef>
              <a:spcAft>
                <a:spcPts val="600"/>
              </a:spcAft>
            </a:pPr>
            <a:r>
              <a:rPr lang="de-DE" dirty="0"/>
              <a:t>LinuxONE Server</a:t>
            </a:r>
          </a:p>
          <a:p>
            <a:pPr>
              <a:lnSpc>
                <a:spcPct val="100000"/>
              </a:lnSpc>
              <a:spcBef>
                <a:spcPts val="600"/>
              </a:spcBef>
              <a:spcAft>
                <a:spcPts val="600"/>
              </a:spcAft>
            </a:pPr>
            <a:r>
              <a:rPr lang="de-DE" dirty="0"/>
              <a:t>2 servers</a:t>
            </a:r>
          </a:p>
          <a:p>
            <a:pPr>
              <a:lnSpc>
                <a:spcPct val="100000"/>
              </a:lnSpc>
              <a:spcBef>
                <a:spcPts val="600"/>
              </a:spcBef>
              <a:spcAft>
                <a:spcPts val="600"/>
              </a:spcAft>
            </a:pPr>
            <a:r>
              <a:rPr lang="de-DE" dirty="0"/>
              <a:t>16 cores (IFL)</a:t>
            </a:r>
          </a:p>
          <a:p>
            <a:pPr>
              <a:lnSpc>
                <a:spcPct val="100000"/>
              </a:lnSpc>
              <a:spcBef>
                <a:spcPts val="600"/>
              </a:spcBef>
              <a:spcAft>
                <a:spcPts val="600"/>
              </a:spcAft>
            </a:pPr>
            <a:r>
              <a:rPr lang="de-DE" dirty="0"/>
              <a:t>and 10 spares (CBU)</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4" name="Grafik 13">
            <a:extLst>
              <a:ext uri="{FF2B5EF4-FFF2-40B4-BE49-F238E27FC236}">
                <a16:creationId xmlns="" xmlns:a16="http://schemas.microsoft.com/office/drawing/2014/main" id="{FD0DE210-F589-4F71-BBA2-85EC3C1FB7A5}"/>
              </a:ext>
            </a:extLst>
          </p:cNvPr>
          <p:cNvPicPr>
            <a:picLocks noChangeAspect="1"/>
          </p:cNvPicPr>
          <p:nvPr/>
        </p:nvPicPr>
        <p:blipFill>
          <a:blip r:embed="rId3"/>
          <a:stretch>
            <a:fillRect/>
          </a:stretch>
        </p:blipFill>
        <p:spPr>
          <a:xfrm>
            <a:off x="9127471" y="1669342"/>
            <a:ext cx="437890" cy="1427520"/>
          </a:xfrm>
          <a:prstGeom prst="rect">
            <a:avLst/>
          </a:prstGeom>
        </p:spPr>
      </p:pic>
      <p:pic>
        <p:nvPicPr>
          <p:cNvPr id="15" name="Grafik 14">
            <a:extLst>
              <a:ext uri="{FF2B5EF4-FFF2-40B4-BE49-F238E27FC236}">
                <a16:creationId xmlns="" xmlns:a16="http://schemas.microsoft.com/office/drawing/2014/main" id="{6F119CF5-E2A0-4AD7-B3BC-65BE27FFB4CC}"/>
              </a:ext>
            </a:extLst>
          </p:cNvPr>
          <p:cNvPicPr>
            <a:picLocks noChangeAspect="1"/>
          </p:cNvPicPr>
          <p:nvPr/>
        </p:nvPicPr>
        <p:blipFill>
          <a:blip r:embed="rId3"/>
          <a:stretch>
            <a:fillRect/>
          </a:stretch>
        </p:blipFill>
        <p:spPr>
          <a:xfrm>
            <a:off x="9724714" y="1669342"/>
            <a:ext cx="437890" cy="1427520"/>
          </a:xfrm>
          <a:prstGeom prst="rect">
            <a:avLst/>
          </a:prstGeom>
        </p:spPr>
      </p:pic>
      <p:pic>
        <p:nvPicPr>
          <p:cNvPr id="16" name="Grafik 15">
            <a:extLst>
              <a:ext uri="{FF2B5EF4-FFF2-40B4-BE49-F238E27FC236}">
                <a16:creationId xmlns="" xmlns:a16="http://schemas.microsoft.com/office/drawing/2014/main" id="{8FD9F042-390A-4529-838B-976E645437BF}"/>
              </a:ext>
            </a:extLst>
          </p:cNvPr>
          <p:cNvPicPr>
            <a:picLocks noChangeAspect="1"/>
          </p:cNvPicPr>
          <p:nvPr/>
        </p:nvPicPr>
        <p:blipFill>
          <a:blip r:embed="rId3"/>
          <a:stretch>
            <a:fillRect/>
          </a:stretch>
        </p:blipFill>
        <p:spPr>
          <a:xfrm>
            <a:off x="10321957" y="1669342"/>
            <a:ext cx="437890" cy="1427520"/>
          </a:xfrm>
          <a:prstGeom prst="rect">
            <a:avLst/>
          </a:prstGeom>
        </p:spPr>
      </p:pic>
      <p:pic>
        <p:nvPicPr>
          <p:cNvPr id="17" name="Grafik 16">
            <a:extLst>
              <a:ext uri="{FF2B5EF4-FFF2-40B4-BE49-F238E27FC236}">
                <a16:creationId xmlns="" xmlns:a16="http://schemas.microsoft.com/office/drawing/2014/main" id="{649DD81E-36F9-4587-8D81-4968180215F0}"/>
              </a:ext>
            </a:extLst>
          </p:cNvPr>
          <p:cNvPicPr>
            <a:picLocks noChangeAspect="1"/>
          </p:cNvPicPr>
          <p:nvPr/>
        </p:nvPicPr>
        <p:blipFill>
          <a:blip r:embed="rId3"/>
          <a:stretch>
            <a:fillRect/>
          </a:stretch>
        </p:blipFill>
        <p:spPr>
          <a:xfrm>
            <a:off x="10919200" y="1669342"/>
            <a:ext cx="437890" cy="1427520"/>
          </a:xfrm>
          <a:prstGeom prst="rect">
            <a:avLst/>
          </a:prstGeom>
        </p:spPr>
      </p:pic>
      <p:sp>
        <p:nvSpPr>
          <p:cNvPr id="18" name="Rechteck: abgerundete Ecken 17">
            <a:extLst>
              <a:ext uri="{FF2B5EF4-FFF2-40B4-BE49-F238E27FC236}">
                <a16:creationId xmlns="" xmlns:a16="http://schemas.microsoft.com/office/drawing/2014/main" id="{E4EFBD44-F360-4B7E-A6FA-D9E3B7E95845}"/>
              </a:ext>
            </a:extLst>
          </p:cNvPr>
          <p:cNvSpPr/>
          <p:nvPr/>
        </p:nvSpPr>
        <p:spPr>
          <a:xfrm>
            <a:off x="5255741" y="1507524"/>
            <a:ext cx="2965621" cy="239721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 xmlns:a16="http://schemas.microsoft.com/office/drawing/2014/main" id="{4FDE831B-08B4-43BA-8209-E245CA85198D}"/>
              </a:ext>
            </a:extLst>
          </p:cNvPr>
          <p:cNvSpPr/>
          <p:nvPr/>
        </p:nvSpPr>
        <p:spPr>
          <a:xfrm>
            <a:off x="8686901" y="1503404"/>
            <a:ext cx="2965621" cy="239721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abgerundete Ecken 19">
            <a:extLst>
              <a:ext uri="{FF2B5EF4-FFF2-40B4-BE49-F238E27FC236}">
                <a16:creationId xmlns="" xmlns:a16="http://schemas.microsoft.com/office/drawing/2014/main" id="{ED7FA630-8329-4B29-A629-C55C5D760A31}"/>
              </a:ext>
            </a:extLst>
          </p:cNvPr>
          <p:cNvSpPr/>
          <p:nvPr/>
        </p:nvSpPr>
        <p:spPr>
          <a:xfrm>
            <a:off x="5255741" y="4012733"/>
            <a:ext cx="2965621" cy="239721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abgerundete Ecken 20">
            <a:extLst>
              <a:ext uri="{FF2B5EF4-FFF2-40B4-BE49-F238E27FC236}">
                <a16:creationId xmlns="" xmlns:a16="http://schemas.microsoft.com/office/drawing/2014/main" id="{42544F39-E46E-482E-A049-AA77B60EDD5C}"/>
              </a:ext>
            </a:extLst>
          </p:cNvPr>
          <p:cNvSpPr/>
          <p:nvPr/>
        </p:nvSpPr>
        <p:spPr>
          <a:xfrm>
            <a:off x="8713942" y="4012733"/>
            <a:ext cx="2965621" cy="239721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 xmlns:a16="http://schemas.microsoft.com/office/drawing/2014/main" id="{D5D0D020-0103-48F9-A13F-CDBDE84217AC}"/>
              </a:ext>
            </a:extLst>
          </p:cNvPr>
          <p:cNvSpPr txBox="1"/>
          <p:nvPr/>
        </p:nvSpPr>
        <p:spPr>
          <a:xfrm>
            <a:off x="6387349" y="1184503"/>
            <a:ext cx="797222" cy="369332"/>
          </a:xfrm>
          <a:prstGeom prst="rect">
            <a:avLst/>
          </a:prstGeom>
          <a:noFill/>
        </p:spPr>
        <p:txBody>
          <a:bodyPr wrap="square" rtlCol="0">
            <a:spAutoFit/>
          </a:bodyPr>
          <a:lstStyle/>
          <a:p>
            <a:r>
              <a:rPr lang="de-DE" dirty="0"/>
              <a:t>Site 1</a:t>
            </a:r>
          </a:p>
        </p:txBody>
      </p:sp>
      <p:sp>
        <p:nvSpPr>
          <p:cNvPr id="23" name="Textfeld 22">
            <a:extLst>
              <a:ext uri="{FF2B5EF4-FFF2-40B4-BE49-F238E27FC236}">
                <a16:creationId xmlns="" xmlns:a16="http://schemas.microsoft.com/office/drawing/2014/main" id="{9C166A8E-328A-480C-8572-749D9D55BBE2}"/>
              </a:ext>
            </a:extLst>
          </p:cNvPr>
          <p:cNvSpPr txBox="1"/>
          <p:nvPr/>
        </p:nvSpPr>
        <p:spPr>
          <a:xfrm>
            <a:off x="9873116" y="1184503"/>
            <a:ext cx="797222" cy="369332"/>
          </a:xfrm>
          <a:prstGeom prst="rect">
            <a:avLst/>
          </a:prstGeom>
          <a:noFill/>
        </p:spPr>
        <p:txBody>
          <a:bodyPr wrap="square" rtlCol="0">
            <a:spAutoFit/>
          </a:bodyPr>
          <a:lstStyle/>
          <a:p>
            <a:r>
              <a:rPr lang="de-DE" dirty="0"/>
              <a:t>Site 2</a:t>
            </a:r>
          </a:p>
        </p:txBody>
      </p:sp>
      <p:sp>
        <p:nvSpPr>
          <p:cNvPr id="24" name="Textfeld 23">
            <a:extLst>
              <a:ext uri="{FF2B5EF4-FFF2-40B4-BE49-F238E27FC236}">
                <a16:creationId xmlns="" xmlns:a16="http://schemas.microsoft.com/office/drawing/2014/main" id="{BA233F98-6D82-4178-9AD0-EB2A5E5E864A}"/>
              </a:ext>
            </a:extLst>
          </p:cNvPr>
          <p:cNvSpPr txBox="1"/>
          <p:nvPr/>
        </p:nvSpPr>
        <p:spPr>
          <a:xfrm>
            <a:off x="5350197" y="3177633"/>
            <a:ext cx="885792" cy="646331"/>
          </a:xfrm>
          <a:prstGeom prst="rect">
            <a:avLst/>
          </a:prstGeom>
          <a:noFill/>
        </p:spPr>
        <p:txBody>
          <a:bodyPr wrap="square" rtlCol="0">
            <a:spAutoFit/>
          </a:bodyPr>
          <a:lstStyle/>
          <a:p>
            <a:pPr algn="ctr"/>
            <a:r>
              <a:rPr lang="de-DE" sz="1200" dirty="0" err="1"/>
              <a:t>Prod</a:t>
            </a:r>
            <a:r>
              <a:rPr lang="de-DE" sz="1200" dirty="0"/>
              <a:t>:</a:t>
            </a:r>
          </a:p>
          <a:p>
            <a:pPr algn="ctr"/>
            <a:r>
              <a:rPr lang="de-DE" sz="1200" dirty="0" smtClean="0"/>
              <a:t>3 </a:t>
            </a:r>
            <a:r>
              <a:rPr lang="de-DE" sz="1200" dirty="0" err="1"/>
              <a:t>servers</a:t>
            </a:r>
            <a:endParaRPr lang="de-DE" sz="1200" dirty="0"/>
          </a:p>
          <a:p>
            <a:pPr algn="ctr"/>
            <a:r>
              <a:rPr lang="de-DE" sz="1200" dirty="0" smtClean="0"/>
              <a:t>90 </a:t>
            </a:r>
            <a:r>
              <a:rPr lang="de-DE" sz="1200" dirty="0" err="1"/>
              <a:t>cores</a:t>
            </a:r>
            <a:endParaRPr lang="de-DE" sz="1200" dirty="0"/>
          </a:p>
        </p:txBody>
      </p:sp>
      <p:sp>
        <p:nvSpPr>
          <p:cNvPr id="25" name="Textfeld 24">
            <a:extLst>
              <a:ext uri="{FF2B5EF4-FFF2-40B4-BE49-F238E27FC236}">
                <a16:creationId xmlns="" xmlns:a16="http://schemas.microsoft.com/office/drawing/2014/main" id="{A973B53E-89F8-456C-AEF0-6F45C1B060C3}"/>
              </a:ext>
            </a:extLst>
          </p:cNvPr>
          <p:cNvSpPr txBox="1"/>
          <p:nvPr/>
        </p:nvSpPr>
        <p:spPr>
          <a:xfrm>
            <a:off x="6258632" y="3201211"/>
            <a:ext cx="885792" cy="646331"/>
          </a:xfrm>
          <a:prstGeom prst="rect">
            <a:avLst/>
          </a:prstGeom>
          <a:noFill/>
        </p:spPr>
        <p:txBody>
          <a:bodyPr wrap="square" rtlCol="0">
            <a:spAutoFit/>
          </a:bodyPr>
          <a:lstStyle/>
          <a:p>
            <a:pPr algn="ctr"/>
            <a:r>
              <a:rPr lang="de-DE" sz="1200" dirty="0" err="1"/>
              <a:t>PreProd</a:t>
            </a:r>
            <a:r>
              <a:rPr lang="de-DE" sz="1200" dirty="0"/>
              <a:t>:</a:t>
            </a:r>
          </a:p>
          <a:p>
            <a:pPr algn="ctr"/>
            <a:r>
              <a:rPr lang="de-DE" sz="1200" dirty="0"/>
              <a:t>2</a:t>
            </a:r>
            <a:r>
              <a:rPr lang="de-DE" sz="1200" dirty="0" smtClean="0"/>
              <a:t> </a:t>
            </a:r>
            <a:r>
              <a:rPr lang="de-DE" sz="1200" dirty="0" err="1"/>
              <a:t>servers</a:t>
            </a:r>
            <a:endParaRPr lang="de-DE" sz="1200" dirty="0"/>
          </a:p>
          <a:p>
            <a:pPr algn="ctr"/>
            <a:r>
              <a:rPr lang="de-DE" sz="1200" dirty="0"/>
              <a:t>50 </a:t>
            </a:r>
            <a:r>
              <a:rPr lang="de-DE" sz="1200" dirty="0" err="1"/>
              <a:t>cores</a:t>
            </a:r>
            <a:endParaRPr lang="de-DE" sz="1200" dirty="0"/>
          </a:p>
        </p:txBody>
      </p:sp>
      <p:sp>
        <p:nvSpPr>
          <p:cNvPr id="26" name="Textfeld 25">
            <a:extLst>
              <a:ext uri="{FF2B5EF4-FFF2-40B4-BE49-F238E27FC236}">
                <a16:creationId xmlns="" xmlns:a16="http://schemas.microsoft.com/office/drawing/2014/main" id="{10A8D57A-295E-4285-87F4-F1DF99C3C074}"/>
              </a:ext>
            </a:extLst>
          </p:cNvPr>
          <p:cNvSpPr txBox="1"/>
          <p:nvPr/>
        </p:nvSpPr>
        <p:spPr>
          <a:xfrm>
            <a:off x="7152481" y="3201210"/>
            <a:ext cx="885792" cy="646331"/>
          </a:xfrm>
          <a:prstGeom prst="rect">
            <a:avLst/>
          </a:prstGeom>
          <a:noFill/>
        </p:spPr>
        <p:txBody>
          <a:bodyPr wrap="square" rtlCol="0">
            <a:spAutoFit/>
          </a:bodyPr>
          <a:lstStyle/>
          <a:p>
            <a:pPr algn="ctr"/>
            <a:r>
              <a:rPr lang="de-DE" sz="1200" dirty="0" err="1"/>
              <a:t>Dev</a:t>
            </a:r>
            <a:r>
              <a:rPr lang="de-DE" sz="1200" dirty="0"/>
              <a:t>:</a:t>
            </a:r>
          </a:p>
          <a:p>
            <a:pPr algn="ctr"/>
            <a:r>
              <a:rPr lang="de-DE" sz="1200" dirty="0"/>
              <a:t>1</a:t>
            </a:r>
            <a:r>
              <a:rPr lang="de-DE" sz="1200" dirty="0" smtClean="0"/>
              <a:t> </a:t>
            </a:r>
            <a:r>
              <a:rPr lang="de-DE" sz="1200" dirty="0" err="1"/>
              <a:t>servers</a:t>
            </a:r>
            <a:endParaRPr lang="de-DE" sz="1200" dirty="0"/>
          </a:p>
          <a:p>
            <a:pPr algn="ctr"/>
            <a:r>
              <a:rPr lang="de-DE" sz="1200" dirty="0" smtClean="0"/>
              <a:t>25 </a:t>
            </a:r>
            <a:r>
              <a:rPr lang="de-DE" sz="1200" dirty="0" err="1"/>
              <a:t>cores</a:t>
            </a:r>
            <a:endParaRPr lang="de-DE" sz="1200" dirty="0"/>
          </a:p>
        </p:txBody>
      </p:sp>
      <p:sp>
        <p:nvSpPr>
          <p:cNvPr id="28" name="Textfeld 27">
            <a:extLst>
              <a:ext uri="{FF2B5EF4-FFF2-40B4-BE49-F238E27FC236}">
                <a16:creationId xmlns="" xmlns:a16="http://schemas.microsoft.com/office/drawing/2014/main" id="{F1F44751-C0C6-4F03-B190-99FABA521F6F}"/>
              </a:ext>
            </a:extLst>
          </p:cNvPr>
          <p:cNvSpPr txBox="1"/>
          <p:nvPr/>
        </p:nvSpPr>
        <p:spPr>
          <a:xfrm>
            <a:off x="9333062" y="3188854"/>
            <a:ext cx="885792" cy="646331"/>
          </a:xfrm>
          <a:prstGeom prst="rect">
            <a:avLst/>
          </a:prstGeom>
          <a:noFill/>
        </p:spPr>
        <p:txBody>
          <a:bodyPr wrap="square" rtlCol="0">
            <a:spAutoFit/>
          </a:bodyPr>
          <a:lstStyle/>
          <a:p>
            <a:pPr algn="ctr"/>
            <a:r>
              <a:rPr lang="de-DE" sz="1200" dirty="0"/>
              <a:t>Test:</a:t>
            </a:r>
          </a:p>
          <a:p>
            <a:pPr algn="ctr"/>
            <a:r>
              <a:rPr lang="de-DE" sz="1200" dirty="0" smtClean="0"/>
              <a:t>1 </a:t>
            </a:r>
            <a:r>
              <a:rPr lang="de-DE" sz="1200" dirty="0" err="1"/>
              <a:t>servers</a:t>
            </a:r>
            <a:endParaRPr lang="de-DE" sz="1200" dirty="0"/>
          </a:p>
          <a:p>
            <a:pPr algn="ctr"/>
            <a:r>
              <a:rPr lang="de-DE" sz="1200" dirty="0" smtClean="0"/>
              <a:t>25 </a:t>
            </a:r>
            <a:r>
              <a:rPr lang="de-DE" sz="1200" dirty="0" err="1"/>
              <a:t>cores</a:t>
            </a:r>
            <a:endParaRPr lang="de-DE" sz="1200" dirty="0"/>
          </a:p>
        </p:txBody>
      </p:sp>
      <p:sp>
        <p:nvSpPr>
          <p:cNvPr id="29" name="Textfeld 28">
            <a:extLst>
              <a:ext uri="{FF2B5EF4-FFF2-40B4-BE49-F238E27FC236}">
                <a16:creationId xmlns="" xmlns:a16="http://schemas.microsoft.com/office/drawing/2014/main" id="{D6AF327D-751B-4E5E-9364-2C01BBE86D2F}"/>
              </a:ext>
            </a:extLst>
          </p:cNvPr>
          <p:cNvSpPr txBox="1"/>
          <p:nvPr/>
        </p:nvSpPr>
        <p:spPr>
          <a:xfrm>
            <a:off x="10316951" y="3182417"/>
            <a:ext cx="885792" cy="646331"/>
          </a:xfrm>
          <a:prstGeom prst="rect">
            <a:avLst/>
          </a:prstGeom>
          <a:noFill/>
        </p:spPr>
        <p:txBody>
          <a:bodyPr wrap="square" rtlCol="0">
            <a:spAutoFit/>
          </a:bodyPr>
          <a:lstStyle/>
          <a:p>
            <a:pPr algn="ctr"/>
            <a:r>
              <a:rPr lang="de-DE" sz="1200" dirty="0"/>
              <a:t>DR:</a:t>
            </a:r>
          </a:p>
          <a:p>
            <a:pPr algn="ctr"/>
            <a:r>
              <a:rPr lang="de-DE" sz="1200" dirty="0" smtClean="0"/>
              <a:t>5 </a:t>
            </a:r>
            <a:r>
              <a:rPr lang="de-DE" sz="1200" dirty="0" err="1"/>
              <a:t>servers</a:t>
            </a:r>
            <a:endParaRPr lang="de-DE" sz="1200" dirty="0"/>
          </a:p>
          <a:p>
            <a:pPr algn="ctr"/>
            <a:r>
              <a:rPr lang="de-DE" sz="1200" dirty="0" smtClean="0"/>
              <a:t>140 </a:t>
            </a:r>
            <a:r>
              <a:rPr lang="de-DE" sz="1200" dirty="0" err="1"/>
              <a:t>cores</a:t>
            </a:r>
            <a:endParaRPr lang="de-DE" sz="1200" dirty="0"/>
          </a:p>
        </p:txBody>
      </p:sp>
      <p:sp>
        <p:nvSpPr>
          <p:cNvPr id="30" name="Textfeld 29">
            <a:extLst>
              <a:ext uri="{FF2B5EF4-FFF2-40B4-BE49-F238E27FC236}">
                <a16:creationId xmlns="" xmlns:a16="http://schemas.microsoft.com/office/drawing/2014/main" id="{1C0C5FDE-D5B9-4D37-A9E8-24A801BD18D1}"/>
              </a:ext>
            </a:extLst>
          </p:cNvPr>
          <p:cNvSpPr txBox="1"/>
          <p:nvPr/>
        </p:nvSpPr>
        <p:spPr>
          <a:xfrm>
            <a:off x="5560545" y="5903669"/>
            <a:ext cx="885792" cy="461665"/>
          </a:xfrm>
          <a:prstGeom prst="rect">
            <a:avLst/>
          </a:prstGeom>
          <a:noFill/>
        </p:spPr>
        <p:txBody>
          <a:bodyPr wrap="square" rtlCol="0">
            <a:spAutoFit/>
          </a:bodyPr>
          <a:lstStyle/>
          <a:p>
            <a:pPr algn="ctr"/>
            <a:r>
              <a:rPr lang="de-DE" sz="1200" dirty="0" err="1"/>
              <a:t>Prod</a:t>
            </a:r>
            <a:r>
              <a:rPr lang="de-DE" sz="1200" dirty="0"/>
              <a:t>:</a:t>
            </a:r>
          </a:p>
          <a:p>
            <a:pPr algn="ctr"/>
            <a:r>
              <a:rPr lang="de-DE" sz="1200" dirty="0"/>
              <a:t>5 </a:t>
            </a:r>
            <a:r>
              <a:rPr lang="de-DE" sz="1200" dirty="0" err="1"/>
              <a:t>cores</a:t>
            </a:r>
            <a:endParaRPr lang="de-DE" sz="1200" dirty="0"/>
          </a:p>
        </p:txBody>
      </p:sp>
      <p:sp>
        <p:nvSpPr>
          <p:cNvPr id="31" name="Textfeld 30">
            <a:extLst>
              <a:ext uri="{FF2B5EF4-FFF2-40B4-BE49-F238E27FC236}">
                <a16:creationId xmlns="" xmlns:a16="http://schemas.microsoft.com/office/drawing/2014/main" id="{CE951ABE-3B5E-4FE8-9CA6-48DB3B18B5B1}"/>
              </a:ext>
            </a:extLst>
          </p:cNvPr>
          <p:cNvSpPr txBox="1"/>
          <p:nvPr/>
        </p:nvSpPr>
        <p:spPr>
          <a:xfrm>
            <a:off x="5978117" y="5598421"/>
            <a:ext cx="1520868" cy="276999"/>
          </a:xfrm>
          <a:prstGeom prst="rect">
            <a:avLst/>
          </a:prstGeom>
          <a:noFill/>
        </p:spPr>
        <p:txBody>
          <a:bodyPr wrap="square" rtlCol="0">
            <a:spAutoFit/>
          </a:bodyPr>
          <a:lstStyle/>
          <a:p>
            <a:pPr algn="ctr"/>
            <a:r>
              <a:rPr lang="de-DE" sz="1200" dirty="0"/>
              <a:t>1 </a:t>
            </a:r>
            <a:r>
              <a:rPr lang="de-DE" sz="1200" dirty="0" err="1"/>
              <a:t>LinuxONE</a:t>
            </a:r>
            <a:r>
              <a:rPr lang="de-DE" sz="1200" dirty="0"/>
              <a:t> </a:t>
            </a:r>
            <a:r>
              <a:rPr lang="de-DE" sz="1200" dirty="0" err="1"/>
              <a:t>with</a:t>
            </a:r>
            <a:r>
              <a:rPr lang="de-DE" sz="1200" dirty="0"/>
              <a:t>:</a:t>
            </a:r>
          </a:p>
        </p:txBody>
      </p:sp>
      <p:sp>
        <p:nvSpPr>
          <p:cNvPr id="32" name="Textfeld 31">
            <a:extLst>
              <a:ext uri="{FF2B5EF4-FFF2-40B4-BE49-F238E27FC236}">
                <a16:creationId xmlns="" xmlns:a16="http://schemas.microsoft.com/office/drawing/2014/main" id="{FA0D9B54-1D15-41EA-8C68-2C36F93EB3EF}"/>
              </a:ext>
            </a:extLst>
          </p:cNvPr>
          <p:cNvSpPr txBox="1"/>
          <p:nvPr/>
        </p:nvSpPr>
        <p:spPr>
          <a:xfrm>
            <a:off x="9511293" y="5587426"/>
            <a:ext cx="1520868" cy="276999"/>
          </a:xfrm>
          <a:prstGeom prst="rect">
            <a:avLst/>
          </a:prstGeom>
          <a:noFill/>
        </p:spPr>
        <p:txBody>
          <a:bodyPr wrap="square" rtlCol="0">
            <a:spAutoFit/>
          </a:bodyPr>
          <a:lstStyle/>
          <a:p>
            <a:pPr algn="ctr"/>
            <a:r>
              <a:rPr lang="de-DE" sz="1200" dirty="0"/>
              <a:t>1 </a:t>
            </a:r>
            <a:r>
              <a:rPr lang="de-DE" sz="1200" dirty="0" err="1"/>
              <a:t>LinuxONE</a:t>
            </a:r>
            <a:r>
              <a:rPr lang="de-DE" sz="1200" dirty="0"/>
              <a:t> </a:t>
            </a:r>
            <a:r>
              <a:rPr lang="de-DE" sz="1200" dirty="0" err="1"/>
              <a:t>with</a:t>
            </a:r>
            <a:r>
              <a:rPr lang="de-DE" sz="1200" dirty="0"/>
              <a:t>:</a:t>
            </a:r>
          </a:p>
        </p:txBody>
      </p:sp>
      <p:sp>
        <p:nvSpPr>
          <p:cNvPr id="33" name="Textfeld 32">
            <a:extLst>
              <a:ext uri="{FF2B5EF4-FFF2-40B4-BE49-F238E27FC236}">
                <a16:creationId xmlns="" xmlns:a16="http://schemas.microsoft.com/office/drawing/2014/main" id="{7B5828FB-1FBE-44F4-A57A-35BF1C723B62}"/>
              </a:ext>
            </a:extLst>
          </p:cNvPr>
          <p:cNvSpPr txBox="1"/>
          <p:nvPr/>
        </p:nvSpPr>
        <p:spPr>
          <a:xfrm>
            <a:off x="6316324" y="5903669"/>
            <a:ext cx="885792" cy="461665"/>
          </a:xfrm>
          <a:prstGeom prst="rect">
            <a:avLst/>
          </a:prstGeom>
          <a:noFill/>
        </p:spPr>
        <p:txBody>
          <a:bodyPr wrap="square" rtlCol="0">
            <a:spAutoFit/>
          </a:bodyPr>
          <a:lstStyle/>
          <a:p>
            <a:pPr algn="ctr"/>
            <a:r>
              <a:rPr lang="de-DE" sz="1200" dirty="0" err="1"/>
              <a:t>Dev</a:t>
            </a:r>
            <a:r>
              <a:rPr lang="de-DE" sz="1200" dirty="0"/>
              <a:t>:</a:t>
            </a:r>
          </a:p>
          <a:p>
            <a:pPr algn="ctr"/>
            <a:r>
              <a:rPr lang="de-DE" sz="1200" dirty="0"/>
              <a:t>5 </a:t>
            </a:r>
            <a:r>
              <a:rPr lang="de-DE" sz="1200" dirty="0" err="1"/>
              <a:t>cores</a:t>
            </a:r>
            <a:endParaRPr lang="de-DE" sz="1200" dirty="0"/>
          </a:p>
        </p:txBody>
      </p:sp>
      <p:sp>
        <p:nvSpPr>
          <p:cNvPr id="34" name="Textfeld 33">
            <a:extLst>
              <a:ext uri="{FF2B5EF4-FFF2-40B4-BE49-F238E27FC236}">
                <a16:creationId xmlns="" xmlns:a16="http://schemas.microsoft.com/office/drawing/2014/main" id="{8C91A74D-B932-4944-822E-E6E9D1BE16E2}"/>
              </a:ext>
            </a:extLst>
          </p:cNvPr>
          <p:cNvSpPr txBox="1"/>
          <p:nvPr/>
        </p:nvSpPr>
        <p:spPr>
          <a:xfrm>
            <a:off x="7070324" y="5903669"/>
            <a:ext cx="885792" cy="461665"/>
          </a:xfrm>
          <a:prstGeom prst="rect">
            <a:avLst/>
          </a:prstGeom>
          <a:noFill/>
        </p:spPr>
        <p:txBody>
          <a:bodyPr wrap="square" rtlCol="0">
            <a:spAutoFit/>
          </a:bodyPr>
          <a:lstStyle/>
          <a:p>
            <a:pPr algn="ctr"/>
            <a:r>
              <a:rPr lang="de-DE" sz="1200" dirty="0"/>
              <a:t>Spare:</a:t>
            </a:r>
          </a:p>
          <a:p>
            <a:pPr algn="ctr"/>
            <a:r>
              <a:rPr lang="de-DE" sz="1200" dirty="0"/>
              <a:t>5 CBU</a:t>
            </a:r>
          </a:p>
        </p:txBody>
      </p:sp>
      <p:sp>
        <p:nvSpPr>
          <p:cNvPr id="35" name="Textfeld 34">
            <a:extLst>
              <a:ext uri="{FF2B5EF4-FFF2-40B4-BE49-F238E27FC236}">
                <a16:creationId xmlns="" xmlns:a16="http://schemas.microsoft.com/office/drawing/2014/main" id="{C07D762E-19F0-4DDC-A85D-D6F2B3F03855}"/>
              </a:ext>
            </a:extLst>
          </p:cNvPr>
          <p:cNvSpPr txBox="1"/>
          <p:nvPr/>
        </p:nvSpPr>
        <p:spPr>
          <a:xfrm>
            <a:off x="8942316" y="5864425"/>
            <a:ext cx="885792" cy="461665"/>
          </a:xfrm>
          <a:prstGeom prst="rect">
            <a:avLst/>
          </a:prstGeom>
          <a:noFill/>
        </p:spPr>
        <p:txBody>
          <a:bodyPr wrap="square" rtlCol="0">
            <a:spAutoFit/>
          </a:bodyPr>
          <a:lstStyle/>
          <a:p>
            <a:pPr algn="ctr"/>
            <a:r>
              <a:rPr lang="de-DE" sz="1200" dirty="0" err="1"/>
              <a:t>Pre-Prod</a:t>
            </a:r>
            <a:r>
              <a:rPr lang="de-DE" sz="1200" dirty="0"/>
              <a:t>:</a:t>
            </a:r>
          </a:p>
          <a:p>
            <a:pPr algn="ctr"/>
            <a:r>
              <a:rPr lang="de-DE" sz="1200" dirty="0"/>
              <a:t>5 </a:t>
            </a:r>
            <a:r>
              <a:rPr lang="de-DE" sz="1200" dirty="0" err="1"/>
              <a:t>cores</a:t>
            </a:r>
            <a:endParaRPr lang="de-DE" sz="1200" dirty="0"/>
          </a:p>
        </p:txBody>
      </p:sp>
      <p:sp>
        <p:nvSpPr>
          <p:cNvPr id="36" name="Textfeld 35">
            <a:extLst>
              <a:ext uri="{FF2B5EF4-FFF2-40B4-BE49-F238E27FC236}">
                <a16:creationId xmlns="" xmlns:a16="http://schemas.microsoft.com/office/drawing/2014/main" id="{F21DBAE7-FA89-41BC-82BA-F871F4D55AA6}"/>
              </a:ext>
            </a:extLst>
          </p:cNvPr>
          <p:cNvSpPr txBox="1"/>
          <p:nvPr/>
        </p:nvSpPr>
        <p:spPr>
          <a:xfrm>
            <a:off x="9744560" y="5881489"/>
            <a:ext cx="885792" cy="461665"/>
          </a:xfrm>
          <a:prstGeom prst="rect">
            <a:avLst/>
          </a:prstGeom>
          <a:noFill/>
        </p:spPr>
        <p:txBody>
          <a:bodyPr wrap="square" rtlCol="0">
            <a:spAutoFit/>
          </a:bodyPr>
          <a:lstStyle/>
          <a:p>
            <a:pPr algn="ctr"/>
            <a:r>
              <a:rPr lang="de-DE" sz="1200" dirty="0"/>
              <a:t>Test:</a:t>
            </a:r>
          </a:p>
          <a:p>
            <a:pPr algn="ctr"/>
            <a:r>
              <a:rPr lang="de-DE" sz="1200" dirty="0"/>
              <a:t>5 </a:t>
            </a:r>
            <a:r>
              <a:rPr lang="de-DE" sz="1200" dirty="0" err="1"/>
              <a:t>cores</a:t>
            </a:r>
            <a:endParaRPr lang="de-DE" sz="1200" dirty="0"/>
          </a:p>
        </p:txBody>
      </p:sp>
      <p:sp>
        <p:nvSpPr>
          <p:cNvPr id="37" name="Textfeld 36">
            <a:extLst>
              <a:ext uri="{FF2B5EF4-FFF2-40B4-BE49-F238E27FC236}">
                <a16:creationId xmlns="" xmlns:a16="http://schemas.microsoft.com/office/drawing/2014/main" id="{A15DE89F-6B6F-46B7-A2A4-F029B4B31C8F}"/>
              </a:ext>
            </a:extLst>
          </p:cNvPr>
          <p:cNvSpPr txBox="1"/>
          <p:nvPr/>
        </p:nvSpPr>
        <p:spPr>
          <a:xfrm>
            <a:off x="10558934" y="5881489"/>
            <a:ext cx="885792" cy="461665"/>
          </a:xfrm>
          <a:prstGeom prst="rect">
            <a:avLst/>
          </a:prstGeom>
          <a:noFill/>
        </p:spPr>
        <p:txBody>
          <a:bodyPr wrap="square" rtlCol="0">
            <a:spAutoFit/>
          </a:bodyPr>
          <a:lstStyle/>
          <a:p>
            <a:pPr algn="ctr"/>
            <a:r>
              <a:rPr lang="de-DE" sz="1200" dirty="0"/>
              <a:t>Spare:</a:t>
            </a:r>
          </a:p>
          <a:p>
            <a:pPr algn="ctr"/>
            <a:r>
              <a:rPr lang="de-DE" sz="1200" dirty="0"/>
              <a:t>5 CBU</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r>
              <a:rPr lang="en-US" dirty="0"/>
              <a:t>TCO Comparison on 5 years</a:t>
            </a:r>
            <a:endParaRPr lang="de" dirty="0">
              <a:latin typeface="Segoe UI Light" panose="020B0502040204020203" pitchFamily="34" charset="0"/>
              <a:cs typeface="Segoe UI Light" panose="020B0502040204020203" pitchFamily="34" charset="0"/>
            </a:endParaRPr>
          </a:p>
        </p:txBody>
      </p:sp>
      <p:sp>
        <p:nvSpPr>
          <p:cNvPr id="30" name="Inhaltsplatzhalter 17"/>
          <p:cNvSpPr txBox="1">
            <a:spLocks/>
          </p:cNvSpPr>
          <p:nvPr/>
        </p:nvSpPr>
        <p:spPr>
          <a:xfrm>
            <a:off x="496424" y="3733801"/>
            <a:ext cx="11090217"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en-US" sz="1000" dirty="0"/>
              <a:t>Above schemas summarize the TCO for the different environments on 5 years, for each cost component</a:t>
            </a:r>
          </a:p>
          <a:p>
            <a:pPr marL="0" indent="0">
              <a:lnSpc>
                <a:spcPct val="120000"/>
              </a:lnSpc>
              <a:spcBef>
                <a:spcPts val="600"/>
              </a:spcBef>
              <a:spcAft>
                <a:spcPts val="600"/>
              </a:spcAft>
              <a:buNone/>
            </a:pPr>
            <a:r>
              <a:rPr lang="en-US" sz="1000" dirty="0"/>
              <a:t>   -The savings with the </a:t>
            </a:r>
            <a:r>
              <a:rPr lang="en-US" sz="1000" dirty="0" err="1"/>
              <a:t>LinuxONE</a:t>
            </a:r>
            <a:r>
              <a:rPr lang="en-US" sz="1000" dirty="0"/>
              <a:t> platform is 51% vs the x86 equivalent platform</a:t>
            </a:r>
          </a:p>
        </p:txBody>
      </p:sp>
      <p:sp>
        <p:nvSpPr>
          <p:cNvPr id="17" name="Inhaltsplatzhalter 17"/>
          <p:cNvSpPr txBox="1">
            <a:spLocks/>
          </p:cNvSpPr>
          <p:nvPr/>
        </p:nvSpPr>
        <p:spPr>
          <a:xfrm>
            <a:off x="462762" y="4310544"/>
            <a:ext cx="9783665" cy="37909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en-US" dirty="0"/>
              <a:t>Below diagrams highlights the component contribution to total cost and cost per year that make the accumulated TCO</a:t>
            </a:r>
          </a:p>
        </p:txBody>
      </p:sp>
      <p:pic>
        <p:nvPicPr>
          <p:cNvPr id="2" name="Immagine 1"/>
          <p:cNvPicPr>
            <a:picLocks noChangeAspect="1"/>
          </p:cNvPicPr>
          <p:nvPr/>
        </p:nvPicPr>
        <p:blipFill>
          <a:blip r:embed="rId3"/>
          <a:stretch>
            <a:fillRect/>
          </a:stretch>
        </p:blipFill>
        <p:spPr>
          <a:xfrm>
            <a:off x="605359" y="4689640"/>
            <a:ext cx="3771558" cy="1908560"/>
          </a:xfrm>
          <a:prstGeom prst="rect">
            <a:avLst/>
          </a:prstGeom>
        </p:spPr>
      </p:pic>
      <p:pic>
        <p:nvPicPr>
          <p:cNvPr id="5" name="Immagine 4"/>
          <p:cNvPicPr>
            <a:picLocks noChangeAspect="1"/>
          </p:cNvPicPr>
          <p:nvPr/>
        </p:nvPicPr>
        <p:blipFill>
          <a:blip r:embed="rId4"/>
          <a:stretch>
            <a:fillRect/>
          </a:stretch>
        </p:blipFill>
        <p:spPr>
          <a:xfrm>
            <a:off x="6160451" y="4687637"/>
            <a:ext cx="3170722" cy="1910563"/>
          </a:xfrm>
          <a:prstGeom prst="rect">
            <a:avLst/>
          </a:prstGeom>
        </p:spPr>
      </p:pic>
      <p:pic>
        <p:nvPicPr>
          <p:cNvPr id="6" name="Immagine 5"/>
          <p:cNvPicPr>
            <a:picLocks noChangeAspect="1"/>
          </p:cNvPicPr>
          <p:nvPr/>
        </p:nvPicPr>
        <p:blipFill>
          <a:blip r:embed="rId5"/>
          <a:stretch>
            <a:fillRect/>
          </a:stretch>
        </p:blipFill>
        <p:spPr>
          <a:xfrm>
            <a:off x="605359" y="1270574"/>
            <a:ext cx="5160174" cy="2417910"/>
          </a:xfrm>
          <a:prstGeom prst="rect">
            <a:avLst/>
          </a:prstGeom>
        </p:spPr>
      </p:pic>
      <p:pic>
        <p:nvPicPr>
          <p:cNvPr id="10" name="Immagine 9"/>
          <p:cNvPicPr>
            <a:picLocks noChangeAspect="1"/>
          </p:cNvPicPr>
          <p:nvPr/>
        </p:nvPicPr>
        <p:blipFill>
          <a:blip r:embed="rId6"/>
          <a:stretch>
            <a:fillRect/>
          </a:stretch>
        </p:blipFill>
        <p:spPr>
          <a:xfrm>
            <a:off x="5928325" y="1270574"/>
            <a:ext cx="5015600" cy="249343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ormAutofit/>
          </a:bodyPr>
          <a:lstStyle/>
          <a:p>
            <a:pPr lvl="0"/>
            <a:r>
              <a:rPr lang="de-DE" dirty="0"/>
              <a:t>x86 TCO </a:t>
            </a:r>
            <a:r>
              <a:rPr lang="de-DE" dirty="0" err="1"/>
              <a:t>Assumptions</a:t>
            </a:r>
            <a:endParaRPr lang="de-DE" dirty="0">
              <a:latin typeface="Segoe UI Light" panose="020B0502040204020203" pitchFamily="34" charset="0"/>
              <a:cs typeface="Segoe UI Light" panose="020B0502040204020203" pitchFamily="34" charset="0"/>
            </a:endParaRPr>
          </a:p>
        </p:txBody>
      </p:sp>
      <p:sp>
        <p:nvSpPr>
          <p:cNvPr id="5" name="Inhaltsplatzhalter 4"/>
          <p:cNvSpPr>
            <a:spLocks noGrp="1"/>
          </p:cNvSpPr>
          <p:nvPr>
            <p:ph sz="half" idx="4294967295"/>
          </p:nvPr>
        </p:nvSpPr>
        <p:spPr>
          <a:xfrm>
            <a:off x="541610" y="1293342"/>
            <a:ext cx="5051882" cy="5049794"/>
          </a:xfrm>
        </p:spPr>
        <p:txBody>
          <a:bodyPr vert="horz" lIns="91440" tIns="45720" rIns="91440" bIns="45720" rtlCol="0">
            <a:normAutofit/>
          </a:bodyPr>
          <a:lstStyle/>
          <a:p>
            <a:pPr marL="171450" indent="-171450">
              <a:lnSpc>
                <a:spcPct val="120000"/>
              </a:lnSpc>
              <a:spcBef>
                <a:spcPts val="600"/>
              </a:spcBef>
              <a:spcAft>
                <a:spcPts val="600"/>
              </a:spcAft>
              <a:buFont typeface="Arial" panose="020B0604020202020204" pitchFamily="34" charset="0"/>
              <a:buChar char="•"/>
            </a:pPr>
            <a:r>
              <a:rPr lang="de-DE" b="1" dirty="0"/>
              <a:t>Hardware</a:t>
            </a:r>
          </a:p>
          <a:p>
            <a:pPr marL="400050" lvl="1" indent="-171450">
              <a:lnSpc>
                <a:spcPct val="100000"/>
              </a:lnSpc>
              <a:spcBef>
                <a:spcPts val="600"/>
              </a:spcBef>
              <a:spcAft>
                <a:spcPts val="600"/>
              </a:spcAft>
              <a:buFont typeface="Wingdings" panose="05000000000000000000" pitchFamily="2" charset="2"/>
              <a:buChar char="ü"/>
            </a:pPr>
            <a:r>
              <a:rPr lang="en-US" dirty="0"/>
              <a:t>Rack server w Xeon Gold 6242 20C 3.10GHz (2 Chips, 40 Cores)</a:t>
            </a:r>
          </a:p>
          <a:p>
            <a:pPr marL="400050" lvl="1" indent="-171450">
              <a:lnSpc>
                <a:spcPct val="120000"/>
              </a:lnSpc>
              <a:spcBef>
                <a:spcPts val="600"/>
              </a:spcBef>
              <a:spcAft>
                <a:spcPts val="600"/>
              </a:spcAft>
              <a:buFont typeface="Wingdings" panose="05000000000000000000" pitchFamily="2" charset="2"/>
              <a:buChar char="ü"/>
            </a:pPr>
            <a:r>
              <a:rPr lang="en-US" dirty="0" smtClean="0"/>
              <a:t>Acquisition </a:t>
            </a:r>
            <a:r>
              <a:rPr lang="en-US" dirty="0"/>
              <a:t>cost: </a:t>
            </a:r>
            <a:r>
              <a:rPr lang="en-US" dirty="0" smtClean="0"/>
              <a:t>12,5K</a:t>
            </a:r>
            <a:r>
              <a:rPr lang="en-US" dirty="0"/>
              <a:t>€ -30% discountincluding 3 years Support</a:t>
            </a:r>
          </a:p>
          <a:p>
            <a:pPr marL="400050" lvl="1" indent="-171450">
              <a:lnSpc>
                <a:spcPct val="120000"/>
              </a:lnSpc>
              <a:spcBef>
                <a:spcPts val="600"/>
              </a:spcBef>
              <a:spcAft>
                <a:spcPts val="600"/>
              </a:spcAft>
              <a:buFont typeface="Wingdings" panose="05000000000000000000" pitchFamily="2" charset="2"/>
              <a:buChar char="ü"/>
            </a:pPr>
            <a:r>
              <a:rPr lang="en-US" dirty="0"/>
              <a:t>Support for following years is 20% of purchase price</a:t>
            </a:r>
          </a:p>
          <a:p>
            <a:pPr marL="171450" indent="-171450">
              <a:lnSpc>
                <a:spcPct val="120000"/>
              </a:lnSpc>
              <a:spcBef>
                <a:spcPts val="600"/>
              </a:spcBef>
              <a:spcAft>
                <a:spcPts val="600"/>
              </a:spcAft>
              <a:buFont typeface="Arial" panose="020B0604020202020204" pitchFamily="34" charset="0"/>
              <a:buChar char="•"/>
            </a:pPr>
            <a:r>
              <a:rPr lang="de-DE" b="1" dirty="0"/>
              <a:t>Network</a:t>
            </a:r>
          </a:p>
          <a:p>
            <a:pPr marL="400050" lvl="1" indent="-171450">
              <a:lnSpc>
                <a:spcPct val="120000"/>
              </a:lnSpc>
              <a:spcBef>
                <a:spcPts val="600"/>
              </a:spcBef>
              <a:spcAft>
                <a:spcPts val="600"/>
              </a:spcAft>
              <a:buFont typeface="Wingdings" panose="05000000000000000000" pitchFamily="2" charset="2"/>
              <a:buChar char="ü"/>
            </a:pPr>
            <a:r>
              <a:rPr lang="en-US" dirty="0"/>
              <a:t>7000€ per Server -30% discMaint@ 10% of PP from y2</a:t>
            </a:r>
          </a:p>
          <a:p>
            <a:pPr marL="171450" indent="-171450">
              <a:lnSpc>
                <a:spcPct val="120000"/>
              </a:lnSpc>
              <a:spcBef>
                <a:spcPts val="600"/>
              </a:spcBef>
              <a:spcAft>
                <a:spcPts val="600"/>
              </a:spcAft>
              <a:buFont typeface="Arial" panose="020B0604020202020204" pitchFamily="34" charset="0"/>
              <a:buChar char="•"/>
            </a:pPr>
            <a:r>
              <a:rPr lang="de-DE" b="1" dirty="0"/>
              <a:t>People</a:t>
            </a:r>
          </a:p>
          <a:p>
            <a:pPr marL="400050" lvl="1" indent="-171450">
              <a:lnSpc>
                <a:spcPct val="120000"/>
              </a:lnSpc>
              <a:spcBef>
                <a:spcPts val="600"/>
              </a:spcBef>
              <a:spcAft>
                <a:spcPts val="600"/>
              </a:spcAft>
              <a:buFont typeface="Wingdings" panose="05000000000000000000" pitchFamily="2" charset="2"/>
              <a:buChar char="ü"/>
            </a:pPr>
            <a:r>
              <a:rPr lang="en-US" dirty="0"/>
              <a:t>One FTE covers 30 servers</a:t>
            </a:r>
          </a:p>
          <a:p>
            <a:pPr marL="400050" lvl="1" indent="-171450">
              <a:lnSpc>
                <a:spcPct val="120000"/>
              </a:lnSpc>
              <a:spcBef>
                <a:spcPts val="600"/>
              </a:spcBef>
              <a:spcAft>
                <a:spcPts val="600"/>
              </a:spcAft>
              <a:buFont typeface="Wingdings" panose="05000000000000000000" pitchFamily="2" charset="2"/>
              <a:buChar char="ü"/>
            </a:pPr>
            <a:r>
              <a:rPr lang="en-US" dirty="0"/>
              <a:t>Average yearly fully loaded costs=100K€</a:t>
            </a:r>
          </a:p>
          <a:p>
            <a:pPr marL="171450" indent="-171450">
              <a:lnSpc>
                <a:spcPct val="120000"/>
              </a:lnSpc>
              <a:spcBef>
                <a:spcPts val="600"/>
              </a:spcBef>
              <a:spcAft>
                <a:spcPts val="600"/>
              </a:spcAft>
              <a:buFont typeface="Arial" panose="020B0604020202020204" pitchFamily="34" charset="0"/>
              <a:buChar char="•"/>
            </a:pPr>
            <a:r>
              <a:rPr lang="de-DE" b="1" dirty="0"/>
              <a:t>Space</a:t>
            </a:r>
          </a:p>
          <a:p>
            <a:pPr marL="400050" lvl="1" indent="-171450">
              <a:lnSpc>
                <a:spcPct val="120000"/>
              </a:lnSpc>
              <a:spcBef>
                <a:spcPts val="600"/>
              </a:spcBef>
              <a:spcAft>
                <a:spcPts val="600"/>
              </a:spcAft>
              <a:buFont typeface="Wingdings" panose="05000000000000000000" pitchFamily="2" charset="2"/>
              <a:buChar char="ü"/>
            </a:pPr>
            <a:r>
              <a:rPr lang="en-US" dirty="0"/>
              <a:t>Fully loaded cost of Sq. meter=2.800€</a:t>
            </a:r>
          </a:p>
          <a:p>
            <a:pPr marL="171450" indent="-171450">
              <a:lnSpc>
                <a:spcPct val="120000"/>
              </a:lnSpc>
              <a:spcBef>
                <a:spcPts val="600"/>
              </a:spcBef>
              <a:spcAft>
                <a:spcPts val="600"/>
              </a:spcAft>
              <a:buFont typeface="Arial" panose="020B0604020202020204" pitchFamily="34" charset="0"/>
              <a:buChar char="•"/>
            </a:pPr>
            <a:r>
              <a:rPr lang="de-DE" b="1" dirty="0" err="1"/>
              <a:t>Electricity</a:t>
            </a:r>
            <a:r>
              <a:rPr lang="de-DE" dirty="0"/>
              <a:t> </a:t>
            </a:r>
          </a:p>
          <a:p>
            <a:pPr marL="400050" lvl="1" indent="-171450">
              <a:lnSpc>
                <a:spcPct val="120000"/>
              </a:lnSpc>
              <a:spcBef>
                <a:spcPts val="600"/>
              </a:spcBef>
              <a:spcAft>
                <a:spcPts val="600"/>
              </a:spcAft>
              <a:buFont typeface="Wingdings" panose="05000000000000000000" pitchFamily="2" charset="2"/>
              <a:buChar char="ü"/>
            </a:pPr>
            <a:r>
              <a:rPr lang="de-DE" dirty="0" err="1"/>
              <a:t>Cost</a:t>
            </a:r>
            <a:r>
              <a:rPr lang="de-DE" dirty="0"/>
              <a:t> per </a:t>
            </a:r>
            <a:r>
              <a:rPr lang="de-DE" dirty="0" smtClean="0"/>
              <a:t>kWh=0,30</a:t>
            </a:r>
            <a:r>
              <a:rPr lang="de-DE" dirty="0"/>
              <a:t>€</a:t>
            </a:r>
          </a:p>
        </p:txBody>
      </p:sp>
      <p:sp>
        <p:nvSpPr>
          <p:cNvPr id="19" name="Inhaltsplatzhalter 4">
            <a:extLst>
              <a:ext uri="{FF2B5EF4-FFF2-40B4-BE49-F238E27FC236}">
                <a16:creationId xmlns="" xmlns:a16="http://schemas.microsoft.com/office/drawing/2014/main" id="{FD42029F-DADF-41E0-8D7A-9DA3C38E894A}"/>
              </a:ext>
            </a:extLst>
          </p:cNvPr>
          <p:cNvSpPr txBox="1">
            <a:spLocks/>
          </p:cNvSpPr>
          <p:nvPr/>
        </p:nvSpPr>
        <p:spPr>
          <a:xfrm>
            <a:off x="6032128" y="1293342"/>
            <a:ext cx="5618262" cy="504979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lnSpc>
                <a:spcPct val="100000"/>
              </a:lnSpc>
              <a:spcBef>
                <a:spcPts val="600"/>
              </a:spcBef>
              <a:spcAft>
                <a:spcPts val="600"/>
              </a:spcAft>
              <a:buFont typeface="Arial" panose="020B0604020202020204" pitchFamily="34" charset="0"/>
              <a:buChar char="•"/>
            </a:pPr>
            <a:r>
              <a:rPr lang="en-US" b="1" dirty="0"/>
              <a:t>Software</a:t>
            </a:r>
            <a:endParaRPr lang="de-DE" dirty="0"/>
          </a:p>
          <a:p>
            <a:pPr marL="400050" lvl="1" indent="-171450">
              <a:lnSpc>
                <a:spcPct val="100000"/>
              </a:lnSpc>
              <a:spcBef>
                <a:spcPts val="600"/>
              </a:spcBef>
              <a:spcAft>
                <a:spcPts val="600"/>
              </a:spcAft>
              <a:buFont typeface="Wingdings" panose="05000000000000000000" pitchFamily="2" charset="2"/>
              <a:buChar char="ü"/>
            </a:pPr>
            <a:r>
              <a:rPr lang="en-US" dirty="0"/>
              <a:t>OS: subscription 2000€/year –20% disc per socket </a:t>
            </a:r>
          </a:p>
          <a:p>
            <a:pPr marL="400050" lvl="1" indent="-171450">
              <a:lnSpc>
                <a:spcPct val="100000"/>
              </a:lnSpc>
              <a:spcBef>
                <a:spcPts val="600"/>
              </a:spcBef>
              <a:spcAft>
                <a:spcPts val="600"/>
              </a:spcAft>
              <a:buFont typeface="Wingdings" panose="05000000000000000000" pitchFamily="2" charset="2"/>
              <a:buChar char="ü"/>
            </a:pPr>
            <a:r>
              <a:rPr lang="en-US" dirty="0"/>
              <a:t>VM: license </a:t>
            </a:r>
            <a:r>
              <a:rPr lang="en-US" dirty="0" smtClean="0"/>
              <a:t>5000</a:t>
            </a:r>
            <a:r>
              <a:rPr lang="en-US" dirty="0"/>
              <a:t>€/socket -20% discmaint@ 20% of purchase price from y2</a:t>
            </a:r>
          </a:p>
          <a:p>
            <a:pPr marL="400050" lvl="1" indent="-171450">
              <a:lnSpc>
                <a:spcPct val="100000"/>
              </a:lnSpc>
              <a:spcBef>
                <a:spcPts val="600"/>
              </a:spcBef>
              <a:spcAft>
                <a:spcPts val="600"/>
              </a:spcAft>
              <a:buFont typeface="Wingdings" panose="05000000000000000000" pitchFamily="2" charset="2"/>
              <a:buChar char="ü"/>
            </a:pPr>
            <a:r>
              <a:rPr lang="en-US" dirty="0"/>
              <a:t>Application Server: license </a:t>
            </a:r>
            <a:r>
              <a:rPr lang="en-US" dirty="0" smtClean="0"/>
              <a:t>1062</a:t>
            </a:r>
            <a:r>
              <a:rPr lang="en-US" dirty="0" smtClean="0"/>
              <a:t>€</a:t>
            </a:r>
            <a:r>
              <a:rPr lang="en-US" dirty="0"/>
              <a:t>/PVU -75% disc (70 PVU per core)maint@ 20% of purchase price from y2</a:t>
            </a:r>
          </a:p>
          <a:p>
            <a:pPr marL="400050" lvl="1" indent="-171450">
              <a:lnSpc>
                <a:spcPct val="100000"/>
              </a:lnSpc>
              <a:spcBef>
                <a:spcPts val="600"/>
              </a:spcBef>
              <a:spcAft>
                <a:spcPts val="600"/>
              </a:spcAft>
              <a:buFont typeface="Wingdings" panose="05000000000000000000" pitchFamily="2" charset="2"/>
              <a:buChar char="ü"/>
            </a:pPr>
            <a:r>
              <a:rPr lang="en-US" dirty="0"/>
              <a:t>DB: license </a:t>
            </a:r>
            <a:r>
              <a:rPr lang="en-US" dirty="0" smtClean="0"/>
              <a:t>14.000</a:t>
            </a:r>
            <a:r>
              <a:rPr lang="en-US" dirty="0"/>
              <a:t>€ for 2 cores -75% discmaint@ 20% of purchase price from y2</a:t>
            </a:r>
          </a:p>
          <a:p>
            <a:pPr marL="400050" lvl="1" indent="-171450">
              <a:lnSpc>
                <a:spcPct val="100000"/>
              </a:lnSpc>
              <a:spcBef>
                <a:spcPts val="600"/>
              </a:spcBef>
              <a:spcAft>
                <a:spcPts val="600"/>
              </a:spcAft>
              <a:buFont typeface="Wingdings" panose="05000000000000000000" pitchFamily="2" charset="2"/>
              <a:buChar char="ü"/>
            </a:pPr>
            <a:r>
              <a:rPr lang="en-US" dirty="0"/>
              <a:t>Data Replication Tools: subscription 3000€/year –75% disc per core </a:t>
            </a:r>
          </a:p>
          <a:p>
            <a:pPr marL="400050" lvl="1" indent="-171450">
              <a:lnSpc>
                <a:spcPct val="100000"/>
              </a:lnSpc>
              <a:spcBef>
                <a:spcPts val="600"/>
              </a:spcBef>
              <a:spcAft>
                <a:spcPts val="600"/>
              </a:spcAft>
              <a:buFont typeface="Wingdings" panose="05000000000000000000" pitchFamily="2" charset="2"/>
              <a:buChar char="ü"/>
            </a:pPr>
            <a:r>
              <a:rPr lang="en-US" dirty="0"/>
              <a:t>Monitoring Tools: license @5.000€/server -40% disc. Maint@ 20% of PP from y2</a:t>
            </a:r>
          </a:p>
          <a:p>
            <a:pPr marL="400050" lvl="1" indent="-171450">
              <a:lnSpc>
                <a:spcPct val="100000"/>
              </a:lnSpc>
              <a:spcBef>
                <a:spcPts val="600"/>
              </a:spcBef>
              <a:spcAft>
                <a:spcPts val="600"/>
              </a:spcAft>
              <a:buFont typeface="Wingdings" panose="05000000000000000000" pitchFamily="2" charset="2"/>
              <a:buChar char="ü"/>
            </a:pPr>
            <a:r>
              <a:rPr lang="en-US" dirty="0"/>
              <a:t>Security Tools: license @5.000€/server -40% disc. Maint@ 20% of from y2</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ormAutofit/>
          </a:bodyPr>
          <a:lstStyle/>
          <a:p>
            <a:pPr lvl="0"/>
            <a:r>
              <a:rPr lang="de-DE" dirty="0" err="1"/>
              <a:t>LinuxONE</a:t>
            </a:r>
            <a:r>
              <a:rPr lang="de-DE" dirty="0"/>
              <a:t> TCO </a:t>
            </a:r>
            <a:r>
              <a:rPr lang="de-DE" dirty="0" err="1"/>
              <a:t>Assumptions</a:t>
            </a:r>
            <a:endParaRPr lang="de-DE" dirty="0">
              <a:latin typeface="Segoe UI Light" panose="020B0502040204020203" pitchFamily="34" charset="0"/>
              <a:cs typeface="Segoe UI Light" panose="020B0502040204020203" pitchFamily="34" charset="0"/>
            </a:endParaRPr>
          </a:p>
        </p:txBody>
      </p:sp>
      <p:sp>
        <p:nvSpPr>
          <p:cNvPr id="5" name="Inhaltsplatzhalter 4"/>
          <p:cNvSpPr>
            <a:spLocks noGrp="1"/>
          </p:cNvSpPr>
          <p:nvPr>
            <p:ph sz="half" idx="4294967295"/>
          </p:nvPr>
        </p:nvSpPr>
        <p:spPr>
          <a:xfrm>
            <a:off x="541610" y="1293342"/>
            <a:ext cx="5274304" cy="5049794"/>
          </a:xfrm>
        </p:spPr>
        <p:txBody>
          <a:bodyPr vert="horz" lIns="91440" tIns="45720" rIns="91440" bIns="45720" rtlCol="0">
            <a:normAutofit fontScale="92500"/>
          </a:bodyPr>
          <a:lstStyle/>
          <a:p>
            <a:pPr marL="171450" indent="-171450">
              <a:lnSpc>
                <a:spcPct val="120000"/>
              </a:lnSpc>
              <a:spcBef>
                <a:spcPts val="600"/>
              </a:spcBef>
              <a:spcAft>
                <a:spcPts val="600"/>
              </a:spcAft>
              <a:buFont typeface="Arial" panose="020B0604020202020204" pitchFamily="34" charset="0"/>
              <a:buChar char="•"/>
            </a:pPr>
            <a:r>
              <a:rPr lang="de-DE" b="1" dirty="0"/>
              <a:t>Hardware</a:t>
            </a:r>
          </a:p>
          <a:p>
            <a:pPr marL="400050" lvl="1" indent="-171450">
              <a:lnSpc>
                <a:spcPct val="120000"/>
              </a:lnSpc>
              <a:spcBef>
                <a:spcPts val="600"/>
              </a:spcBef>
              <a:spcAft>
                <a:spcPts val="600"/>
              </a:spcAft>
              <a:buFont typeface="Wingdings" panose="05000000000000000000" pitchFamily="2" charset="2"/>
              <a:buChar char="ü"/>
            </a:pPr>
            <a:r>
              <a:rPr lang="en-US" dirty="0" err="1"/>
              <a:t>LinuxONE</a:t>
            </a:r>
            <a:r>
              <a:rPr lang="en-US" dirty="0"/>
              <a:t> servers configured as the example @ 725K€ for 3 years –30% disc</a:t>
            </a:r>
          </a:p>
          <a:p>
            <a:pPr marL="400050" lvl="1" indent="-171450">
              <a:lnSpc>
                <a:spcPct val="120000"/>
              </a:lnSpc>
              <a:spcBef>
                <a:spcPts val="600"/>
              </a:spcBef>
              <a:spcAft>
                <a:spcPts val="600"/>
              </a:spcAft>
              <a:buFont typeface="Wingdings" panose="05000000000000000000" pitchFamily="2" charset="2"/>
              <a:buChar char="ü"/>
            </a:pPr>
            <a:r>
              <a:rPr lang="en-US" dirty="0" err="1"/>
              <a:t>Maint</a:t>
            </a:r>
            <a:r>
              <a:rPr lang="en-US" dirty="0"/>
              <a:t>@ 10% PP from y4</a:t>
            </a:r>
          </a:p>
          <a:p>
            <a:pPr marL="400050" lvl="1" indent="-171450">
              <a:lnSpc>
                <a:spcPct val="120000"/>
              </a:lnSpc>
              <a:spcBef>
                <a:spcPts val="600"/>
              </a:spcBef>
              <a:spcAft>
                <a:spcPts val="600"/>
              </a:spcAft>
              <a:buFont typeface="Wingdings" panose="05000000000000000000" pitchFamily="2" charset="2"/>
              <a:buChar char="ü"/>
            </a:pPr>
            <a:r>
              <a:rPr lang="en-US" dirty="0"/>
              <a:t>Support for following years is 20% of purchase price</a:t>
            </a:r>
          </a:p>
          <a:p>
            <a:pPr marL="171450" indent="-171450">
              <a:lnSpc>
                <a:spcPct val="120000"/>
              </a:lnSpc>
              <a:spcBef>
                <a:spcPts val="600"/>
              </a:spcBef>
              <a:spcAft>
                <a:spcPts val="600"/>
              </a:spcAft>
              <a:buFont typeface="Arial" panose="020B0604020202020204" pitchFamily="34" charset="0"/>
              <a:buChar char="•"/>
            </a:pPr>
            <a:r>
              <a:rPr lang="de-DE" b="1" dirty="0"/>
              <a:t>Network</a:t>
            </a:r>
          </a:p>
          <a:p>
            <a:pPr marL="400050" lvl="1" indent="-171450">
              <a:lnSpc>
                <a:spcPct val="120000"/>
              </a:lnSpc>
              <a:spcBef>
                <a:spcPts val="600"/>
              </a:spcBef>
              <a:spcAft>
                <a:spcPts val="600"/>
              </a:spcAft>
              <a:buFont typeface="Wingdings" panose="05000000000000000000" pitchFamily="2" charset="2"/>
              <a:buChar char="ü"/>
            </a:pPr>
            <a:r>
              <a:rPr lang="en-US" dirty="0"/>
              <a:t>14000€ per </a:t>
            </a:r>
            <a:r>
              <a:rPr lang="en-US" dirty="0" err="1"/>
              <a:t>LinuxONE</a:t>
            </a:r>
            <a:r>
              <a:rPr lang="en-US" dirty="0"/>
              <a:t> Server -30% disc</a:t>
            </a:r>
          </a:p>
          <a:p>
            <a:pPr marL="400050" lvl="1" indent="-171450">
              <a:lnSpc>
                <a:spcPct val="120000"/>
              </a:lnSpc>
              <a:spcBef>
                <a:spcPts val="600"/>
              </a:spcBef>
              <a:spcAft>
                <a:spcPts val="600"/>
              </a:spcAft>
              <a:buFont typeface="Wingdings" panose="05000000000000000000" pitchFamily="2" charset="2"/>
              <a:buChar char="ü"/>
            </a:pPr>
            <a:r>
              <a:rPr lang="en-US" dirty="0" err="1"/>
              <a:t>Maint</a:t>
            </a:r>
            <a:r>
              <a:rPr lang="en-US" dirty="0"/>
              <a:t> @ 10% of PP from y2 </a:t>
            </a:r>
          </a:p>
          <a:p>
            <a:pPr marL="171450" lvl="1" indent="-171450">
              <a:lnSpc>
                <a:spcPct val="130000"/>
              </a:lnSpc>
              <a:spcBef>
                <a:spcPts val="600"/>
              </a:spcBef>
              <a:spcAft>
                <a:spcPts val="600"/>
              </a:spcAft>
            </a:pPr>
            <a:r>
              <a:rPr lang="de-DE" b="1" dirty="0"/>
              <a:t>People</a:t>
            </a:r>
          </a:p>
          <a:p>
            <a:pPr marL="400050" lvl="1" indent="-171450">
              <a:lnSpc>
                <a:spcPct val="120000"/>
              </a:lnSpc>
              <a:spcBef>
                <a:spcPts val="600"/>
              </a:spcBef>
              <a:spcAft>
                <a:spcPts val="600"/>
              </a:spcAft>
              <a:buFont typeface="Wingdings" panose="05000000000000000000" pitchFamily="2" charset="2"/>
              <a:buChar char="ü"/>
            </a:pPr>
            <a:r>
              <a:rPr lang="en-US" dirty="0"/>
              <a:t>One FTE covers 30 servers</a:t>
            </a:r>
          </a:p>
          <a:p>
            <a:pPr marL="400050" lvl="1" indent="-171450">
              <a:lnSpc>
                <a:spcPct val="120000"/>
              </a:lnSpc>
              <a:spcBef>
                <a:spcPts val="600"/>
              </a:spcBef>
              <a:spcAft>
                <a:spcPts val="600"/>
              </a:spcAft>
              <a:buFont typeface="Wingdings" panose="05000000000000000000" pitchFamily="2" charset="2"/>
              <a:buChar char="ü"/>
            </a:pPr>
            <a:r>
              <a:rPr lang="en-US" dirty="0"/>
              <a:t>Average yearly fully loaded costs=120K€</a:t>
            </a:r>
          </a:p>
          <a:p>
            <a:pPr marL="171450" indent="-171450">
              <a:lnSpc>
                <a:spcPct val="120000"/>
              </a:lnSpc>
              <a:spcBef>
                <a:spcPts val="600"/>
              </a:spcBef>
              <a:spcAft>
                <a:spcPts val="600"/>
              </a:spcAft>
              <a:buFont typeface="Arial" panose="020B0604020202020204" pitchFamily="34" charset="0"/>
              <a:buChar char="•"/>
            </a:pPr>
            <a:r>
              <a:rPr lang="de-DE" b="1" dirty="0"/>
              <a:t>Space</a:t>
            </a:r>
          </a:p>
          <a:p>
            <a:pPr marL="400050" lvl="1" indent="-171450">
              <a:lnSpc>
                <a:spcPct val="120000"/>
              </a:lnSpc>
              <a:spcBef>
                <a:spcPts val="600"/>
              </a:spcBef>
              <a:spcAft>
                <a:spcPts val="600"/>
              </a:spcAft>
              <a:buFont typeface="Wingdings" panose="05000000000000000000" pitchFamily="2" charset="2"/>
              <a:buChar char="ü"/>
            </a:pPr>
            <a:r>
              <a:rPr lang="en-US" dirty="0"/>
              <a:t>Fully loaded cost of Sq. meter=2.600€</a:t>
            </a:r>
          </a:p>
          <a:p>
            <a:pPr marL="171450" indent="-171450">
              <a:lnSpc>
                <a:spcPct val="120000"/>
              </a:lnSpc>
              <a:spcBef>
                <a:spcPts val="600"/>
              </a:spcBef>
              <a:spcAft>
                <a:spcPts val="600"/>
              </a:spcAft>
              <a:buFont typeface="Arial" panose="020B0604020202020204" pitchFamily="34" charset="0"/>
              <a:buChar char="•"/>
            </a:pPr>
            <a:r>
              <a:rPr lang="de-DE" b="1" dirty="0" err="1"/>
              <a:t>Electricity</a:t>
            </a:r>
            <a:r>
              <a:rPr lang="de-DE" dirty="0"/>
              <a:t> </a:t>
            </a:r>
          </a:p>
          <a:p>
            <a:pPr marL="400050" lvl="1" indent="-171450">
              <a:lnSpc>
                <a:spcPct val="120000"/>
              </a:lnSpc>
              <a:spcBef>
                <a:spcPts val="600"/>
              </a:spcBef>
              <a:spcAft>
                <a:spcPts val="600"/>
              </a:spcAft>
              <a:buFont typeface="Wingdings" panose="05000000000000000000" pitchFamily="2" charset="2"/>
              <a:buChar char="ü"/>
            </a:pPr>
            <a:r>
              <a:rPr lang="de-DE" dirty="0" err="1"/>
              <a:t>Cost</a:t>
            </a:r>
            <a:r>
              <a:rPr lang="de-DE" dirty="0"/>
              <a:t> per kWh=0,10€</a:t>
            </a:r>
          </a:p>
        </p:txBody>
      </p:sp>
      <p:sp>
        <p:nvSpPr>
          <p:cNvPr id="19" name="Inhaltsplatzhalter 4">
            <a:extLst>
              <a:ext uri="{FF2B5EF4-FFF2-40B4-BE49-F238E27FC236}">
                <a16:creationId xmlns="" xmlns:a16="http://schemas.microsoft.com/office/drawing/2014/main" id="{FD42029F-DADF-41E0-8D7A-9DA3C38E894A}"/>
              </a:ext>
            </a:extLst>
          </p:cNvPr>
          <p:cNvSpPr txBox="1">
            <a:spLocks/>
          </p:cNvSpPr>
          <p:nvPr/>
        </p:nvSpPr>
        <p:spPr>
          <a:xfrm>
            <a:off x="6032128" y="1293342"/>
            <a:ext cx="5618262" cy="504979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lnSpc>
                <a:spcPct val="100000"/>
              </a:lnSpc>
              <a:spcBef>
                <a:spcPts val="600"/>
              </a:spcBef>
              <a:spcAft>
                <a:spcPts val="600"/>
              </a:spcAft>
              <a:buFont typeface="Arial" panose="020B0604020202020204" pitchFamily="34" charset="0"/>
              <a:buChar char="•"/>
            </a:pPr>
            <a:r>
              <a:rPr lang="en-US" b="1" dirty="0"/>
              <a:t>Software</a:t>
            </a:r>
            <a:endParaRPr lang="de-DE" dirty="0"/>
          </a:p>
          <a:p>
            <a:pPr marL="400050" lvl="1" indent="-171450">
              <a:lnSpc>
                <a:spcPct val="100000"/>
              </a:lnSpc>
              <a:spcBef>
                <a:spcPts val="600"/>
              </a:spcBef>
              <a:spcAft>
                <a:spcPts val="600"/>
              </a:spcAft>
              <a:buFont typeface="Wingdings" panose="05000000000000000000" pitchFamily="2" charset="2"/>
              <a:buChar char="ü"/>
            </a:pPr>
            <a:r>
              <a:rPr lang="en-US" dirty="0"/>
              <a:t>OS: subscription 6000€/year –20% disc per socket </a:t>
            </a:r>
          </a:p>
          <a:p>
            <a:pPr marL="400050" lvl="1" indent="-171450">
              <a:lnSpc>
                <a:spcPct val="100000"/>
              </a:lnSpc>
              <a:spcBef>
                <a:spcPts val="600"/>
              </a:spcBef>
              <a:spcAft>
                <a:spcPts val="600"/>
              </a:spcAft>
              <a:buFont typeface="Wingdings" panose="05000000000000000000" pitchFamily="2" charset="2"/>
              <a:buChar char="ü"/>
            </a:pPr>
            <a:r>
              <a:rPr lang="en-US" dirty="0"/>
              <a:t>VM: included in HW</a:t>
            </a:r>
          </a:p>
          <a:p>
            <a:pPr marL="400050" lvl="1" indent="-171450">
              <a:lnSpc>
                <a:spcPct val="100000"/>
              </a:lnSpc>
              <a:spcBef>
                <a:spcPts val="600"/>
              </a:spcBef>
              <a:spcAft>
                <a:spcPts val="600"/>
              </a:spcAft>
              <a:buFont typeface="Wingdings" panose="05000000000000000000" pitchFamily="2" charset="2"/>
              <a:buChar char="ü"/>
            </a:pPr>
            <a:r>
              <a:rPr lang="en-US" dirty="0"/>
              <a:t>Application Server: license @100€/PVU -50% disc (120 PVU per core) </a:t>
            </a:r>
            <a:r>
              <a:rPr lang="en-US" dirty="0" err="1"/>
              <a:t>maint</a:t>
            </a:r>
            <a:r>
              <a:rPr lang="en-US" dirty="0"/>
              <a:t> @ 20% of purchase price from y2</a:t>
            </a:r>
          </a:p>
          <a:p>
            <a:pPr marL="400050" lvl="1" indent="-171450">
              <a:lnSpc>
                <a:spcPct val="100000"/>
              </a:lnSpc>
              <a:spcBef>
                <a:spcPts val="600"/>
              </a:spcBef>
              <a:spcAft>
                <a:spcPts val="600"/>
              </a:spcAft>
              <a:buFont typeface="Wingdings" panose="05000000000000000000" pitchFamily="2" charset="2"/>
              <a:buChar char="ü"/>
            </a:pPr>
            <a:r>
              <a:rPr lang="en-US" dirty="0"/>
              <a:t>DB: license @40.000€ per cores -50% disc </a:t>
            </a:r>
            <a:r>
              <a:rPr lang="en-US" dirty="0" err="1"/>
              <a:t>maint</a:t>
            </a:r>
            <a:r>
              <a:rPr lang="en-US" dirty="0"/>
              <a:t> @ 20% of purchase price from y2</a:t>
            </a:r>
          </a:p>
          <a:p>
            <a:pPr marL="400050" lvl="1" indent="-171450">
              <a:lnSpc>
                <a:spcPct val="100000"/>
              </a:lnSpc>
              <a:spcBef>
                <a:spcPts val="600"/>
              </a:spcBef>
              <a:spcAft>
                <a:spcPts val="600"/>
              </a:spcAft>
              <a:buFont typeface="Wingdings" panose="05000000000000000000" pitchFamily="2" charset="2"/>
              <a:buChar char="ü"/>
            </a:pPr>
            <a:r>
              <a:rPr lang="en-US" dirty="0"/>
              <a:t>Data Replication Tools: subscription 3000€/year –50% disc per core </a:t>
            </a:r>
          </a:p>
          <a:p>
            <a:pPr marL="400050" lvl="1" indent="-171450">
              <a:lnSpc>
                <a:spcPct val="100000"/>
              </a:lnSpc>
              <a:spcBef>
                <a:spcPts val="600"/>
              </a:spcBef>
              <a:spcAft>
                <a:spcPts val="600"/>
              </a:spcAft>
              <a:buFont typeface="Wingdings" panose="05000000000000000000" pitchFamily="2" charset="2"/>
              <a:buChar char="ü"/>
            </a:pPr>
            <a:r>
              <a:rPr lang="en-US" dirty="0"/>
              <a:t>Monitoring Tools: license @5.000€/server -40% disc. Maint@ 20% of PP from y2</a:t>
            </a:r>
          </a:p>
          <a:p>
            <a:pPr marL="400050" lvl="1" indent="-171450">
              <a:lnSpc>
                <a:spcPct val="100000"/>
              </a:lnSpc>
              <a:spcBef>
                <a:spcPts val="600"/>
              </a:spcBef>
              <a:spcAft>
                <a:spcPts val="600"/>
              </a:spcAft>
              <a:buFont typeface="Wingdings" panose="05000000000000000000" pitchFamily="2" charset="2"/>
              <a:buChar char="ü"/>
            </a:pPr>
            <a:r>
              <a:rPr lang="en-US" dirty="0"/>
              <a:t>Security Tools: license @5.000€/server -40% disc. Maint@ 20% of from y2</a:t>
            </a:r>
          </a:p>
        </p:txBody>
      </p:sp>
    </p:spTree>
    <p:extLst>
      <p:ext uri="{BB962C8B-B14F-4D97-AF65-F5344CB8AC3E}">
        <p14:creationId xmlns:p14="http://schemas.microsoft.com/office/powerpoint/2010/main" val="2177932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How </a:t>
            </a:r>
            <a:r>
              <a:rPr lang="en-US" dirty="0"/>
              <a:t>TCO changes with TPS</a:t>
            </a:r>
            <a:endParaRPr lang="it-IT" dirty="0"/>
          </a:p>
        </p:txBody>
      </p:sp>
      <p:pic>
        <p:nvPicPr>
          <p:cNvPr id="5" name="Immagine 4"/>
          <p:cNvPicPr>
            <a:picLocks noChangeAspect="1"/>
          </p:cNvPicPr>
          <p:nvPr/>
        </p:nvPicPr>
        <p:blipFill>
          <a:blip r:embed="rId2"/>
          <a:stretch>
            <a:fillRect/>
          </a:stretch>
        </p:blipFill>
        <p:spPr>
          <a:xfrm>
            <a:off x="589948" y="1363227"/>
            <a:ext cx="5410200" cy="3438525"/>
          </a:xfrm>
          <a:prstGeom prst="rect">
            <a:avLst/>
          </a:prstGeom>
        </p:spPr>
      </p:pic>
      <p:pic>
        <p:nvPicPr>
          <p:cNvPr id="6" name="Immagine 5"/>
          <p:cNvPicPr>
            <a:picLocks noChangeAspect="1"/>
          </p:cNvPicPr>
          <p:nvPr/>
        </p:nvPicPr>
        <p:blipFill>
          <a:blip r:embed="rId3"/>
          <a:stretch>
            <a:fillRect/>
          </a:stretch>
        </p:blipFill>
        <p:spPr>
          <a:xfrm>
            <a:off x="6192052" y="1363227"/>
            <a:ext cx="5448300" cy="3457575"/>
          </a:xfrm>
          <a:prstGeom prst="rect">
            <a:avLst/>
          </a:prstGeom>
        </p:spPr>
      </p:pic>
    </p:spTree>
    <p:extLst>
      <p:ext uri="{BB962C8B-B14F-4D97-AF65-F5344CB8AC3E}">
        <p14:creationId xmlns:p14="http://schemas.microsoft.com/office/powerpoint/2010/main" val="47460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rtlCol="0">
            <a:normAutofit/>
          </a:bodyPr>
          <a:lstStyle/>
          <a:p>
            <a:pPr rtl="0"/>
            <a:r>
              <a:rPr lang="de-DE" dirty="0" smtClean="0">
                <a:latin typeface="Segoe UI Light" panose="020B0502040204020203" pitchFamily="34" charset="0"/>
                <a:cs typeface="Segoe UI Light" panose="020B0502040204020203" pitchFamily="34" charset="0"/>
              </a:rPr>
              <a:t>Links</a:t>
            </a:r>
            <a:endParaRPr lang="de-DE" dirty="0">
              <a:latin typeface="Segoe UI Light" panose="020B0502040204020203" pitchFamily="34" charset="0"/>
              <a:cs typeface="Segoe UI Light" panose="020B0502040204020203" pitchFamily="34" charset="0"/>
            </a:endParaRPr>
          </a:p>
        </p:txBody>
      </p:sp>
      <p:sp>
        <p:nvSpPr>
          <p:cNvPr id="5" name="Inhaltsplatzhalter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de-DE" sz="2000" u="sng" dirty="0" smtClean="0">
                <a:latin typeface="Segoe UI Light" panose="020B0502040204020203" pitchFamily="34" charset="0"/>
                <a:cs typeface="Segoe UI Light" panose="020B0502040204020203" pitchFamily="34" charset="0"/>
                <a:hlinkClick r:id="rId3" tooltip="Den PowerPoint-Team-Blog besuchen"/>
              </a:rPr>
              <a:t>Link </a:t>
            </a:r>
            <a:r>
              <a:rPr lang="de-DE" sz="2000" u="sng" dirty="0" err="1" smtClean="0">
                <a:latin typeface="Segoe UI Light" panose="020B0502040204020203" pitchFamily="34" charset="0"/>
                <a:cs typeface="Segoe UI Light" panose="020B0502040204020203" pitchFamily="34" charset="0"/>
                <a:hlinkClick r:id="rId3" tooltip="Den PowerPoint-Team-Blog besuchen"/>
              </a:rPr>
              <a:t>to</a:t>
            </a:r>
            <a:r>
              <a:rPr lang="de-DE" sz="2000" u="sng" dirty="0" smtClean="0">
                <a:latin typeface="Segoe UI Light" panose="020B0502040204020203" pitchFamily="34" charset="0"/>
                <a:cs typeface="Segoe UI Light" panose="020B0502040204020203" pitchFamily="34" charset="0"/>
                <a:hlinkClick r:id="rId3" tooltip="Den PowerPoint-Team-Blog besuchen"/>
              </a:rPr>
              <a:t> </a:t>
            </a:r>
            <a:r>
              <a:rPr lang="de-DE" sz="2000" u="sng" dirty="0" err="1" smtClean="0">
                <a:latin typeface="Segoe UI Light" panose="020B0502040204020203" pitchFamily="34" charset="0"/>
                <a:cs typeface="Segoe UI Light" panose="020B0502040204020203" pitchFamily="34" charset="0"/>
                <a:hlinkClick r:id="rId3" tooltip="Den PowerPoint-Team-Blog besuchen"/>
              </a:rPr>
              <a:t>GitHub</a:t>
            </a:r>
            <a:endParaRPr lang="de-DE"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de-DE" sz="2000" dirty="0" smtClean="0">
                <a:latin typeface="Segoe UI Light" panose="020B0502040204020203" pitchFamily="34" charset="0"/>
                <a:cs typeface="Segoe UI Light" panose="020B0502040204020203" pitchFamily="34" charset="0"/>
                <a:hlinkClick r:id="rId4" tooltip="Zur kostenlosen PowerPoint-Schulung wechseln"/>
              </a:rPr>
              <a:t>Server </a:t>
            </a:r>
            <a:r>
              <a:rPr lang="de-DE" sz="2000" dirty="0" err="1" smtClean="0">
                <a:latin typeface="Segoe UI Light" panose="020B0502040204020203" pitchFamily="34" charset="0"/>
                <a:cs typeface="Segoe UI Light" panose="020B0502040204020203" pitchFamily="34" charset="0"/>
                <a:hlinkClick r:id="rId4" tooltip="Zur kostenlosen PowerPoint-Schulung wechseln"/>
              </a:rPr>
              <a:t>configurator</a:t>
            </a:r>
            <a:endParaRPr lang="de-DE" sz="2000" dirty="0">
              <a:latin typeface="Segoe UI Light" panose="020B0502040204020203" pitchFamily="34" charset="0"/>
              <a:cs typeface="Segoe UI Light" panose="020B0502040204020203" pitchFamily="34" charset="0"/>
            </a:endParaRPr>
          </a:p>
          <a:p>
            <a:pPr>
              <a:lnSpc>
                <a:spcPts val="3600"/>
              </a:lnSpc>
              <a:spcAft>
                <a:spcPts val="0"/>
              </a:spcAft>
            </a:pPr>
            <a:r>
              <a:rPr lang="de-DE" sz="2000" dirty="0" smtClean="0">
                <a:latin typeface="Segoe UI Light" panose="020B0502040204020203" pitchFamily="34" charset="0"/>
                <a:cs typeface="Segoe UI Light" panose="020B0502040204020203" pitchFamily="34" charset="0"/>
                <a:hlinkClick r:id="rId5" tooltip="Zur kostenlosen PowerPoint-Schulung wechseln"/>
              </a:rPr>
              <a:t>Microsoft SQL Server </a:t>
            </a:r>
            <a:r>
              <a:rPr lang="de-DE" sz="2000" dirty="0" err="1" smtClean="0">
                <a:latin typeface="Segoe UI Light" panose="020B0502040204020203" pitchFamily="34" charset="0"/>
                <a:cs typeface="Segoe UI Light" panose="020B0502040204020203" pitchFamily="34" charset="0"/>
                <a:hlinkClick r:id="rId5" tooltip="Zur kostenlosen PowerPoint-Schulung wechseln"/>
              </a:rPr>
              <a:t>pricing</a:t>
            </a:r>
            <a:endParaRPr lang="de-DE" sz="2000" dirty="0">
              <a:latin typeface="Segoe UI Light" panose="020B0502040204020203" pitchFamily="34" charset="0"/>
              <a:cs typeface="Segoe UI Light" panose="020B0502040204020203" pitchFamily="34" charset="0"/>
            </a:endParaRPr>
          </a:p>
          <a:p>
            <a:pPr>
              <a:lnSpc>
                <a:spcPts val="3600"/>
              </a:lnSpc>
              <a:spcAft>
                <a:spcPts val="0"/>
              </a:spcAft>
            </a:pPr>
            <a:r>
              <a:rPr lang="de-DE" sz="2000" dirty="0" err="1" smtClean="0">
                <a:latin typeface="Segoe UI Light" panose="020B0502040204020203" pitchFamily="34" charset="0"/>
                <a:cs typeface="Segoe UI Light" panose="020B0502040204020203" pitchFamily="34" charset="0"/>
                <a:hlinkClick r:id="rId6" tooltip="Zur kostenlosen PowerPoint-Schulung wechseln"/>
              </a:rPr>
              <a:t>Application</a:t>
            </a:r>
            <a:r>
              <a:rPr lang="de-DE" sz="2000" dirty="0" smtClean="0">
                <a:latin typeface="Segoe UI Light" panose="020B0502040204020203" pitchFamily="34" charset="0"/>
                <a:cs typeface="Segoe UI Light" panose="020B0502040204020203" pitchFamily="34" charset="0"/>
                <a:hlinkClick r:id="rId6" tooltip="Zur kostenlosen PowerPoint-Schulung wechseln"/>
              </a:rPr>
              <a:t> </a:t>
            </a:r>
            <a:r>
              <a:rPr lang="de-DE" sz="2000" dirty="0" err="1" smtClean="0">
                <a:latin typeface="Segoe UI Light" panose="020B0502040204020203" pitchFamily="34" charset="0"/>
                <a:cs typeface="Segoe UI Light" panose="020B0502040204020203" pitchFamily="34" charset="0"/>
                <a:hlinkClick r:id="rId6" tooltip="Zur kostenlosen PowerPoint-Schulung wechseln"/>
              </a:rPr>
              <a:t>server</a:t>
            </a:r>
            <a:r>
              <a:rPr lang="de-DE" sz="2000" dirty="0" smtClean="0">
                <a:latin typeface="Segoe UI Light" panose="020B0502040204020203" pitchFamily="34" charset="0"/>
                <a:cs typeface="Segoe UI Light" panose="020B0502040204020203" pitchFamily="34" charset="0"/>
                <a:hlinkClick r:id="rId6" tooltip="Zur kostenlosen PowerPoint-Schulung wechseln"/>
              </a:rPr>
              <a:t> </a:t>
            </a:r>
            <a:r>
              <a:rPr lang="de-DE" sz="2000" dirty="0" err="1" smtClean="0">
                <a:latin typeface="Segoe UI Light" panose="020B0502040204020203" pitchFamily="34" charset="0"/>
                <a:cs typeface="Segoe UI Light" panose="020B0502040204020203" pitchFamily="34" charset="0"/>
                <a:hlinkClick r:id="rId6" tooltip="Zur kostenlosen PowerPoint-Schulung wechseln"/>
              </a:rPr>
              <a:t>pricing</a:t>
            </a: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de-DE" sz="2000" dirty="0" err="1" smtClean="0">
                <a:latin typeface="Segoe UI Light" panose="020B0502040204020203" pitchFamily="34" charset="0"/>
                <a:cs typeface="Segoe UI Light" panose="020B0502040204020203" pitchFamily="34" charset="0"/>
              </a:rPr>
              <a:t>Author</a:t>
            </a:r>
            <a:r>
              <a:rPr lang="de-DE" sz="2000" dirty="0" smtClean="0">
                <a:latin typeface="Segoe UI Light" panose="020B0502040204020203" pitchFamily="34" charset="0"/>
                <a:cs typeface="Segoe UI Light" panose="020B0502040204020203" pitchFamily="34" charset="0"/>
              </a:rPr>
              <a:t>: </a:t>
            </a:r>
            <a:r>
              <a:rPr lang="de-DE" sz="2000" dirty="0" err="1" smtClean="0">
                <a:latin typeface="Segoe UI Light" panose="020B0502040204020203" pitchFamily="34" charset="0"/>
                <a:cs typeface="Segoe UI Light" panose="020B0502040204020203" pitchFamily="34" charset="0"/>
              </a:rPr>
              <a:t>Kalashnikova</a:t>
            </a:r>
            <a:r>
              <a:rPr lang="de-DE" sz="2000" dirty="0" smtClean="0">
                <a:latin typeface="Segoe UI Light" panose="020B0502040204020203" pitchFamily="34" charset="0"/>
                <a:cs typeface="Segoe UI Light" panose="020B0502040204020203" pitchFamily="34" charset="0"/>
              </a:rPr>
              <a:t> Polina</a:t>
            </a:r>
            <a:endParaRPr lang="de-DE" sz="2000" dirty="0">
              <a:latin typeface="Segoe UI Light" panose="020B0502040204020203" pitchFamily="34" charset="0"/>
              <a:cs typeface="Segoe UI Light" panose="020B0502040204020203" pitchFamily="34" charset="0"/>
            </a:endParaRPr>
          </a:p>
        </p:txBody>
      </p:sp>
      <p:pic>
        <p:nvPicPr>
          <p:cNvPr id="8" name="Bild 7" descr="Pfeil nach rechts mit einem Link zum PowerPoint-Teamblog. Wählen Sie das Bild aus, um zum PowerPoint-Teamblog zu gelangen ">
            <a:hlinkClick r:id="rId7" tooltip="Hier klicken, um zum PowerPoint-Teamblog zu gelangen."/>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88944" y="2421822"/>
            <a:ext cx="661940" cy="661940"/>
          </a:xfrm>
          <a:prstGeom prst="rect">
            <a:avLst/>
          </a:prstGeom>
        </p:spPr>
      </p:pic>
      <p:pic>
        <p:nvPicPr>
          <p:cNvPr id="7" name="Bild 6" descr="Pfeil nach rechts mit einem Link auf die kostenlose PowerPoint-Schulung. Wählen Sie das Bild aus, um auf die kostenlose PowerPoint-Schulung zuzugreifen.">
            <a:hlinkClick r:id="rId9" tooltip="Hier klicken, um zur kostenlosen PowerPoint-Schulung zu wechseln."/>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88944" y="3083762"/>
            <a:ext cx="661940" cy="661940"/>
          </a:xfrm>
          <a:prstGeom prst="rect">
            <a:avLst/>
          </a:prstGeom>
        </p:spPr>
      </p:pic>
      <p:pic>
        <p:nvPicPr>
          <p:cNvPr id="11" name="Bild 6" descr="Pfeil nach rechts mit einem Link auf die kostenlose PowerPoint-Schulung. Wählen Sie das Bild aus, um auf die kostenlose PowerPoint-Schulung zuzugreifen.">
            <a:hlinkClick r:id="rId9" tooltip="Hier klicken, um zur kostenlosen PowerPoint-Schulung zu wechseln."/>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88944" y="3745702"/>
            <a:ext cx="661940" cy="661940"/>
          </a:xfrm>
          <a:prstGeom prst="rect">
            <a:avLst/>
          </a:prstGeom>
        </p:spPr>
      </p:pic>
      <p:pic>
        <p:nvPicPr>
          <p:cNvPr id="12" name="Bild 6" descr="Pfeil nach rechts mit einem Link auf die kostenlose PowerPoint-Schulung. Wählen Sie das Bild aus, um auf die kostenlose PowerPoint-Schulung zuzugreifen.">
            <a:hlinkClick r:id="rId9" tooltip="Hier klicken, um zur kostenlosen PowerPoint-Schulung zu wechseln."/>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88944" y="4399392"/>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illkommenDo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40_TF10001108.potx" id="{757FD0D8-8A59-4BC4-90CE-49F6654C71A8}" vid="{8DDB88D7-B477-4043-BB94-B17E4F46CA83}"/>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Willkommen bei PowerPoint 2016</Template>
  <TotalTime>0</TotalTime>
  <Words>878</Words>
  <Application>Microsoft Office PowerPoint</Application>
  <PresentationFormat>Widescreen</PresentationFormat>
  <Paragraphs>130</Paragraphs>
  <Slides>9</Slides>
  <Notes>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Calibri</vt:lpstr>
      <vt:lpstr>Segoe UI</vt:lpstr>
      <vt:lpstr>Segoe UI Light</vt:lpstr>
      <vt:lpstr>Symbol</vt:lpstr>
      <vt:lpstr>Wingdings</vt:lpstr>
      <vt:lpstr>WillkommenDok</vt:lpstr>
      <vt:lpstr>TCO of requested Case Study</vt:lpstr>
      <vt:lpstr>Description of the environment UC &amp; required TPS</vt:lpstr>
      <vt:lpstr>Sizing</vt:lpstr>
      <vt:lpstr>Technical Architectures for the two cases: inputs 1000 TPS</vt:lpstr>
      <vt:lpstr>TCO Comparison on 5 years</vt:lpstr>
      <vt:lpstr>x86 TCO Assumptions</vt:lpstr>
      <vt:lpstr>LinuxONE TCO Assumptions</vt:lpstr>
      <vt:lpstr>How TCO changes with TPS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2021-03-31T12:38:02Z</dcterms:created>
  <dcterms:modified xsi:type="dcterms:W3CDTF">2021-04-05T09:22:14Z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