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7588250"/>
  <p:notesSz cx="11430000" cy="7588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2816225"/>
            <a:ext cx="952627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B1B2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457449"/>
            <a:ext cx="5924550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986472"/>
            <a:ext cx="4302125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270">
                <a:latin typeface="Calibri"/>
                <a:cs typeface="Calibri"/>
              </a:rPr>
              <a:t>Project</a:t>
            </a:r>
            <a:r>
              <a:rPr dirty="0" sz="4650" spc="-250">
                <a:latin typeface="Calibri"/>
                <a:cs typeface="Calibri"/>
              </a:rPr>
              <a:t> </a:t>
            </a:r>
            <a:r>
              <a:rPr dirty="0" sz="4650" spc="305">
                <a:latin typeface="Calibri"/>
                <a:cs typeface="Calibri"/>
              </a:rPr>
              <a:t>Central:</a:t>
            </a:r>
            <a:endParaRPr sz="4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3625" y="1729422"/>
            <a:ext cx="5931535" cy="32137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1558290">
              <a:lnSpc>
                <a:spcPts val="5780"/>
              </a:lnSpc>
              <a:spcBef>
                <a:spcPts val="130"/>
              </a:spcBef>
            </a:pPr>
            <a:r>
              <a:rPr dirty="0" sz="4650" spc="434">
                <a:solidFill>
                  <a:srgbClr val="1B1B26"/>
                </a:solidFill>
                <a:latin typeface="Calibri"/>
                <a:cs typeface="Calibri"/>
              </a:rPr>
              <a:t>Empowering </a:t>
            </a:r>
            <a:r>
              <a:rPr dirty="0" sz="4650" spc="440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dirty="0" sz="4650" spc="940">
                <a:solidFill>
                  <a:srgbClr val="1B1B26"/>
                </a:solidFill>
                <a:latin typeface="Calibri"/>
                <a:cs typeface="Calibri"/>
              </a:rPr>
              <a:t>C</a:t>
            </a:r>
            <a:r>
              <a:rPr dirty="0" sz="4650" spc="90">
                <a:solidFill>
                  <a:srgbClr val="1B1B26"/>
                </a:solidFill>
                <a:latin typeface="Calibri"/>
                <a:cs typeface="Calibri"/>
              </a:rPr>
              <a:t>o</a:t>
            </a:r>
            <a:r>
              <a:rPr dirty="0" sz="4650" spc="300">
                <a:solidFill>
                  <a:srgbClr val="1B1B26"/>
                </a:solidFill>
                <a:latin typeface="Calibri"/>
                <a:cs typeface="Calibri"/>
              </a:rPr>
              <a:t>ll</a:t>
            </a:r>
            <a:r>
              <a:rPr dirty="0" sz="4650" spc="335">
                <a:solidFill>
                  <a:srgbClr val="1B1B26"/>
                </a:solidFill>
                <a:latin typeface="Calibri"/>
                <a:cs typeface="Calibri"/>
              </a:rPr>
              <a:t>a</a:t>
            </a:r>
            <a:r>
              <a:rPr dirty="0" sz="4650" spc="240">
                <a:solidFill>
                  <a:srgbClr val="1B1B26"/>
                </a:solidFill>
                <a:latin typeface="Calibri"/>
                <a:cs typeface="Calibri"/>
              </a:rPr>
              <a:t>b</a:t>
            </a:r>
            <a:r>
              <a:rPr dirty="0" sz="4650" spc="90">
                <a:solidFill>
                  <a:srgbClr val="1B1B26"/>
                </a:solidFill>
                <a:latin typeface="Calibri"/>
                <a:cs typeface="Calibri"/>
              </a:rPr>
              <a:t>o</a:t>
            </a:r>
            <a:r>
              <a:rPr dirty="0" sz="4650" spc="395">
                <a:solidFill>
                  <a:srgbClr val="1B1B26"/>
                </a:solidFill>
                <a:latin typeface="Calibri"/>
                <a:cs typeface="Calibri"/>
              </a:rPr>
              <a:t>r</a:t>
            </a:r>
            <a:r>
              <a:rPr dirty="0" sz="4650" spc="335">
                <a:solidFill>
                  <a:srgbClr val="1B1B26"/>
                </a:solidFill>
                <a:latin typeface="Calibri"/>
                <a:cs typeface="Calibri"/>
              </a:rPr>
              <a:t>a</a:t>
            </a:r>
            <a:r>
              <a:rPr dirty="0" sz="4650" spc="114">
                <a:solidFill>
                  <a:srgbClr val="1B1B26"/>
                </a:solidFill>
                <a:latin typeface="Calibri"/>
                <a:cs typeface="Calibri"/>
              </a:rPr>
              <a:t>t</a:t>
            </a:r>
            <a:r>
              <a:rPr dirty="0" sz="4650" spc="450">
                <a:solidFill>
                  <a:srgbClr val="1B1B26"/>
                </a:solidFill>
                <a:latin typeface="Calibri"/>
                <a:cs typeface="Calibri"/>
              </a:rPr>
              <a:t>i</a:t>
            </a:r>
            <a:r>
              <a:rPr dirty="0" sz="4650" spc="90">
                <a:solidFill>
                  <a:srgbClr val="1B1B26"/>
                </a:solidFill>
                <a:latin typeface="Calibri"/>
                <a:cs typeface="Calibri"/>
              </a:rPr>
              <a:t>o</a:t>
            </a:r>
            <a:r>
              <a:rPr dirty="0" sz="4650" spc="545">
                <a:solidFill>
                  <a:srgbClr val="1B1B26"/>
                </a:solidFill>
                <a:latin typeface="Calibri"/>
                <a:cs typeface="Calibri"/>
              </a:rPr>
              <a:t>n</a:t>
            </a:r>
            <a:r>
              <a:rPr dirty="0" sz="4650" spc="-215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dirty="0" sz="4650" spc="380">
                <a:solidFill>
                  <a:srgbClr val="1B1B26"/>
                </a:solidFill>
                <a:latin typeface="Calibri"/>
                <a:cs typeface="Calibri"/>
              </a:rPr>
              <a:t>&amp;</a:t>
            </a:r>
            <a:endParaRPr sz="4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650" spc="360">
                <a:solidFill>
                  <a:srgbClr val="1B1B26"/>
                </a:solidFill>
                <a:latin typeface="Calibri"/>
                <a:cs typeface="Calibri"/>
              </a:rPr>
              <a:t>Knowledge</a:t>
            </a:r>
            <a:r>
              <a:rPr dirty="0" sz="4650" spc="-235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dirty="0" sz="4650" spc="484">
                <a:solidFill>
                  <a:srgbClr val="1B1B26"/>
                </a:solidFill>
                <a:latin typeface="Calibri"/>
                <a:cs typeface="Calibri"/>
              </a:rPr>
              <a:t>Sharing</a:t>
            </a:r>
            <a:endParaRPr sz="4650">
              <a:latin typeface="Calibri"/>
              <a:cs typeface="Calibri"/>
            </a:endParaRPr>
          </a:p>
          <a:p>
            <a:pPr marL="12700" marR="5080">
              <a:lnSpc>
                <a:spcPct val="131900"/>
              </a:lnSpc>
              <a:spcBef>
                <a:spcPts val="1480"/>
              </a:spcBef>
            </a:pP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Welcome!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We're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90">
                <a:solidFill>
                  <a:srgbClr val="3F4054"/>
                </a:solidFill>
                <a:latin typeface="Microsoft Sans Serif"/>
                <a:cs typeface="Microsoft Sans Serif"/>
              </a:rPr>
              <a:t>about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3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dive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95">
                <a:solidFill>
                  <a:srgbClr val="3F4054"/>
                </a:solidFill>
                <a:latin typeface="Microsoft Sans Serif"/>
                <a:cs typeface="Microsoft Sans Serif"/>
              </a:rPr>
              <a:t>into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an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exciting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project: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Project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Central.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A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collaborative </a:t>
            </a:r>
            <a:r>
              <a:rPr dirty="0" sz="1350" spc="100">
                <a:solidFill>
                  <a:srgbClr val="3F4054"/>
                </a:solidFill>
                <a:latin typeface="Microsoft Sans Serif"/>
                <a:cs typeface="Microsoft Sans Serif"/>
              </a:rPr>
              <a:t>platform </a:t>
            </a:r>
            <a:r>
              <a:rPr dirty="0" sz="1350" spc="120">
                <a:solidFill>
                  <a:srgbClr val="3F4054"/>
                </a:solidFill>
                <a:latin typeface="Microsoft Sans Serif"/>
                <a:cs typeface="Microsoft Sans Serif"/>
              </a:rPr>
              <a:t>that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will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revolutionize </a:t>
            </a:r>
            <a:r>
              <a:rPr dirty="0" sz="1350" spc="85">
                <a:solidFill>
                  <a:srgbClr val="3F4054"/>
                </a:solidFill>
                <a:latin typeface="Microsoft Sans Serif"/>
                <a:cs typeface="Microsoft Sans Serif"/>
              </a:rPr>
              <a:t>how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your organization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works.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3640" y="5164137"/>
            <a:ext cx="18611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10" b="1">
                <a:solidFill>
                  <a:srgbClr val="3F4054"/>
                </a:solidFill>
                <a:latin typeface="Arial"/>
                <a:cs typeface="Arial"/>
              </a:rPr>
              <a:t>by</a:t>
            </a:r>
            <a:r>
              <a:rPr dirty="0" sz="1650" spc="-65" b="1">
                <a:solidFill>
                  <a:srgbClr val="3F4054"/>
                </a:solidFill>
                <a:latin typeface="Arial"/>
                <a:cs typeface="Arial"/>
              </a:rPr>
              <a:t> </a:t>
            </a:r>
            <a:r>
              <a:rPr dirty="0" sz="1650" spc="85" b="1">
                <a:solidFill>
                  <a:srgbClr val="3F4054"/>
                </a:solidFill>
                <a:latin typeface="Arial"/>
                <a:cs typeface="Arial"/>
              </a:rPr>
              <a:t>Prince</a:t>
            </a:r>
            <a:r>
              <a:rPr dirty="0" sz="1650" spc="-60" b="1">
                <a:solidFill>
                  <a:srgbClr val="3F4054"/>
                </a:solidFill>
                <a:latin typeface="Arial"/>
                <a:cs typeface="Arial"/>
              </a:rPr>
              <a:t> </a:t>
            </a:r>
            <a:r>
              <a:rPr dirty="0" sz="1650" spc="120" b="1">
                <a:solidFill>
                  <a:srgbClr val="3F4054"/>
                </a:solidFill>
                <a:latin typeface="Arial"/>
                <a:cs typeface="Arial"/>
              </a:rPr>
              <a:t>Kumar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6325" y="5200651"/>
            <a:ext cx="276225" cy="266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90"/>
              <a:t>Continuous</a:t>
            </a:r>
            <a:r>
              <a:rPr dirty="0" spc="-1055"/>
              <a:t> </a:t>
            </a:r>
            <a:r>
              <a:rPr dirty="0" spc="180"/>
              <a:t>Improvement:</a:t>
            </a:r>
            <a:r>
              <a:rPr dirty="0" spc="-1055"/>
              <a:t> </a:t>
            </a:r>
            <a:r>
              <a:rPr dirty="0" spc="40"/>
              <a:t>Building</a:t>
            </a:r>
            <a:r>
              <a:rPr dirty="0" spc="-1050"/>
              <a:t> </a:t>
            </a:r>
            <a:r>
              <a:rPr dirty="0" spc="185"/>
              <a:t>a</a:t>
            </a:r>
            <a:r>
              <a:rPr dirty="0" spc="-1060"/>
              <a:t> </a:t>
            </a:r>
            <a:r>
              <a:rPr dirty="0" spc="30"/>
              <a:t>Culture</a:t>
            </a:r>
            <a:r>
              <a:rPr dirty="0" spc="-1050"/>
              <a:t> </a:t>
            </a:r>
            <a:r>
              <a:rPr dirty="0" spc="-125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3349625"/>
            <a:ext cx="1872614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40">
                <a:solidFill>
                  <a:srgbClr val="1B1B26"/>
                </a:solidFill>
                <a:latin typeface="SimSun"/>
                <a:cs typeface="SimSun"/>
              </a:rPr>
              <a:t>Learning</a:t>
            </a:r>
            <a:endParaRPr sz="335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4314825"/>
            <a:ext cx="390525" cy="390525"/>
            <a:chOff x="600075" y="4314825"/>
            <a:chExt cx="390525" cy="390525"/>
          </a:xfrm>
        </p:grpSpPr>
        <p:sp>
          <p:nvSpPr>
            <p:cNvPr id="6" name="object 6"/>
            <p:cNvSpPr/>
            <p:nvPr/>
          </p:nvSpPr>
          <p:spPr>
            <a:xfrm>
              <a:off x="6048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48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1688" y="356438"/>
                  </a:lnTo>
                  <a:lnTo>
                    <a:pt x="369674" y="359460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38"/>
                  </a:lnTo>
                  <a:lnTo>
                    <a:pt x="7292" y="353428"/>
                  </a:lnTo>
                  <a:lnTo>
                    <a:pt x="5590" y="350253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2156" y="4349750"/>
            <a:ext cx="1016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05">
                <a:solidFill>
                  <a:srgbClr val="3F4054"/>
                </a:solidFill>
                <a:latin typeface="SimSun"/>
                <a:cs typeface="SimSun"/>
              </a:rPr>
              <a:t>1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87" y="4179490"/>
            <a:ext cx="2708275" cy="12877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470"/>
              </a:spcBef>
            </a:pPr>
            <a:r>
              <a:rPr dirty="0" sz="1650" spc="-35">
                <a:solidFill>
                  <a:srgbClr val="3F4054"/>
                </a:solidFill>
                <a:latin typeface="SimSun"/>
                <a:cs typeface="SimSun"/>
              </a:rPr>
              <a:t>Projec</a:t>
            </a:r>
            <a:r>
              <a:rPr dirty="0" sz="1650" spc="-30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65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60">
                <a:solidFill>
                  <a:srgbClr val="3F4054"/>
                </a:solidFill>
                <a:latin typeface="SimSun"/>
                <a:cs typeface="SimSun"/>
              </a:rPr>
              <a:t>emplates  </a:t>
            </a:r>
            <a:r>
              <a:rPr dirty="0" sz="1350" spc="40">
                <a:solidFill>
                  <a:srgbClr val="3F4054"/>
                </a:solidFill>
                <a:latin typeface="Microsoft Sans Serif"/>
                <a:cs typeface="Microsoft Sans Serif"/>
              </a:rPr>
              <a:t>Standardize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initiation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by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providing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pre-built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10">
                <a:solidFill>
                  <a:srgbClr val="3F4054"/>
                </a:solidFill>
                <a:latin typeface="Microsoft Sans Serif"/>
                <a:cs typeface="Microsoft Sans Serif"/>
              </a:rPr>
              <a:t>for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95">
                <a:solidFill>
                  <a:srgbClr val="3F4054"/>
                </a:solidFill>
                <a:latin typeface="Microsoft Sans Serif"/>
                <a:cs typeface="Microsoft Sans Serif"/>
              </a:rPr>
              <a:t>common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types.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67175" y="4314825"/>
            <a:ext cx="390525" cy="390525"/>
            <a:chOff x="4067175" y="4314825"/>
            <a:chExt cx="390525" cy="390525"/>
          </a:xfrm>
        </p:grpSpPr>
        <p:sp>
          <p:nvSpPr>
            <p:cNvPr id="11" name="object 11"/>
            <p:cNvSpPr/>
            <p:nvPr/>
          </p:nvSpPr>
          <p:spPr>
            <a:xfrm>
              <a:off x="40719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31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719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31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37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31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80230" y="4349750"/>
            <a:ext cx="16002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5">
                <a:solidFill>
                  <a:srgbClr val="3F4054"/>
                </a:solidFill>
                <a:latin typeface="SimSun"/>
                <a:cs typeface="SimSun"/>
              </a:rPr>
              <a:t>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1683" y="4179490"/>
            <a:ext cx="2627630" cy="128778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17780">
              <a:lnSpc>
                <a:spcPct val="139100"/>
              </a:lnSpc>
              <a:spcBef>
                <a:spcPts val="440"/>
              </a:spcBef>
            </a:pPr>
            <a:r>
              <a:rPr dirty="0" sz="1650" spc="100">
                <a:solidFill>
                  <a:srgbClr val="3F4054"/>
                </a:solidFill>
                <a:latin typeface="SimSun"/>
                <a:cs typeface="SimSun"/>
              </a:rPr>
              <a:t>Lessons</a:t>
            </a:r>
            <a:r>
              <a:rPr dirty="0" sz="1650" spc="-520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105">
                <a:solidFill>
                  <a:srgbClr val="3F4054"/>
                </a:solidFill>
                <a:latin typeface="SimSun"/>
                <a:cs typeface="SimSun"/>
              </a:rPr>
              <a:t>Learned 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Encourage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post-project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reviews </a:t>
            </a:r>
            <a:r>
              <a:rPr dirty="0" sz="1350" spc="-3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3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capture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key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insights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identify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Microsoft Sans Serif"/>
                <a:cs typeface="Microsoft Sans Serif"/>
              </a:rPr>
              <a:t>areas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10">
                <a:solidFill>
                  <a:srgbClr val="3F4054"/>
                </a:solidFill>
                <a:latin typeface="Microsoft Sans Serif"/>
                <a:cs typeface="Microsoft Sans Serif"/>
              </a:rPr>
              <a:t>for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improvement.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34275" y="4314825"/>
            <a:ext cx="390525" cy="390525"/>
            <a:chOff x="7534275" y="4314825"/>
            <a:chExt cx="390525" cy="390525"/>
          </a:xfrm>
        </p:grpSpPr>
        <p:sp>
          <p:nvSpPr>
            <p:cNvPr id="16" name="object 16"/>
            <p:cNvSpPr/>
            <p:nvPr/>
          </p:nvSpPr>
          <p:spPr>
            <a:xfrm>
              <a:off x="75390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39037" y="43195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64820" y="364820"/>
                  </a:lnTo>
                  <a:lnTo>
                    <a:pt x="362254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28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19" y="343547"/>
                  </a:lnTo>
                  <a:lnTo>
                    <a:pt x="1765" y="340093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42123" y="4349750"/>
            <a:ext cx="17018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5">
                <a:solidFill>
                  <a:srgbClr val="3F4054"/>
                </a:solidFill>
                <a:latin typeface="SimSun"/>
                <a:cs typeface="SimSun"/>
              </a:rPr>
              <a:t>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8785" y="4179490"/>
            <a:ext cx="2583815" cy="15640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484"/>
              </a:spcBef>
            </a:pPr>
            <a:r>
              <a:rPr dirty="0" sz="1650" spc="114">
                <a:solidFill>
                  <a:srgbClr val="3F4054"/>
                </a:solidFill>
                <a:latin typeface="SimSun"/>
                <a:cs typeface="SimSun"/>
              </a:rPr>
              <a:t>Open-Sourc</a:t>
            </a:r>
            <a:r>
              <a:rPr dirty="0" sz="1650" spc="120">
                <a:solidFill>
                  <a:srgbClr val="3F4054"/>
                </a:solidFill>
                <a:latin typeface="SimSun"/>
                <a:cs typeface="SimSun"/>
              </a:rPr>
              <a:t>e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-20">
                <a:solidFill>
                  <a:srgbClr val="3F4054"/>
                </a:solidFill>
                <a:latin typeface="SimSun"/>
                <a:cs typeface="SimSun"/>
              </a:rPr>
              <a:t>Inspiration 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Draw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inspiration </a:t>
            </a:r>
            <a:r>
              <a:rPr dirty="0" sz="1350" spc="110">
                <a:solidFill>
                  <a:srgbClr val="3F4054"/>
                </a:solidFill>
                <a:latin typeface="Microsoft Sans Serif"/>
                <a:cs typeface="Microsoft Sans Serif"/>
              </a:rPr>
              <a:t>from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open-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source</a:t>
            </a:r>
            <a:r>
              <a:rPr dirty="0" sz="1350" spc="-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90">
                <a:solidFill>
                  <a:srgbClr val="3F4054"/>
                </a:solidFill>
                <a:latin typeface="Microsoft Sans Serif"/>
                <a:cs typeface="Microsoft Sans Serif"/>
              </a:rPr>
              <a:t>platforms</a:t>
            </a:r>
            <a:r>
              <a:rPr dirty="0" sz="1350" spc="-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like</a:t>
            </a:r>
            <a:r>
              <a:rPr dirty="0" sz="1350" spc="-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GitHub</a:t>
            </a:r>
            <a:r>
              <a:rPr dirty="0" sz="1350" spc="-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30">
                <a:solidFill>
                  <a:srgbClr val="3F4054"/>
                </a:solidFill>
                <a:latin typeface="Microsoft Sans Serif"/>
                <a:cs typeface="Microsoft Sans Serif"/>
              </a:rPr>
              <a:t>to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enhance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management </a:t>
            </a:r>
            <a:r>
              <a:rPr dirty="0" sz="1350" spc="8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features.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4386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96925"/>
            <a:ext cx="49110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Projec</a:t>
            </a:r>
            <a:r>
              <a:rPr dirty="0" spc="-85"/>
              <a:t>t</a:t>
            </a:r>
            <a:r>
              <a:rPr dirty="0" spc="-1070"/>
              <a:t> </a:t>
            </a:r>
            <a:r>
              <a:rPr dirty="0" spc="-220"/>
              <a:t>Profiles</a:t>
            </a:r>
            <a:r>
              <a:rPr dirty="0" spc="-215"/>
              <a:t>:</a:t>
            </a:r>
            <a:r>
              <a:rPr dirty="0" spc="-1070"/>
              <a:t> </a:t>
            </a:r>
            <a:r>
              <a:rPr dirty="0" spc="780"/>
              <a:t>A</a:t>
            </a:r>
            <a:r>
              <a:rPr dirty="0" spc="-1065"/>
              <a:t> </a:t>
            </a:r>
            <a:r>
              <a:rPr dirty="0" spc="-25"/>
              <a:t>Single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0075" y="2105024"/>
            <a:ext cx="2886075" cy="2105025"/>
            <a:chOff x="600075" y="2105024"/>
            <a:chExt cx="2886075" cy="2105025"/>
          </a:xfrm>
        </p:grpSpPr>
        <p:sp>
          <p:nvSpPr>
            <p:cNvPr id="7" name="object 7"/>
            <p:cNvSpPr/>
            <p:nvPr/>
          </p:nvSpPr>
          <p:spPr>
            <a:xfrm>
              <a:off x="604837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7" y="2081885"/>
                  </a:lnTo>
                  <a:lnTo>
                    <a:pt x="51619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4837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52000" y="2086190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9" y="2095500"/>
                  </a:lnTo>
                  <a:lnTo>
                    <a:pt x="48026" y="2095144"/>
                  </a:lnTo>
                  <a:lnTo>
                    <a:pt x="44465" y="2094433"/>
                  </a:lnTo>
                  <a:lnTo>
                    <a:pt x="40907" y="2093734"/>
                  </a:lnTo>
                  <a:lnTo>
                    <a:pt x="9311" y="2070938"/>
                  </a:lnTo>
                  <a:lnTo>
                    <a:pt x="7292" y="2067928"/>
                  </a:lnTo>
                  <a:lnTo>
                    <a:pt x="5590" y="2064753"/>
                  </a:lnTo>
                  <a:lnTo>
                    <a:pt x="4207" y="2061400"/>
                  </a:lnTo>
                  <a:lnTo>
                    <a:pt x="2818" y="2058047"/>
                  </a:lnTo>
                  <a:lnTo>
                    <a:pt x="1771" y="2054593"/>
                  </a:lnTo>
                  <a:lnTo>
                    <a:pt x="1061" y="2051037"/>
                  </a:lnTo>
                  <a:lnTo>
                    <a:pt x="351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7375" y="1330325"/>
            <a:ext cx="3084830" cy="2374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30">
                <a:solidFill>
                  <a:srgbClr val="1B1B26"/>
                </a:solidFill>
                <a:latin typeface="SimSun"/>
                <a:cs typeface="SimSun"/>
              </a:rPr>
              <a:t>Source</a:t>
            </a:r>
            <a:r>
              <a:rPr dirty="0" sz="3350" spc="-1065">
                <a:solidFill>
                  <a:srgbClr val="1B1B26"/>
                </a:solidFill>
                <a:latin typeface="SimSun"/>
                <a:cs typeface="SimSun"/>
              </a:rPr>
              <a:t> </a:t>
            </a:r>
            <a:r>
              <a:rPr dirty="0" sz="3350" spc="-125">
                <a:solidFill>
                  <a:srgbClr val="1B1B26"/>
                </a:solidFill>
                <a:latin typeface="SimSun"/>
                <a:cs typeface="SimSun"/>
              </a:rPr>
              <a:t>o</a:t>
            </a:r>
            <a:r>
              <a:rPr dirty="0" sz="3350" spc="-120">
                <a:solidFill>
                  <a:srgbClr val="1B1B26"/>
                </a:solidFill>
                <a:latin typeface="SimSun"/>
                <a:cs typeface="SimSun"/>
              </a:rPr>
              <a:t>f</a:t>
            </a:r>
            <a:r>
              <a:rPr dirty="0" sz="3350" spc="-1070">
                <a:solidFill>
                  <a:srgbClr val="1B1B26"/>
                </a:solidFill>
                <a:latin typeface="SimSun"/>
                <a:cs typeface="SimSun"/>
              </a:rPr>
              <a:t> </a:t>
            </a:r>
            <a:r>
              <a:rPr dirty="0" sz="3350" spc="100">
                <a:solidFill>
                  <a:srgbClr val="1B1B26"/>
                </a:solidFill>
                <a:latin typeface="SimSun"/>
                <a:cs typeface="SimSun"/>
              </a:rPr>
              <a:t>Truth</a:t>
            </a:r>
            <a:endParaRPr sz="3350">
              <a:latin typeface="SimSun"/>
              <a:cs typeface="SimSun"/>
            </a:endParaRPr>
          </a:p>
          <a:p>
            <a:pPr marL="193675" marR="412750">
              <a:lnSpc>
                <a:spcPct val="135500"/>
              </a:lnSpc>
              <a:spcBef>
                <a:spcPts val="2825"/>
              </a:spcBef>
            </a:pPr>
            <a:r>
              <a:rPr dirty="0" sz="1650" spc="-35">
                <a:solidFill>
                  <a:srgbClr val="3F4054"/>
                </a:solidFill>
                <a:latin typeface="SimSun"/>
                <a:cs typeface="SimSun"/>
              </a:rPr>
              <a:t>Projec</a:t>
            </a:r>
            <a:r>
              <a:rPr dirty="0" sz="1650" spc="-30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135">
                <a:solidFill>
                  <a:srgbClr val="3F4054"/>
                </a:solidFill>
                <a:latin typeface="SimSun"/>
                <a:cs typeface="SimSun"/>
              </a:rPr>
              <a:t>Overview 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Comprehensive</a:t>
            </a:r>
            <a:r>
              <a:rPr dirty="0" sz="1350" spc="-3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</a:t>
            </a:r>
            <a:r>
              <a:rPr dirty="0" sz="1350" spc="-3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details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in</a:t>
            </a:r>
            <a:r>
              <a:rPr dirty="0" sz="1350" spc="-3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one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place.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Imagine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0">
                <a:solidFill>
                  <a:srgbClr val="3F4054"/>
                </a:solidFill>
                <a:latin typeface="Microsoft Sans Serif"/>
                <a:cs typeface="Microsoft Sans Serif"/>
              </a:rPr>
              <a:t>single, </a:t>
            </a:r>
            <a:r>
              <a:rPr dirty="0" sz="1350" spc="-34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easy-to-access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hub </a:t>
            </a:r>
            <a:r>
              <a:rPr dirty="0" sz="1350" spc="110">
                <a:solidFill>
                  <a:srgbClr val="3F4054"/>
                </a:solidFill>
                <a:latin typeface="Microsoft Sans Serif"/>
                <a:cs typeface="Microsoft Sans Serif"/>
              </a:rPr>
              <a:t>for </a:t>
            </a: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all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Microsoft Sans Serif"/>
                <a:cs typeface="Microsoft Sans Serif"/>
              </a:rPr>
              <a:t>information.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7600" y="2105024"/>
            <a:ext cx="2886075" cy="2105025"/>
            <a:chOff x="3657600" y="2105024"/>
            <a:chExt cx="2886075" cy="2105025"/>
          </a:xfrm>
        </p:grpSpPr>
        <p:sp>
          <p:nvSpPr>
            <p:cNvPr id="11" name="object 11"/>
            <p:cNvSpPr/>
            <p:nvPr/>
          </p:nvSpPr>
          <p:spPr>
            <a:xfrm>
              <a:off x="3662362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5" y="2081885"/>
                  </a:lnTo>
                  <a:lnTo>
                    <a:pt x="51612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62362" y="21097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60370" y="2079320"/>
                  </a:lnTo>
                  <a:lnTo>
                    <a:pt x="2857804" y="2081885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2" y="2095500"/>
                  </a:lnTo>
                  <a:lnTo>
                    <a:pt x="48018" y="2095144"/>
                  </a:lnTo>
                  <a:lnTo>
                    <a:pt x="44462" y="2094433"/>
                  </a:lnTo>
                  <a:lnTo>
                    <a:pt x="40906" y="2093734"/>
                  </a:lnTo>
                  <a:lnTo>
                    <a:pt x="9309" y="2070938"/>
                  </a:lnTo>
                  <a:lnTo>
                    <a:pt x="7289" y="2067928"/>
                  </a:lnTo>
                  <a:lnTo>
                    <a:pt x="1066" y="2051037"/>
                  </a:lnTo>
                  <a:lnTo>
                    <a:pt x="355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25875" y="2150665"/>
            <a:ext cx="2228215" cy="18307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515"/>
              </a:spcBef>
            </a:pPr>
            <a:r>
              <a:rPr dirty="0" sz="1650" spc="65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295">
                <a:solidFill>
                  <a:srgbClr val="3F4054"/>
                </a:solidFill>
                <a:latin typeface="SimSun"/>
                <a:cs typeface="SimSun"/>
              </a:rPr>
              <a:t>eam</a:t>
            </a:r>
            <a:r>
              <a:rPr dirty="0" sz="1650" spc="-520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5">
                <a:solidFill>
                  <a:srgbClr val="3F4054"/>
                </a:solidFill>
                <a:latin typeface="SimSun"/>
                <a:cs typeface="SimSun"/>
              </a:rPr>
              <a:t>Collaboration 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Connect </a:t>
            </a:r>
            <a:r>
              <a:rPr dirty="0" sz="1350" spc="105">
                <a:solidFill>
                  <a:srgbClr val="3F4054"/>
                </a:solidFill>
                <a:latin typeface="Microsoft Sans Serif"/>
                <a:cs typeface="Microsoft Sans Serif"/>
              </a:rPr>
              <a:t>with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your </a:t>
            </a:r>
            <a:r>
              <a:rPr dirty="0" sz="1350" spc="90">
                <a:solidFill>
                  <a:srgbClr val="3F4054"/>
                </a:solidFill>
                <a:latin typeface="Microsoft Sans Serif"/>
                <a:cs typeface="Microsoft Sans Serif"/>
              </a:rPr>
              <a:t>team </a:t>
            </a:r>
            <a:r>
              <a:rPr dirty="0" sz="1350" spc="9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members</a:t>
            </a:r>
            <a:r>
              <a:rPr dirty="0" sz="1350" spc="-5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0">
                <a:solidFill>
                  <a:srgbClr val="3F4054"/>
                </a:solidFill>
                <a:latin typeface="Microsoft Sans Serif"/>
                <a:cs typeface="Microsoft Sans Serif"/>
              </a:rPr>
              <a:t>seamlessly.</a:t>
            </a:r>
            <a:r>
              <a:rPr dirty="0" sz="1350" spc="-5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0">
                <a:solidFill>
                  <a:srgbClr val="3F4054"/>
                </a:solidFill>
                <a:latin typeface="Microsoft Sans Serif"/>
                <a:cs typeface="Microsoft Sans Serif"/>
              </a:rPr>
              <a:t>Keep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everyone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in </a:t>
            </a:r>
            <a:r>
              <a:rPr dirty="0" sz="1350" spc="85">
                <a:solidFill>
                  <a:srgbClr val="3F4054"/>
                </a:solidFill>
                <a:latin typeface="Microsoft Sans Serif"/>
                <a:cs typeface="Microsoft Sans Serif"/>
              </a:rPr>
              <a:t>the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loop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and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facilitate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efficient </a:t>
            </a:r>
            <a:r>
              <a:rPr dirty="0" sz="1350" spc="8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communication.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381500"/>
            <a:ext cx="5943600" cy="1276350"/>
            <a:chOff x="600075" y="4381500"/>
            <a:chExt cx="5943600" cy="1276350"/>
          </a:xfrm>
        </p:grpSpPr>
        <p:sp>
          <p:nvSpPr>
            <p:cNvPr id="15" name="object 15"/>
            <p:cNvSpPr/>
            <p:nvPr/>
          </p:nvSpPr>
          <p:spPr>
            <a:xfrm>
              <a:off x="604837" y="4386262"/>
              <a:ext cx="5934075" cy="1266825"/>
            </a:xfrm>
            <a:custGeom>
              <a:avLst/>
              <a:gdLst/>
              <a:ahLst/>
              <a:cxnLst/>
              <a:rect l="l" t="t" r="r" b="b"/>
              <a:pathLst>
                <a:path w="5934075" h="1266825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11581"/>
                  </a:lnTo>
                  <a:lnTo>
                    <a:pt x="0" y="1215207"/>
                  </a:lnTo>
                  <a:lnTo>
                    <a:pt x="18747" y="1253208"/>
                  </a:lnTo>
                  <a:lnTo>
                    <a:pt x="51619" y="1266821"/>
                  </a:lnTo>
                  <a:lnTo>
                    <a:pt x="5882462" y="1266821"/>
                  </a:lnTo>
                  <a:lnTo>
                    <a:pt x="5920460" y="1248078"/>
                  </a:lnTo>
                  <a:lnTo>
                    <a:pt x="5934075" y="1215207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4837" y="4386262"/>
              <a:ext cx="5934075" cy="1266825"/>
            </a:xfrm>
            <a:custGeom>
              <a:avLst/>
              <a:gdLst/>
              <a:ahLst/>
              <a:cxnLst/>
              <a:rect l="l" t="t" r="r" b="b"/>
              <a:pathLst>
                <a:path w="5934075" h="1266825">
                  <a:moveTo>
                    <a:pt x="0" y="121158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11581"/>
                  </a:lnTo>
                  <a:lnTo>
                    <a:pt x="5934075" y="1215207"/>
                  </a:lnTo>
                  <a:lnTo>
                    <a:pt x="5933719" y="1218798"/>
                  </a:lnTo>
                  <a:lnTo>
                    <a:pt x="5933008" y="1222355"/>
                  </a:lnTo>
                  <a:lnTo>
                    <a:pt x="5932309" y="1225913"/>
                  </a:lnTo>
                  <a:lnTo>
                    <a:pt x="5909525" y="1257514"/>
                  </a:lnTo>
                  <a:lnTo>
                    <a:pt x="5899962" y="1262618"/>
                  </a:lnTo>
                  <a:lnTo>
                    <a:pt x="5896622" y="1264008"/>
                  </a:lnTo>
                  <a:lnTo>
                    <a:pt x="5878830" y="1266826"/>
                  </a:lnTo>
                  <a:lnTo>
                    <a:pt x="55245" y="1266826"/>
                  </a:lnTo>
                  <a:lnTo>
                    <a:pt x="18747" y="1253208"/>
                  </a:lnTo>
                  <a:lnTo>
                    <a:pt x="9311" y="1242269"/>
                  </a:lnTo>
                  <a:lnTo>
                    <a:pt x="7292" y="1239253"/>
                  </a:lnTo>
                  <a:lnTo>
                    <a:pt x="5590" y="1236073"/>
                  </a:lnTo>
                  <a:lnTo>
                    <a:pt x="4207" y="1232719"/>
                  </a:lnTo>
                  <a:lnTo>
                    <a:pt x="2818" y="1229371"/>
                  </a:lnTo>
                  <a:lnTo>
                    <a:pt x="1771" y="1225913"/>
                  </a:lnTo>
                  <a:lnTo>
                    <a:pt x="1061" y="1222355"/>
                  </a:lnTo>
                  <a:lnTo>
                    <a:pt x="351" y="1218798"/>
                  </a:lnTo>
                  <a:lnTo>
                    <a:pt x="0" y="1215207"/>
                  </a:lnTo>
                  <a:lnTo>
                    <a:pt x="0" y="1211581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8350" y="4427140"/>
            <a:ext cx="5059045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45">
                <a:solidFill>
                  <a:srgbClr val="3F4054"/>
                </a:solidFill>
                <a:latin typeface="SimSun"/>
                <a:cs typeface="SimSun"/>
              </a:rPr>
              <a:t>Progres</a:t>
            </a:r>
            <a:r>
              <a:rPr dirty="0" sz="1650" spc="50">
                <a:solidFill>
                  <a:srgbClr val="3F4054"/>
                </a:solidFill>
                <a:latin typeface="SimSun"/>
                <a:cs typeface="SimSun"/>
              </a:rPr>
              <a:t>s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70">
                <a:solidFill>
                  <a:srgbClr val="3F4054"/>
                </a:solidFill>
                <a:latin typeface="SimSun"/>
                <a:cs typeface="SimSun"/>
              </a:rPr>
              <a:t>Tracking</a:t>
            </a: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Stay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05">
                <a:solidFill>
                  <a:srgbClr val="3F4054"/>
                </a:solidFill>
                <a:latin typeface="Microsoft Sans Serif"/>
                <a:cs typeface="Microsoft Sans Serif"/>
              </a:rPr>
              <a:t>up-to-date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on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project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status.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Microsoft Sans Serif"/>
                <a:cs typeface="Microsoft Sans Serif"/>
              </a:rPr>
              <a:t>Visualize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Microsoft Sans Serif"/>
                <a:cs typeface="Microsoft Sans Serif"/>
              </a:rPr>
              <a:t>progress,</a:t>
            </a:r>
            <a:r>
              <a:rPr dirty="0" sz="1350" spc="-1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roadblocks,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stay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on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0">
                <a:solidFill>
                  <a:srgbClr val="3F4054"/>
                </a:solidFill>
                <a:latin typeface="Microsoft Sans Serif"/>
                <a:cs typeface="Microsoft Sans Serif"/>
              </a:rPr>
              <a:t>track.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44700"/>
            <a:ext cx="63849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>
                <a:latin typeface="Trebuchet MS"/>
                <a:cs typeface="Trebuchet MS"/>
              </a:rPr>
              <a:t>T</a:t>
            </a:r>
            <a:r>
              <a:rPr dirty="0" spc="110">
                <a:latin typeface="Trebuchet MS"/>
                <a:cs typeface="Trebuchet MS"/>
              </a:rPr>
              <a:t>echnology</a:t>
            </a:r>
            <a:r>
              <a:rPr dirty="0" spc="-400">
                <a:latin typeface="Trebuchet MS"/>
                <a:cs typeface="Trebuchet MS"/>
              </a:rPr>
              <a:t> </a:t>
            </a:r>
            <a:r>
              <a:rPr dirty="0" spc="220">
                <a:latin typeface="Trebuchet MS"/>
                <a:cs typeface="Trebuchet MS"/>
              </a:rPr>
              <a:t>Stack</a:t>
            </a:r>
            <a:r>
              <a:rPr dirty="0" spc="-400">
                <a:latin typeface="Trebuchet MS"/>
                <a:cs typeface="Trebuchet MS"/>
              </a:rPr>
              <a:t> </a:t>
            </a:r>
            <a:r>
              <a:rPr dirty="0" spc="140">
                <a:latin typeface="Trebuchet MS"/>
                <a:cs typeface="Trebuchet MS"/>
              </a:rPr>
              <a:t>Transparency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92437"/>
            <a:ext cx="2720340" cy="1217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35">
                <a:solidFill>
                  <a:srgbClr val="1B1B26"/>
                </a:solidFill>
                <a:latin typeface="Trebuchet MS"/>
                <a:cs typeface="Trebuchet MS"/>
              </a:rPr>
              <a:t>Skill</a:t>
            </a:r>
            <a:r>
              <a:rPr dirty="0" sz="1650" spc="-195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dirty="0" sz="1650" spc="135">
                <a:solidFill>
                  <a:srgbClr val="1B1B26"/>
                </a:solidFill>
                <a:latin typeface="Trebuchet MS"/>
                <a:cs typeface="Trebuchet MS"/>
              </a:rPr>
              <a:t>Sharing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840"/>
              </a:spcBef>
            </a:pP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Discover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team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expertise,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identify </a:t>
            </a:r>
            <a:r>
              <a:rPr dirty="0" sz="1350" spc="-3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potential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mentors,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foster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knowledge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transfer.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992437"/>
            <a:ext cx="3082925" cy="1217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1B1B26"/>
                </a:solidFill>
                <a:latin typeface="Trebuchet MS"/>
                <a:cs typeface="Trebuchet MS"/>
              </a:rPr>
              <a:t>Code</a:t>
            </a:r>
            <a:r>
              <a:rPr dirty="0" sz="1650" spc="-195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dirty="0" sz="1650" spc="90">
                <a:solidFill>
                  <a:srgbClr val="1B1B26"/>
                </a:solidFill>
                <a:latin typeface="Trebuchet MS"/>
                <a:cs typeface="Trebuchet MS"/>
              </a:rPr>
              <a:t>Reuse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840"/>
              </a:spcBef>
            </a:pP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Leverage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existing </a:t>
            </a:r>
            <a:r>
              <a:rPr dirty="0" sz="1350" spc="80">
                <a:solidFill>
                  <a:srgbClr val="3F4054"/>
                </a:solidFill>
                <a:latin typeface="Trebuchet MS"/>
                <a:cs typeface="Trebuchet MS"/>
              </a:rPr>
              <a:t>components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 </a:t>
            </a:r>
            <a:r>
              <a:rPr dirty="0" sz="1350" spc="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code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across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3F4054"/>
                </a:solidFill>
                <a:latin typeface="Trebuchet MS"/>
                <a:cs typeface="Trebuchet MS"/>
              </a:rPr>
              <a:t>projects,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Trebuchet MS"/>
                <a:cs typeface="Trebuchet MS"/>
              </a:rPr>
              <a:t>saving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time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resources.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40" y="2992437"/>
            <a:ext cx="3027680" cy="1217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70">
                <a:solidFill>
                  <a:srgbClr val="1B1B26"/>
                </a:solidFill>
                <a:latin typeface="Trebuchet MS"/>
                <a:cs typeface="Trebuchet MS"/>
              </a:rPr>
              <a:t>T</a:t>
            </a:r>
            <a:r>
              <a:rPr dirty="0" sz="1650" spc="65">
                <a:solidFill>
                  <a:srgbClr val="1B1B26"/>
                </a:solidFill>
                <a:latin typeface="Trebuchet MS"/>
                <a:cs typeface="Trebuchet MS"/>
              </a:rPr>
              <a:t>echnology</a:t>
            </a:r>
            <a:r>
              <a:rPr dirty="0" sz="1650" spc="-195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dirty="0" sz="1650" spc="100">
                <a:solidFill>
                  <a:srgbClr val="1B1B26"/>
                </a:solidFill>
                <a:latin typeface="Trebuchet MS"/>
                <a:cs typeface="Trebuchet MS"/>
              </a:rPr>
              <a:t>Alignment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840"/>
              </a:spcBef>
            </a:pP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Promote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consistency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in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technology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choices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streamline</a:t>
            </a:r>
            <a:r>
              <a:rPr dirty="0" sz="1350" spc="-8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development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processes.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235075"/>
            <a:ext cx="33235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25"/>
              <a:t>Powerfu</a:t>
            </a:r>
            <a:r>
              <a:rPr dirty="0" spc="130"/>
              <a:t>l</a:t>
            </a:r>
            <a:r>
              <a:rPr dirty="0" spc="-1070"/>
              <a:t> </a:t>
            </a:r>
            <a:r>
              <a:rPr dirty="0" spc="140"/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768475"/>
            <a:ext cx="275463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">
                <a:solidFill>
                  <a:srgbClr val="1B1B26"/>
                </a:solidFill>
                <a:latin typeface="SimSun"/>
                <a:cs typeface="SimSun"/>
              </a:rPr>
              <a:t>Functionality</a:t>
            </a:r>
            <a:endParaRPr sz="335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2743199"/>
            <a:ext cx="390525" cy="381000"/>
            <a:chOff x="4886325" y="2743199"/>
            <a:chExt cx="390525" cy="381000"/>
          </a:xfrm>
        </p:grpSpPr>
        <p:sp>
          <p:nvSpPr>
            <p:cNvPr id="6" name="object 6"/>
            <p:cNvSpPr/>
            <p:nvPr/>
          </p:nvSpPr>
          <p:spPr>
            <a:xfrm>
              <a:off x="4891087" y="27479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91087" y="27479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028412" y="2778125"/>
            <a:ext cx="1016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05">
                <a:solidFill>
                  <a:srgbClr val="3F4054"/>
                </a:solidFill>
                <a:latin typeface="SimSun"/>
                <a:cs typeface="SimSun"/>
              </a:rPr>
              <a:t>1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0843" y="2607865"/>
            <a:ext cx="2282825" cy="12782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505"/>
              </a:spcBef>
            </a:pPr>
            <a:r>
              <a:rPr dirty="0" sz="1650" spc="-114">
                <a:solidFill>
                  <a:srgbClr val="3F4054"/>
                </a:solidFill>
                <a:latin typeface="SimSun"/>
                <a:cs typeface="SimSun"/>
              </a:rPr>
              <a:t>Filte</a:t>
            </a:r>
            <a:r>
              <a:rPr dirty="0" sz="1650" spc="-110">
                <a:solidFill>
                  <a:srgbClr val="3F4054"/>
                </a:solidFill>
                <a:latin typeface="SimSun"/>
                <a:cs typeface="SimSun"/>
              </a:rPr>
              <a:t>r</a:t>
            </a:r>
            <a:r>
              <a:rPr dirty="0" sz="1650" spc="-520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120">
                <a:solidFill>
                  <a:srgbClr val="3F4054"/>
                </a:solidFill>
                <a:latin typeface="SimSun"/>
                <a:cs typeface="SimSun"/>
              </a:rPr>
              <a:t>b</a:t>
            </a:r>
            <a:r>
              <a:rPr dirty="0" sz="1650" spc="125">
                <a:solidFill>
                  <a:srgbClr val="3F4054"/>
                </a:solidFill>
                <a:latin typeface="SimSun"/>
                <a:cs typeface="SimSun"/>
              </a:rPr>
              <a:t>y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-35">
                <a:solidFill>
                  <a:srgbClr val="3F4054"/>
                </a:solidFill>
                <a:latin typeface="SimSun"/>
                <a:cs typeface="SimSun"/>
              </a:rPr>
              <a:t>Projec</a:t>
            </a:r>
            <a:r>
              <a:rPr dirty="0" sz="1650" spc="-30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20">
                <a:solidFill>
                  <a:srgbClr val="3F4054"/>
                </a:solidFill>
                <a:latin typeface="SimSun"/>
                <a:cs typeface="SimSun"/>
              </a:rPr>
              <a:t>Status 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Quickly </a:t>
            </a:r>
            <a:r>
              <a:rPr dirty="0" sz="1350" spc="95">
                <a:solidFill>
                  <a:srgbClr val="3F4054"/>
                </a:solidFill>
                <a:latin typeface="Microsoft Sans Serif"/>
                <a:cs typeface="Microsoft Sans Serif"/>
              </a:rPr>
              <a:t>find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projects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in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Microsoft Sans Serif"/>
                <a:cs typeface="Microsoft Sans Serif"/>
              </a:rPr>
              <a:t>specific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stages: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active,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completed,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or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Microsoft Sans Serif"/>
                <a:cs typeface="Microsoft Sans Serif"/>
              </a:rPr>
              <a:t>on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hold.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43850" y="2743199"/>
            <a:ext cx="390525" cy="381000"/>
            <a:chOff x="7943850" y="2743199"/>
            <a:chExt cx="390525" cy="381000"/>
          </a:xfrm>
        </p:grpSpPr>
        <p:sp>
          <p:nvSpPr>
            <p:cNvPr id="11" name="object 11"/>
            <p:cNvSpPr/>
            <p:nvPr/>
          </p:nvSpPr>
          <p:spPr>
            <a:xfrm>
              <a:off x="7948612" y="27479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48612" y="27479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56905" y="2778125"/>
            <a:ext cx="16002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5">
                <a:solidFill>
                  <a:srgbClr val="3F4054"/>
                </a:solidFill>
                <a:latin typeface="SimSun"/>
                <a:cs typeface="SimSun"/>
              </a:rPr>
              <a:t>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8358" y="2607865"/>
            <a:ext cx="2209800" cy="12782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505"/>
              </a:spcBef>
            </a:pPr>
            <a:r>
              <a:rPr dirty="0" sz="1650" spc="65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65">
                <a:solidFill>
                  <a:srgbClr val="3F4054"/>
                </a:solidFill>
                <a:latin typeface="SimSun"/>
                <a:cs typeface="SimSun"/>
              </a:rPr>
              <a:t>echnology</a:t>
            </a:r>
            <a:r>
              <a:rPr dirty="0" sz="1650" spc="-520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80">
                <a:solidFill>
                  <a:srgbClr val="3F4054"/>
                </a:solidFill>
                <a:latin typeface="SimSun"/>
                <a:cs typeface="SimSun"/>
              </a:rPr>
              <a:t>Search  </a:t>
            </a:r>
            <a:r>
              <a:rPr dirty="0" sz="1350" spc="55">
                <a:solidFill>
                  <a:srgbClr val="3F4054"/>
                </a:solidFill>
                <a:latin typeface="Microsoft Sans Serif"/>
                <a:cs typeface="Microsoft Sans Serif"/>
              </a:rPr>
              <a:t>Locate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projects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using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350" spc="-5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technologies,</a:t>
            </a:r>
            <a:r>
              <a:rPr dirty="0" sz="1350" spc="-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such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">
                <a:solidFill>
                  <a:srgbClr val="3F4054"/>
                </a:solidFill>
                <a:latin typeface="Microsoft Sans Serif"/>
                <a:cs typeface="Microsoft Sans Serif"/>
              </a:rPr>
              <a:t>as</a:t>
            </a:r>
            <a:r>
              <a:rPr dirty="0" sz="1350" spc="-3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Python,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0">
                <a:solidFill>
                  <a:srgbClr val="3F4054"/>
                </a:solidFill>
                <a:latin typeface="Microsoft Sans Serif"/>
                <a:cs typeface="Microsoft Sans Serif"/>
              </a:rPr>
              <a:t>React,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or</a:t>
            </a:r>
            <a:r>
              <a:rPr dirty="0" sz="1350" spc="-3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">
                <a:solidFill>
                  <a:srgbClr val="3F4054"/>
                </a:solidFill>
                <a:latin typeface="Microsoft Sans Serif"/>
                <a:cs typeface="Microsoft Sans Serif"/>
              </a:rPr>
              <a:t>AWS.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6325" y="4295775"/>
            <a:ext cx="390525" cy="390525"/>
            <a:chOff x="4886325" y="4295775"/>
            <a:chExt cx="390525" cy="390525"/>
          </a:xfrm>
        </p:grpSpPr>
        <p:sp>
          <p:nvSpPr>
            <p:cNvPr id="16" name="object 16"/>
            <p:cNvSpPr/>
            <p:nvPr/>
          </p:nvSpPr>
          <p:spPr>
            <a:xfrm>
              <a:off x="4891087" y="4300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91087" y="4300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94173" y="4330700"/>
            <a:ext cx="17018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5">
                <a:solidFill>
                  <a:srgbClr val="3F4054"/>
                </a:solidFill>
                <a:latin typeface="SimSun"/>
                <a:cs typeface="SimSun"/>
              </a:rPr>
              <a:t>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0834" y="4160440"/>
            <a:ext cx="4678045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65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150">
                <a:solidFill>
                  <a:srgbClr val="3F4054"/>
                </a:solidFill>
                <a:latin typeface="SimSun"/>
                <a:cs typeface="SimSun"/>
              </a:rPr>
              <a:t>eam-Based</a:t>
            </a:r>
            <a:r>
              <a:rPr dirty="0" sz="1650" spc="-520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-65">
                <a:solidFill>
                  <a:srgbClr val="3F4054"/>
                </a:solidFill>
                <a:latin typeface="SimSun"/>
                <a:cs typeface="SimSun"/>
              </a:rPr>
              <a:t>Filtering</a:t>
            </a: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30">
                <a:solidFill>
                  <a:srgbClr val="3F4054"/>
                </a:solidFill>
                <a:latin typeface="Microsoft Sans Serif"/>
                <a:cs typeface="Microsoft Sans Serif"/>
              </a:rPr>
              <a:t>View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projects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Microsoft Sans Serif"/>
                <a:cs typeface="Microsoft Sans Serif"/>
              </a:rPr>
              <a:t>assigned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3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Microsoft Sans Serif"/>
                <a:cs typeface="Microsoft Sans Serif"/>
              </a:rPr>
              <a:t>teams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Microsoft Sans Serif"/>
                <a:cs typeface="Microsoft Sans Serif"/>
              </a:rPr>
              <a:t>or</a:t>
            </a:r>
            <a:r>
              <a:rPr dirty="0" sz="1350" spc="-1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Microsoft Sans Serif"/>
                <a:cs typeface="Microsoft Sans Serif"/>
              </a:rPr>
              <a:t>individuals</a:t>
            </a:r>
            <a:r>
              <a:rPr dirty="0" sz="1350" spc="-2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30">
                <a:solidFill>
                  <a:srgbClr val="3F4054"/>
                </a:solidFill>
                <a:latin typeface="Microsoft Sans Serif"/>
                <a:cs typeface="Microsoft Sans Serif"/>
              </a:rPr>
              <a:t>to </a:t>
            </a:r>
            <a:r>
              <a:rPr dirty="0" sz="1350" spc="-34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Microsoft Sans Serif"/>
                <a:cs typeface="Microsoft Sans Serif"/>
              </a:rPr>
              <a:t>streamline</a:t>
            </a:r>
            <a:r>
              <a:rPr dirty="0" sz="1350" spc="-25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Microsoft Sans Serif"/>
                <a:cs typeface="Microsoft Sans Serif"/>
              </a:rPr>
              <a:t>collaboration.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759075"/>
            <a:ext cx="66071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30">
                <a:latin typeface="Calibri"/>
                <a:cs typeface="Calibri"/>
              </a:rPr>
              <a:t>Enhanced</a:t>
            </a:r>
            <a:r>
              <a:rPr dirty="0" spc="-160">
                <a:latin typeface="Calibri"/>
                <a:cs typeface="Calibri"/>
              </a:rPr>
              <a:t> </a:t>
            </a:r>
            <a:r>
              <a:rPr dirty="0" spc="229">
                <a:latin typeface="Calibri"/>
                <a:cs typeface="Calibri"/>
              </a:rPr>
              <a:t>Team</a:t>
            </a:r>
            <a:r>
              <a:rPr dirty="0" spc="-160">
                <a:latin typeface="Calibri"/>
                <a:cs typeface="Calibri"/>
              </a:rPr>
              <a:t> </a:t>
            </a:r>
            <a:r>
              <a:rPr dirty="0" spc="335">
                <a:latin typeface="Calibri"/>
                <a:cs typeface="Calibri"/>
              </a:rPr>
              <a:t>Communication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4677" y="3528377"/>
            <a:ext cx="3420745" cy="696595"/>
            <a:chOff x="594677" y="3528377"/>
            <a:chExt cx="3420745" cy="696595"/>
          </a:xfrm>
        </p:grpSpPr>
        <p:sp>
          <p:nvSpPr>
            <p:cNvPr id="5" name="object 5"/>
            <p:cNvSpPr/>
            <p:nvPr/>
          </p:nvSpPr>
          <p:spPr>
            <a:xfrm>
              <a:off x="600075" y="3533774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3238500" y="685800"/>
                  </a:lnTo>
                  <a:lnTo>
                    <a:pt x="3409950" y="342900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0075" y="3533774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58825" y="3711575"/>
            <a:ext cx="2751455" cy="19075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340995">
              <a:lnSpc>
                <a:spcPct val="100000"/>
              </a:lnSpc>
              <a:spcBef>
                <a:spcPts val="125"/>
              </a:spcBef>
            </a:pPr>
            <a:r>
              <a:rPr dirty="0" sz="2000" spc="-420">
                <a:solidFill>
                  <a:srgbClr val="3F4054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35900"/>
              </a:lnSpc>
              <a:spcBef>
                <a:spcPts val="2940"/>
              </a:spcBef>
            </a:pPr>
            <a:r>
              <a:rPr dirty="0" sz="1650" spc="105">
                <a:solidFill>
                  <a:srgbClr val="3F4054"/>
                </a:solidFill>
                <a:latin typeface="Calibri"/>
                <a:cs typeface="Calibri"/>
              </a:rPr>
              <a:t>Integrated</a:t>
            </a:r>
            <a:r>
              <a:rPr dirty="0" sz="1650" spc="-7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dirty="0" sz="1650" spc="165">
                <a:solidFill>
                  <a:srgbClr val="3F4054"/>
                </a:solidFill>
                <a:latin typeface="Calibri"/>
                <a:cs typeface="Calibri"/>
              </a:rPr>
              <a:t>Communication 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In-built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comment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sections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project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discussions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quick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feedback.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4627" y="3528377"/>
            <a:ext cx="3420745" cy="696595"/>
            <a:chOff x="4004627" y="3528377"/>
            <a:chExt cx="3420745" cy="696595"/>
          </a:xfrm>
        </p:grpSpPr>
        <p:sp>
          <p:nvSpPr>
            <p:cNvPr id="9" name="object 9"/>
            <p:cNvSpPr/>
            <p:nvPr/>
          </p:nvSpPr>
          <p:spPr>
            <a:xfrm>
              <a:off x="4010025" y="3533774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3238500" y="685800"/>
                  </a:lnTo>
                  <a:lnTo>
                    <a:pt x="3409950" y="342900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10025" y="3533774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168775" y="3711575"/>
            <a:ext cx="2952115" cy="16408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39700">
              <a:lnSpc>
                <a:spcPct val="100000"/>
              </a:lnSpc>
              <a:spcBef>
                <a:spcPts val="125"/>
              </a:spcBef>
            </a:pPr>
            <a:r>
              <a:rPr dirty="0" sz="2000" spc="40">
                <a:solidFill>
                  <a:srgbClr val="3F4054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50" spc="155">
                <a:solidFill>
                  <a:srgbClr val="3F4054"/>
                </a:solidFill>
                <a:latin typeface="Calibri"/>
                <a:cs typeface="Calibri"/>
              </a:rPr>
              <a:t>Direct</a:t>
            </a:r>
            <a:r>
              <a:rPr dirty="0" sz="1650" spc="-9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dirty="0" sz="1650" spc="165">
                <a:solidFill>
                  <a:srgbClr val="3F4054"/>
                </a:solidFill>
                <a:latin typeface="Calibri"/>
                <a:cs typeface="Calibri"/>
              </a:rPr>
              <a:t>Messaging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Private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conversations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 quick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updates</a:t>
            </a:r>
            <a:r>
              <a:rPr dirty="0" sz="1350" spc="-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efficient</a:t>
            </a:r>
            <a:r>
              <a:rPr dirty="0" sz="1350" spc="-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collaboration.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14617" y="3528417"/>
            <a:ext cx="3420745" cy="696595"/>
            <a:chOff x="7414617" y="3528417"/>
            <a:chExt cx="3420745" cy="696595"/>
          </a:xfrm>
        </p:grpSpPr>
        <p:sp>
          <p:nvSpPr>
            <p:cNvPr id="13" name="object 13"/>
            <p:cNvSpPr/>
            <p:nvPr/>
          </p:nvSpPr>
          <p:spPr>
            <a:xfrm>
              <a:off x="7419975" y="3533775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3238500" y="685800"/>
                  </a:lnTo>
                  <a:lnTo>
                    <a:pt x="3409950" y="342900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19975" y="3533775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578725" y="3711575"/>
            <a:ext cx="3072130" cy="19075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20320">
              <a:lnSpc>
                <a:spcPct val="100000"/>
              </a:lnSpc>
              <a:spcBef>
                <a:spcPts val="125"/>
              </a:spcBef>
            </a:pPr>
            <a:r>
              <a:rPr dirty="0" sz="2000" spc="120">
                <a:solidFill>
                  <a:srgbClr val="3F4054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50" spc="175">
                <a:solidFill>
                  <a:srgbClr val="3F4054"/>
                </a:solidFill>
                <a:latin typeface="Calibri"/>
                <a:cs typeface="Calibri"/>
              </a:rPr>
              <a:t>External</a:t>
            </a:r>
            <a:r>
              <a:rPr dirty="0" sz="1650" spc="-7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dirty="0" sz="1650" spc="125">
                <a:solidFill>
                  <a:srgbClr val="3F4054"/>
                </a:solidFill>
                <a:latin typeface="Calibri"/>
                <a:cs typeface="Calibri"/>
              </a:rPr>
              <a:t>Integration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1900"/>
              </a:lnSpc>
              <a:spcBef>
                <a:spcPts val="355"/>
              </a:spcBef>
            </a:pP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Link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to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existing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3F4054"/>
                </a:solidFill>
                <a:latin typeface="Trebuchet MS"/>
                <a:cs typeface="Trebuchet MS"/>
              </a:rPr>
              <a:t>communication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tools </a:t>
            </a:r>
            <a:r>
              <a:rPr dirty="0" sz="1350" spc="-3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">
                <a:solidFill>
                  <a:srgbClr val="3F4054"/>
                </a:solidFill>
                <a:latin typeface="Trebuchet MS"/>
                <a:cs typeface="Trebuchet MS"/>
              </a:rPr>
              <a:t>like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Slack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or Teams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seamless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workflows.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692150"/>
            <a:ext cx="57175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Visualizing</a:t>
            </a:r>
            <a:r>
              <a:rPr dirty="0" spc="-1065"/>
              <a:t> </a:t>
            </a:r>
            <a:r>
              <a:rPr dirty="0" spc="-90"/>
              <a:t>Projec</a:t>
            </a:r>
            <a:r>
              <a:rPr dirty="0" spc="-85"/>
              <a:t>t</a:t>
            </a:r>
            <a:r>
              <a:rPr dirty="0" spc="-1070"/>
              <a:t> </a:t>
            </a:r>
            <a:r>
              <a:rPr dirty="0" spc="70"/>
              <a:t>Progress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552574"/>
            <a:ext cx="4991100" cy="3076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7375" y="4712890"/>
            <a:ext cx="4831715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70">
                <a:solidFill>
                  <a:srgbClr val="3F4054"/>
                </a:solidFill>
                <a:latin typeface="SimSun"/>
                <a:cs typeface="SimSun"/>
              </a:rPr>
              <a:t>Gant</a:t>
            </a:r>
            <a:r>
              <a:rPr dirty="0" sz="1650" spc="75">
                <a:solidFill>
                  <a:srgbClr val="3F4054"/>
                </a:solidFill>
                <a:latin typeface="SimSun"/>
                <a:cs typeface="SimSun"/>
              </a:rPr>
              <a:t>t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80">
                <a:solidFill>
                  <a:srgbClr val="3F4054"/>
                </a:solidFill>
                <a:latin typeface="SimSun"/>
                <a:cs typeface="SimSun"/>
              </a:rPr>
              <a:t>Charts</a:t>
            </a: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Visualize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Trebuchet MS"/>
                <a:cs typeface="Trebuchet MS"/>
              </a:rPr>
              <a:t>task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dependencies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deadlines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clear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">
                <a:solidFill>
                  <a:srgbClr val="3F4054"/>
                </a:solidFill>
                <a:latin typeface="Trebuchet MS"/>
                <a:cs typeface="Trebuchet MS"/>
              </a:rPr>
              <a:t>project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scheduling.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8350" y="1552574"/>
            <a:ext cx="4981574" cy="3076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30887" y="4712890"/>
            <a:ext cx="4735195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215">
                <a:solidFill>
                  <a:srgbClr val="3F4054"/>
                </a:solidFill>
                <a:latin typeface="SimSun"/>
                <a:cs typeface="SimSun"/>
              </a:rPr>
              <a:t>Kanba</a:t>
            </a:r>
            <a:r>
              <a:rPr dirty="0" sz="1650" spc="220">
                <a:solidFill>
                  <a:srgbClr val="3F4054"/>
                </a:solidFill>
                <a:latin typeface="SimSun"/>
                <a:cs typeface="SimSun"/>
              </a:rPr>
              <a:t>n</a:t>
            </a:r>
            <a:r>
              <a:rPr dirty="0" sz="1650" spc="-525">
                <a:solidFill>
                  <a:srgbClr val="3F4054"/>
                </a:solidFill>
                <a:latin typeface="SimSun"/>
                <a:cs typeface="SimSun"/>
              </a:rPr>
              <a:t> </a:t>
            </a:r>
            <a:r>
              <a:rPr dirty="0" sz="1650" spc="114">
                <a:solidFill>
                  <a:srgbClr val="3F4054"/>
                </a:solidFill>
                <a:latin typeface="SimSun"/>
                <a:cs typeface="SimSun"/>
              </a:rPr>
              <a:t>Boards</a:t>
            </a: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Track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3F4054"/>
                </a:solidFill>
                <a:latin typeface="Trebuchet MS"/>
                <a:cs typeface="Trebuchet MS"/>
              </a:rPr>
              <a:t>task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progression</a:t>
            </a:r>
            <a:r>
              <a:rPr dirty="0" sz="1350" spc="-5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3F4054"/>
                </a:solidFill>
                <a:latin typeface="Trebuchet MS"/>
                <a:cs typeface="Trebuchet MS"/>
              </a:rPr>
              <a:t>through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different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stages,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ensuring </a:t>
            </a:r>
            <a:r>
              <a:rPr dirty="0" sz="1350" spc="-3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transparency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accountability.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4386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673225"/>
            <a:ext cx="56356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70"/>
              <a:t>Knowledg</a:t>
            </a:r>
            <a:r>
              <a:rPr dirty="0" spc="275"/>
              <a:t>e</a:t>
            </a:r>
            <a:r>
              <a:rPr dirty="0" spc="-1070"/>
              <a:t> </a:t>
            </a:r>
            <a:r>
              <a:rPr dirty="0" spc="229"/>
              <a:t>Base</a:t>
            </a:r>
            <a:r>
              <a:rPr dirty="0" spc="-1065"/>
              <a:t> </a:t>
            </a:r>
            <a:r>
              <a:rPr dirty="0" spc="-65"/>
              <a:t>Integration</a:t>
            </a:r>
          </a:p>
        </p:txBody>
      </p:sp>
      <p:sp>
        <p:nvSpPr>
          <p:cNvPr id="6" name="object 6"/>
          <p:cNvSpPr/>
          <p:nvPr/>
        </p:nvSpPr>
        <p:spPr>
          <a:xfrm>
            <a:off x="604837" y="2452687"/>
            <a:ext cx="5934075" cy="2324100"/>
          </a:xfrm>
          <a:custGeom>
            <a:avLst/>
            <a:gdLst/>
            <a:ahLst/>
            <a:cxnLst/>
            <a:rect l="l" t="t" r="r" b="b"/>
            <a:pathLst>
              <a:path w="5934075" h="2324100">
                <a:moveTo>
                  <a:pt x="0" y="2268855"/>
                </a:moveTo>
                <a:lnTo>
                  <a:pt x="0" y="55245"/>
                </a:lnTo>
                <a:lnTo>
                  <a:pt x="0" y="51612"/>
                </a:lnTo>
                <a:lnTo>
                  <a:pt x="351" y="48018"/>
                </a:lnTo>
                <a:lnTo>
                  <a:pt x="1061" y="44462"/>
                </a:lnTo>
                <a:lnTo>
                  <a:pt x="1771" y="40906"/>
                </a:lnTo>
                <a:lnTo>
                  <a:pt x="2818" y="37452"/>
                </a:lnTo>
                <a:lnTo>
                  <a:pt x="4207" y="34099"/>
                </a:lnTo>
                <a:lnTo>
                  <a:pt x="5590" y="30746"/>
                </a:lnTo>
                <a:lnTo>
                  <a:pt x="24551" y="9309"/>
                </a:lnTo>
                <a:lnTo>
                  <a:pt x="27567" y="7289"/>
                </a:lnTo>
                <a:lnTo>
                  <a:pt x="44465" y="1066"/>
                </a:lnTo>
                <a:lnTo>
                  <a:pt x="48026" y="355"/>
                </a:lnTo>
                <a:lnTo>
                  <a:pt x="51619" y="0"/>
                </a:lnTo>
                <a:lnTo>
                  <a:pt x="55245" y="0"/>
                </a:lnTo>
                <a:lnTo>
                  <a:pt x="5878830" y="0"/>
                </a:lnTo>
                <a:lnTo>
                  <a:pt x="5882462" y="0"/>
                </a:lnTo>
                <a:lnTo>
                  <a:pt x="5886043" y="355"/>
                </a:lnTo>
                <a:lnTo>
                  <a:pt x="5889599" y="1066"/>
                </a:lnTo>
                <a:lnTo>
                  <a:pt x="5893168" y="1765"/>
                </a:lnTo>
                <a:lnTo>
                  <a:pt x="5896622" y="2819"/>
                </a:lnTo>
                <a:lnTo>
                  <a:pt x="5899962" y="4203"/>
                </a:lnTo>
                <a:lnTo>
                  <a:pt x="5903328" y="5588"/>
                </a:lnTo>
                <a:lnTo>
                  <a:pt x="5917895" y="16179"/>
                </a:lnTo>
                <a:lnTo>
                  <a:pt x="5920460" y="18745"/>
                </a:lnTo>
                <a:lnTo>
                  <a:pt x="5933008" y="44462"/>
                </a:lnTo>
                <a:lnTo>
                  <a:pt x="5933719" y="48018"/>
                </a:lnTo>
                <a:lnTo>
                  <a:pt x="5934075" y="51612"/>
                </a:lnTo>
                <a:lnTo>
                  <a:pt x="5934075" y="55245"/>
                </a:lnTo>
                <a:lnTo>
                  <a:pt x="5934075" y="2268855"/>
                </a:lnTo>
                <a:lnTo>
                  <a:pt x="5934075" y="2272487"/>
                </a:lnTo>
                <a:lnTo>
                  <a:pt x="5933719" y="2276068"/>
                </a:lnTo>
                <a:lnTo>
                  <a:pt x="5933008" y="2279637"/>
                </a:lnTo>
                <a:lnTo>
                  <a:pt x="5932309" y="2283193"/>
                </a:lnTo>
                <a:lnTo>
                  <a:pt x="5917895" y="2307920"/>
                </a:lnTo>
                <a:lnTo>
                  <a:pt x="5915329" y="2310485"/>
                </a:lnTo>
                <a:lnTo>
                  <a:pt x="5889599" y="2323033"/>
                </a:lnTo>
                <a:lnTo>
                  <a:pt x="5886043" y="2323744"/>
                </a:lnTo>
                <a:lnTo>
                  <a:pt x="5882462" y="2324100"/>
                </a:lnTo>
                <a:lnTo>
                  <a:pt x="5878830" y="2324100"/>
                </a:lnTo>
                <a:lnTo>
                  <a:pt x="55245" y="2324100"/>
                </a:lnTo>
                <a:lnTo>
                  <a:pt x="51619" y="2324100"/>
                </a:lnTo>
                <a:lnTo>
                  <a:pt x="48026" y="2323744"/>
                </a:lnTo>
                <a:lnTo>
                  <a:pt x="44465" y="2323033"/>
                </a:lnTo>
                <a:lnTo>
                  <a:pt x="40907" y="2322334"/>
                </a:lnTo>
                <a:lnTo>
                  <a:pt x="9311" y="2299538"/>
                </a:lnTo>
                <a:lnTo>
                  <a:pt x="7292" y="2296528"/>
                </a:lnTo>
                <a:lnTo>
                  <a:pt x="5590" y="2293353"/>
                </a:lnTo>
                <a:lnTo>
                  <a:pt x="4207" y="2290000"/>
                </a:lnTo>
                <a:lnTo>
                  <a:pt x="2818" y="2286647"/>
                </a:lnTo>
                <a:lnTo>
                  <a:pt x="1771" y="2283193"/>
                </a:lnTo>
                <a:lnTo>
                  <a:pt x="1061" y="2279637"/>
                </a:lnTo>
                <a:lnTo>
                  <a:pt x="351" y="2276068"/>
                </a:lnTo>
                <a:lnTo>
                  <a:pt x="0" y="2272487"/>
                </a:lnTo>
                <a:lnTo>
                  <a:pt x="0" y="22688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600" y="2457449"/>
          <a:ext cx="592455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720"/>
                <a:gridCol w="2957195"/>
              </a:tblGrid>
              <a:tr h="771525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3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Centralized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4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Knowledge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825">
                    <a:lnR w="9525">
                      <a:solidFill>
                        <a:srgbClr val="F9F9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812800" indent="-635">
                        <a:lnSpc>
                          <a:spcPct val="129600"/>
                        </a:lnSpc>
                        <a:spcBef>
                          <a:spcPts val="495"/>
                        </a:spcBef>
                      </a:pPr>
                      <a:r>
                        <a:rPr dirty="0" sz="1350" spc="-1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Easy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1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13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Relevant </a:t>
                      </a:r>
                      <a:r>
                        <a:rPr dirty="0" sz="1350" spc="-3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9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2865">
                    <a:lnL w="9525">
                      <a:solidFill>
                        <a:srgbClr val="F9F9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dirty="0" sz="1350" spc="-6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Practices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825">
                    <a:lnR w="9525">
                      <a:solidFill>
                        <a:srgbClr val="F9F9FF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753745" indent="635">
                        <a:lnSpc>
                          <a:spcPct val="134300"/>
                        </a:lnSpc>
                        <a:spcBef>
                          <a:spcPts val="420"/>
                        </a:spcBef>
                      </a:pPr>
                      <a:r>
                        <a:rPr dirty="0" sz="1350" spc="1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Reduce</a:t>
                      </a:r>
                      <a:r>
                        <a:rPr dirty="0" sz="1350" spc="-6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Redundancy</a:t>
                      </a:r>
                      <a:r>
                        <a:rPr dirty="0" sz="1350" spc="-5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6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350" spc="-3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Ensure</a:t>
                      </a:r>
                      <a:r>
                        <a:rPr dirty="0" sz="1350" spc="-3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Consistency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3340">
                    <a:lnL w="9525">
                      <a:solidFill>
                        <a:srgbClr val="F9F9FF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7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Improved</a:t>
                      </a:r>
                      <a:r>
                        <a:rPr dirty="0" sz="1350" spc="-5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5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Onboarding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825">
                    <a:lnR w="9525">
                      <a:solidFill>
                        <a:srgbClr val="F9F9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754380" indent="-1270">
                        <a:lnSpc>
                          <a:spcPct val="134300"/>
                        </a:lnSpc>
                        <a:spcBef>
                          <a:spcPts val="420"/>
                        </a:spcBef>
                      </a:pPr>
                      <a:r>
                        <a:rPr dirty="0" sz="1350" spc="6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dirty="0" sz="1350" spc="-4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1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Team</a:t>
                      </a:r>
                      <a:r>
                        <a:rPr dirty="0" sz="1350" spc="-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5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Members</a:t>
                      </a:r>
                      <a:r>
                        <a:rPr dirty="0" sz="1350" spc="-4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Can </a:t>
                      </a:r>
                      <a:r>
                        <a:rPr dirty="0" sz="1350" spc="-34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4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Quickly</a:t>
                      </a:r>
                      <a:r>
                        <a:rPr dirty="0" sz="1350" spc="-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3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Get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5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r>
                        <a:rPr dirty="0" sz="1350" spc="-3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To</a:t>
                      </a:r>
                      <a:r>
                        <a:rPr dirty="0" sz="1350" spc="-40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15">
                          <a:solidFill>
                            <a:srgbClr val="3F4054"/>
                          </a:solidFill>
                          <a:latin typeface="Microsoft Sans Serif"/>
                          <a:cs typeface="Microsoft Sans Serif"/>
                        </a:rPr>
                        <a:t>Speed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3340">
                    <a:lnL w="9525">
                      <a:solidFill>
                        <a:srgbClr val="F9F9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581900"/>
          </a:xfrm>
          <a:custGeom>
            <a:avLst/>
            <a:gdLst/>
            <a:ahLst/>
            <a:cxnLst/>
            <a:rect l="l" t="t" r="r" b="b"/>
            <a:pathLst>
              <a:path w="11430000" h="7581900">
                <a:moveTo>
                  <a:pt x="11430000" y="0"/>
                </a:moveTo>
                <a:lnTo>
                  <a:pt x="0" y="0"/>
                </a:lnTo>
                <a:lnTo>
                  <a:pt x="0" y="7581900"/>
                </a:lnTo>
                <a:lnTo>
                  <a:pt x="11430000" y="7581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581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492125"/>
            <a:ext cx="57111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15">
                <a:latin typeface="Calibri"/>
                <a:cs typeface="Calibri"/>
              </a:rPr>
              <a:t>Skills</a:t>
            </a:r>
            <a:r>
              <a:rPr dirty="0" spc="-170">
                <a:latin typeface="Calibri"/>
                <a:cs typeface="Calibri"/>
              </a:rPr>
              <a:t> </a:t>
            </a:r>
            <a:r>
              <a:rPr dirty="0" spc="240">
                <a:latin typeface="Calibri"/>
                <a:cs typeface="Calibri"/>
              </a:rPr>
              <a:t>Directory:</a:t>
            </a:r>
            <a:r>
              <a:rPr dirty="0" spc="-160">
                <a:latin typeface="Calibri"/>
                <a:cs typeface="Calibri"/>
              </a:rPr>
              <a:t> </a:t>
            </a:r>
            <a:r>
              <a:rPr dirty="0" spc="295">
                <a:latin typeface="Calibri"/>
                <a:cs typeface="Calibri"/>
              </a:rPr>
              <a:t>Connecting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3625" y="1025525"/>
            <a:ext cx="124587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85">
                <a:solidFill>
                  <a:srgbClr val="1B1B26"/>
                </a:solidFill>
                <a:latin typeface="Calibri"/>
                <a:cs typeface="Calibri"/>
              </a:rPr>
              <a:t>T</a:t>
            </a:r>
            <a:r>
              <a:rPr dirty="0" sz="3350" spc="185">
                <a:solidFill>
                  <a:srgbClr val="1B1B26"/>
                </a:solidFill>
                <a:latin typeface="Calibri"/>
                <a:cs typeface="Calibri"/>
              </a:rPr>
              <a:t>alent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6325" y="1841753"/>
            <a:ext cx="429259" cy="346075"/>
          </a:xfrm>
          <a:custGeom>
            <a:avLst/>
            <a:gdLst/>
            <a:ahLst/>
            <a:cxnLst/>
            <a:rect l="l" t="t" r="r" b="b"/>
            <a:pathLst>
              <a:path w="429260" h="346075">
                <a:moveTo>
                  <a:pt x="265684" y="0"/>
                </a:moveTo>
                <a:lnTo>
                  <a:pt x="259651" y="3009"/>
                </a:lnTo>
                <a:lnTo>
                  <a:pt x="148742" y="335724"/>
                </a:lnTo>
                <a:lnTo>
                  <a:pt x="151765" y="341757"/>
                </a:lnTo>
                <a:lnTo>
                  <a:pt x="163017" y="345503"/>
                </a:lnTo>
                <a:lnTo>
                  <a:pt x="169037" y="342493"/>
                </a:lnTo>
                <a:lnTo>
                  <a:pt x="279946" y="9779"/>
                </a:lnTo>
                <a:lnTo>
                  <a:pt x="276923" y="3746"/>
                </a:lnTo>
                <a:lnTo>
                  <a:pt x="265684" y="0"/>
                </a:lnTo>
                <a:close/>
              </a:path>
              <a:path w="429260" h="346075">
                <a:moveTo>
                  <a:pt x="104482" y="75133"/>
                </a:moveTo>
                <a:lnTo>
                  <a:pt x="1333" y="166827"/>
                </a:lnTo>
                <a:lnTo>
                  <a:pt x="0" y="169697"/>
                </a:lnTo>
                <a:lnTo>
                  <a:pt x="0" y="175869"/>
                </a:lnTo>
                <a:lnTo>
                  <a:pt x="1333" y="178739"/>
                </a:lnTo>
                <a:lnTo>
                  <a:pt x="3619" y="180822"/>
                </a:lnTo>
                <a:lnTo>
                  <a:pt x="104482" y="270497"/>
                </a:lnTo>
                <a:lnTo>
                  <a:pt x="111239" y="270090"/>
                </a:lnTo>
                <a:lnTo>
                  <a:pt x="119138" y="261251"/>
                </a:lnTo>
                <a:lnTo>
                  <a:pt x="118745" y="254495"/>
                </a:lnTo>
                <a:lnTo>
                  <a:pt x="26847" y="172783"/>
                </a:lnTo>
                <a:lnTo>
                  <a:pt x="118681" y="91147"/>
                </a:lnTo>
                <a:lnTo>
                  <a:pt x="119075" y="84378"/>
                </a:lnTo>
                <a:lnTo>
                  <a:pt x="115125" y="79959"/>
                </a:lnTo>
                <a:lnTo>
                  <a:pt x="111239" y="75539"/>
                </a:lnTo>
                <a:lnTo>
                  <a:pt x="104482" y="75133"/>
                </a:lnTo>
                <a:close/>
              </a:path>
              <a:path w="429260" h="346075">
                <a:moveTo>
                  <a:pt x="324218" y="75006"/>
                </a:moveTo>
                <a:lnTo>
                  <a:pt x="317449" y="75399"/>
                </a:lnTo>
                <a:lnTo>
                  <a:pt x="313499" y="79832"/>
                </a:lnTo>
                <a:lnTo>
                  <a:pt x="313499" y="79959"/>
                </a:lnTo>
                <a:lnTo>
                  <a:pt x="309549" y="84378"/>
                </a:lnTo>
                <a:lnTo>
                  <a:pt x="309943" y="91147"/>
                </a:lnTo>
                <a:lnTo>
                  <a:pt x="401764" y="172783"/>
                </a:lnTo>
                <a:lnTo>
                  <a:pt x="309943" y="254419"/>
                </a:lnTo>
                <a:lnTo>
                  <a:pt x="309549" y="261188"/>
                </a:lnTo>
                <a:lnTo>
                  <a:pt x="317449" y="270027"/>
                </a:lnTo>
                <a:lnTo>
                  <a:pt x="324218" y="270433"/>
                </a:lnTo>
                <a:lnTo>
                  <a:pt x="425069" y="180746"/>
                </a:lnTo>
                <a:lnTo>
                  <a:pt x="427355" y="178739"/>
                </a:lnTo>
                <a:lnTo>
                  <a:pt x="428688" y="175793"/>
                </a:lnTo>
                <a:lnTo>
                  <a:pt x="428688" y="169633"/>
                </a:lnTo>
                <a:lnTo>
                  <a:pt x="427355" y="166751"/>
                </a:lnTo>
                <a:lnTo>
                  <a:pt x="425069" y="164680"/>
                </a:lnTo>
                <a:lnTo>
                  <a:pt x="324218" y="75006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73625" y="2264965"/>
            <a:ext cx="5850890" cy="73533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85">
                <a:solidFill>
                  <a:srgbClr val="3F4054"/>
                </a:solidFill>
                <a:latin typeface="Calibri"/>
                <a:cs typeface="Calibri"/>
              </a:rPr>
              <a:t>T</a:t>
            </a:r>
            <a:r>
              <a:rPr dirty="0" sz="1650" spc="145">
                <a:solidFill>
                  <a:srgbClr val="3F4054"/>
                </a:solidFill>
                <a:latin typeface="Calibri"/>
                <a:cs typeface="Calibri"/>
              </a:rPr>
              <a:t>eam</a:t>
            </a:r>
            <a:r>
              <a:rPr dirty="0" sz="1650" spc="-7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dirty="0" sz="1650" spc="155">
                <a:solidFill>
                  <a:srgbClr val="3F4054"/>
                </a:solidFill>
                <a:latin typeface="Calibri"/>
                <a:cs typeface="Calibri"/>
              </a:rPr>
              <a:t>Expertise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Identify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team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Trebuchet MS"/>
                <a:cs typeface="Trebuchet MS"/>
              </a:rPr>
              <a:t>members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with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specific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skills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efficient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project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staffing.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6325" y="3605212"/>
            <a:ext cx="428625" cy="342900"/>
          </a:xfrm>
          <a:custGeom>
            <a:avLst/>
            <a:gdLst/>
            <a:ahLst/>
            <a:cxnLst/>
            <a:rect l="l" t="t" r="r" b="b"/>
            <a:pathLst>
              <a:path w="428625" h="342900">
                <a:moveTo>
                  <a:pt x="160731" y="214312"/>
                </a:moveTo>
                <a:lnTo>
                  <a:pt x="53581" y="214312"/>
                </a:lnTo>
                <a:lnTo>
                  <a:pt x="41068" y="216840"/>
                </a:lnTo>
                <a:lnTo>
                  <a:pt x="30851" y="223731"/>
                </a:lnTo>
                <a:lnTo>
                  <a:pt x="23963" y="233948"/>
                </a:lnTo>
                <a:lnTo>
                  <a:pt x="21437" y="246456"/>
                </a:lnTo>
                <a:lnTo>
                  <a:pt x="21437" y="310756"/>
                </a:lnTo>
                <a:lnTo>
                  <a:pt x="23963" y="323263"/>
                </a:lnTo>
                <a:lnTo>
                  <a:pt x="30851" y="333481"/>
                </a:lnTo>
                <a:lnTo>
                  <a:pt x="41068" y="340372"/>
                </a:lnTo>
                <a:lnTo>
                  <a:pt x="53581" y="342900"/>
                </a:lnTo>
                <a:lnTo>
                  <a:pt x="160731" y="342900"/>
                </a:lnTo>
                <a:lnTo>
                  <a:pt x="173245" y="340372"/>
                </a:lnTo>
                <a:lnTo>
                  <a:pt x="183467" y="333481"/>
                </a:lnTo>
                <a:lnTo>
                  <a:pt x="190359" y="323263"/>
                </a:lnTo>
                <a:lnTo>
                  <a:pt x="190721" y="321475"/>
                </a:lnTo>
                <a:lnTo>
                  <a:pt x="47688" y="321475"/>
                </a:lnTo>
                <a:lnTo>
                  <a:pt x="42862" y="316649"/>
                </a:lnTo>
                <a:lnTo>
                  <a:pt x="42862" y="240563"/>
                </a:lnTo>
                <a:lnTo>
                  <a:pt x="47688" y="235750"/>
                </a:lnTo>
                <a:lnTo>
                  <a:pt x="190723" y="235750"/>
                </a:lnTo>
                <a:lnTo>
                  <a:pt x="190359" y="233948"/>
                </a:lnTo>
                <a:lnTo>
                  <a:pt x="183467" y="223731"/>
                </a:lnTo>
                <a:lnTo>
                  <a:pt x="173245" y="216840"/>
                </a:lnTo>
                <a:lnTo>
                  <a:pt x="160731" y="214312"/>
                </a:lnTo>
                <a:close/>
              </a:path>
              <a:path w="428625" h="342900">
                <a:moveTo>
                  <a:pt x="375043" y="214312"/>
                </a:moveTo>
                <a:lnTo>
                  <a:pt x="267893" y="214312"/>
                </a:lnTo>
                <a:lnTo>
                  <a:pt x="255381" y="216840"/>
                </a:lnTo>
                <a:lnTo>
                  <a:pt x="245163" y="223731"/>
                </a:lnTo>
                <a:lnTo>
                  <a:pt x="238275" y="233948"/>
                </a:lnTo>
                <a:lnTo>
                  <a:pt x="235750" y="246456"/>
                </a:lnTo>
                <a:lnTo>
                  <a:pt x="235750" y="310756"/>
                </a:lnTo>
                <a:lnTo>
                  <a:pt x="238275" y="323263"/>
                </a:lnTo>
                <a:lnTo>
                  <a:pt x="245163" y="333481"/>
                </a:lnTo>
                <a:lnTo>
                  <a:pt x="255381" y="340372"/>
                </a:lnTo>
                <a:lnTo>
                  <a:pt x="267893" y="342900"/>
                </a:lnTo>
                <a:lnTo>
                  <a:pt x="375043" y="342900"/>
                </a:lnTo>
                <a:lnTo>
                  <a:pt x="387558" y="340372"/>
                </a:lnTo>
                <a:lnTo>
                  <a:pt x="397779" y="333481"/>
                </a:lnTo>
                <a:lnTo>
                  <a:pt x="404672" y="323263"/>
                </a:lnTo>
                <a:lnTo>
                  <a:pt x="405033" y="321475"/>
                </a:lnTo>
                <a:lnTo>
                  <a:pt x="262001" y="321475"/>
                </a:lnTo>
                <a:lnTo>
                  <a:pt x="257175" y="316649"/>
                </a:lnTo>
                <a:lnTo>
                  <a:pt x="257175" y="240563"/>
                </a:lnTo>
                <a:lnTo>
                  <a:pt x="262001" y="235750"/>
                </a:lnTo>
                <a:lnTo>
                  <a:pt x="405036" y="235750"/>
                </a:lnTo>
                <a:lnTo>
                  <a:pt x="404672" y="233948"/>
                </a:lnTo>
                <a:lnTo>
                  <a:pt x="397779" y="223731"/>
                </a:lnTo>
                <a:lnTo>
                  <a:pt x="387558" y="216840"/>
                </a:lnTo>
                <a:lnTo>
                  <a:pt x="375043" y="214312"/>
                </a:lnTo>
                <a:close/>
              </a:path>
              <a:path w="428625" h="342900">
                <a:moveTo>
                  <a:pt x="190723" y="235750"/>
                </a:moveTo>
                <a:lnTo>
                  <a:pt x="166624" y="235750"/>
                </a:lnTo>
                <a:lnTo>
                  <a:pt x="171450" y="240563"/>
                </a:lnTo>
                <a:lnTo>
                  <a:pt x="171450" y="316649"/>
                </a:lnTo>
                <a:lnTo>
                  <a:pt x="166624" y="321475"/>
                </a:lnTo>
                <a:lnTo>
                  <a:pt x="190721" y="321475"/>
                </a:lnTo>
                <a:lnTo>
                  <a:pt x="192887" y="310756"/>
                </a:lnTo>
                <a:lnTo>
                  <a:pt x="192887" y="246456"/>
                </a:lnTo>
                <a:lnTo>
                  <a:pt x="190723" y="235750"/>
                </a:lnTo>
                <a:close/>
              </a:path>
              <a:path w="428625" h="342900">
                <a:moveTo>
                  <a:pt x="405036" y="235750"/>
                </a:moveTo>
                <a:lnTo>
                  <a:pt x="380936" y="235750"/>
                </a:lnTo>
                <a:lnTo>
                  <a:pt x="385762" y="240563"/>
                </a:lnTo>
                <a:lnTo>
                  <a:pt x="385762" y="316649"/>
                </a:lnTo>
                <a:lnTo>
                  <a:pt x="380936" y="321475"/>
                </a:lnTo>
                <a:lnTo>
                  <a:pt x="405033" y="321475"/>
                </a:lnTo>
                <a:lnTo>
                  <a:pt x="407200" y="310756"/>
                </a:lnTo>
                <a:lnTo>
                  <a:pt x="407200" y="246456"/>
                </a:lnTo>
                <a:lnTo>
                  <a:pt x="405036" y="235750"/>
                </a:lnTo>
                <a:close/>
              </a:path>
              <a:path w="428625" h="342900">
                <a:moveTo>
                  <a:pt x="117868" y="182168"/>
                </a:moveTo>
                <a:lnTo>
                  <a:pt x="96443" y="182168"/>
                </a:lnTo>
                <a:lnTo>
                  <a:pt x="96443" y="214312"/>
                </a:lnTo>
                <a:lnTo>
                  <a:pt x="117868" y="214312"/>
                </a:lnTo>
                <a:lnTo>
                  <a:pt x="117868" y="182168"/>
                </a:lnTo>
                <a:close/>
              </a:path>
              <a:path w="428625" h="342900">
                <a:moveTo>
                  <a:pt x="332181" y="182168"/>
                </a:moveTo>
                <a:lnTo>
                  <a:pt x="310756" y="182168"/>
                </a:lnTo>
                <a:lnTo>
                  <a:pt x="310756" y="214312"/>
                </a:lnTo>
                <a:lnTo>
                  <a:pt x="332181" y="214312"/>
                </a:lnTo>
                <a:lnTo>
                  <a:pt x="332181" y="182168"/>
                </a:lnTo>
                <a:close/>
              </a:path>
              <a:path w="428625" h="342900">
                <a:moveTo>
                  <a:pt x="423799" y="160731"/>
                </a:moveTo>
                <a:lnTo>
                  <a:pt x="4826" y="160731"/>
                </a:lnTo>
                <a:lnTo>
                  <a:pt x="0" y="165557"/>
                </a:lnTo>
                <a:lnTo>
                  <a:pt x="0" y="177342"/>
                </a:lnTo>
                <a:lnTo>
                  <a:pt x="4826" y="182168"/>
                </a:lnTo>
                <a:lnTo>
                  <a:pt x="423799" y="182168"/>
                </a:lnTo>
                <a:lnTo>
                  <a:pt x="428625" y="177342"/>
                </a:lnTo>
                <a:lnTo>
                  <a:pt x="428625" y="165557"/>
                </a:lnTo>
                <a:lnTo>
                  <a:pt x="423799" y="160731"/>
                </a:lnTo>
                <a:close/>
              </a:path>
              <a:path w="428625" h="342900">
                <a:moveTo>
                  <a:pt x="225031" y="128587"/>
                </a:moveTo>
                <a:lnTo>
                  <a:pt x="203593" y="128587"/>
                </a:lnTo>
                <a:lnTo>
                  <a:pt x="203593" y="160731"/>
                </a:lnTo>
                <a:lnTo>
                  <a:pt x="225031" y="160731"/>
                </a:lnTo>
                <a:lnTo>
                  <a:pt x="225031" y="128587"/>
                </a:lnTo>
                <a:close/>
              </a:path>
              <a:path w="428625" h="342900">
                <a:moveTo>
                  <a:pt x="267893" y="0"/>
                </a:moveTo>
                <a:lnTo>
                  <a:pt x="160731" y="0"/>
                </a:lnTo>
                <a:lnTo>
                  <a:pt x="148223" y="2527"/>
                </a:lnTo>
                <a:lnTo>
                  <a:pt x="138006" y="9418"/>
                </a:lnTo>
                <a:lnTo>
                  <a:pt x="131115" y="19636"/>
                </a:lnTo>
                <a:lnTo>
                  <a:pt x="128587" y="32143"/>
                </a:lnTo>
                <a:lnTo>
                  <a:pt x="128587" y="96443"/>
                </a:lnTo>
                <a:lnTo>
                  <a:pt x="131115" y="108951"/>
                </a:lnTo>
                <a:lnTo>
                  <a:pt x="138006" y="119168"/>
                </a:lnTo>
                <a:lnTo>
                  <a:pt x="148223" y="126060"/>
                </a:lnTo>
                <a:lnTo>
                  <a:pt x="160731" y="128587"/>
                </a:lnTo>
                <a:lnTo>
                  <a:pt x="267893" y="128587"/>
                </a:lnTo>
                <a:lnTo>
                  <a:pt x="280401" y="126060"/>
                </a:lnTo>
                <a:lnTo>
                  <a:pt x="290618" y="119168"/>
                </a:lnTo>
                <a:lnTo>
                  <a:pt x="297510" y="108951"/>
                </a:lnTo>
                <a:lnTo>
                  <a:pt x="297871" y="107162"/>
                </a:lnTo>
                <a:lnTo>
                  <a:pt x="154838" y="107162"/>
                </a:lnTo>
                <a:lnTo>
                  <a:pt x="150025" y="102336"/>
                </a:lnTo>
                <a:lnTo>
                  <a:pt x="150025" y="26250"/>
                </a:lnTo>
                <a:lnTo>
                  <a:pt x="154838" y="21437"/>
                </a:lnTo>
                <a:lnTo>
                  <a:pt x="297874" y="21437"/>
                </a:lnTo>
                <a:lnTo>
                  <a:pt x="297510" y="19636"/>
                </a:lnTo>
                <a:lnTo>
                  <a:pt x="290618" y="9418"/>
                </a:lnTo>
                <a:lnTo>
                  <a:pt x="280401" y="2527"/>
                </a:lnTo>
                <a:lnTo>
                  <a:pt x="267893" y="0"/>
                </a:lnTo>
                <a:close/>
              </a:path>
              <a:path w="428625" h="342900">
                <a:moveTo>
                  <a:pt x="297874" y="21437"/>
                </a:moveTo>
                <a:lnTo>
                  <a:pt x="273786" y="21437"/>
                </a:lnTo>
                <a:lnTo>
                  <a:pt x="278612" y="26250"/>
                </a:lnTo>
                <a:lnTo>
                  <a:pt x="278612" y="102336"/>
                </a:lnTo>
                <a:lnTo>
                  <a:pt x="273786" y="107162"/>
                </a:lnTo>
                <a:lnTo>
                  <a:pt x="297871" y="107162"/>
                </a:lnTo>
                <a:lnTo>
                  <a:pt x="300037" y="96443"/>
                </a:lnTo>
                <a:lnTo>
                  <a:pt x="300037" y="32143"/>
                </a:lnTo>
                <a:lnTo>
                  <a:pt x="297874" y="21437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73625" y="4027090"/>
            <a:ext cx="5819775" cy="100203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135">
                <a:solidFill>
                  <a:srgbClr val="3F4054"/>
                </a:solidFill>
                <a:latin typeface="Calibri"/>
                <a:cs typeface="Calibri"/>
              </a:rPr>
              <a:t>Collaboration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390"/>
              </a:spcBef>
            </a:pP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Connect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team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Trebuchet MS"/>
                <a:cs typeface="Trebuchet MS"/>
              </a:rPr>
              <a:t>members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with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shared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interests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facilitate</a:t>
            </a:r>
            <a:r>
              <a:rPr dirty="0" sz="1350" spc="-6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knowledge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exchange.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7044" y="5634037"/>
            <a:ext cx="407670" cy="342900"/>
          </a:xfrm>
          <a:custGeom>
            <a:avLst/>
            <a:gdLst/>
            <a:ahLst/>
            <a:cxnLst/>
            <a:rect l="l" t="t" r="r" b="b"/>
            <a:pathLst>
              <a:path w="407670" h="342900">
                <a:moveTo>
                  <a:pt x="16611" y="0"/>
                </a:moveTo>
                <a:lnTo>
                  <a:pt x="4813" y="0"/>
                </a:lnTo>
                <a:lnTo>
                  <a:pt x="0" y="4826"/>
                </a:lnTo>
                <a:lnTo>
                  <a:pt x="0" y="59474"/>
                </a:lnTo>
                <a:lnTo>
                  <a:pt x="4813" y="64300"/>
                </a:lnTo>
                <a:lnTo>
                  <a:pt x="16611" y="64300"/>
                </a:lnTo>
                <a:lnTo>
                  <a:pt x="21424" y="59474"/>
                </a:lnTo>
                <a:lnTo>
                  <a:pt x="21424" y="4826"/>
                </a:lnTo>
                <a:lnTo>
                  <a:pt x="16611" y="0"/>
                </a:lnTo>
                <a:close/>
              </a:path>
              <a:path w="407670" h="342900">
                <a:moveTo>
                  <a:pt x="80899" y="0"/>
                </a:moveTo>
                <a:lnTo>
                  <a:pt x="69113" y="0"/>
                </a:lnTo>
                <a:lnTo>
                  <a:pt x="64287" y="4826"/>
                </a:lnTo>
                <a:lnTo>
                  <a:pt x="64287" y="59474"/>
                </a:lnTo>
                <a:lnTo>
                  <a:pt x="69113" y="64300"/>
                </a:lnTo>
                <a:lnTo>
                  <a:pt x="80899" y="64300"/>
                </a:lnTo>
                <a:lnTo>
                  <a:pt x="85725" y="59474"/>
                </a:lnTo>
                <a:lnTo>
                  <a:pt x="85725" y="4826"/>
                </a:lnTo>
                <a:lnTo>
                  <a:pt x="80899" y="0"/>
                </a:lnTo>
                <a:close/>
              </a:path>
              <a:path w="407670" h="342900">
                <a:moveTo>
                  <a:pt x="145199" y="0"/>
                </a:moveTo>
                <a:lnTo>
                  <a:pt x="133400" y="0"/>
                </a:lnTo>
                <a:lnTo>
                  <a:pt x="128587" y="4826"/>
                </a:lnTo>
                <a:lnTo>
                  <a:pt x="128587" y="59474"/>
                </a:lnTo>
                <a:lnTo>
                  <a:pt x="133400" y="64300"/>
                </a:lnTo>
                <a:lnTo>
                  <a:pt x="145199" y="64300"/>
                </a:lnTo>
                <a:lnTo>
                  <a:pt x="150012" y="59474"/>
                </a:lnTo>
                <a:lnTo>
                  <a:pt x="150012" y="4826"/>
                </a:lnTo>
                <a:lnTo>
                  <a:pt x="145199" y="0"/>
                </a:lnTo>
                <a:close/>
              </a:path>
              <a:path w="407670" h="342900">
                <a:moveTo>
                  <a:pt x="209486" y="0"/>
                </a:moveTo>
                <a:lnTo>
                  <a:pt x="197700" y="0"/>
                </a:lnTo>
                <a:lnTo>
                  <a:pt x="192874" y="4826"/>
                </a:lnTo>
                <a:lnTo>
                  <a:pt x="192874" y="59474"/>
                </a:lnTo>
                <a:lnTo>
                  <a:pt x="197700" y="64300"/>
                </a:lnTo>
                <a:lnTo>
                  <a:pt x="209486" y="64300"/>
                </a:lnTo>
                <a:lnTo>
                  <a:pt x="214312" y="59474"/>
                </a:lnTo>
                <a:lnTo>
                  <a:pt x="214312" y="4826"/>
                </a:lnTo>
                <a:lnTo>
                  <a:pt x="209486" y="0"/>
                </a:lnTo>
                <a:close/>
              </a:path>
              <a:path w="407670" h="342900">
                <a:moveTo>
                  <a:pt x="273786" y="0"/>
                </a:moveTo>
                <a:lnTo>
                  <a:pt x="261988" y="0"/>
                </a:lnTo>
                <a:lnTo>
                  <a:pt x="257175" y="4826"/>
                </a:lnTo>
                <a:lnTo>
                  <a:pt x="257175" y="59474"/>
                </a:lnTo>
                <a:lnTo>
                  <a:pt x="261988" y="64300"/>
                </a:lnTo>
                <a:lnTo>
                  <a:pt x="273786" y="64300"/>
                </a:lnTo>
                <a:lnTo>
                  <a:pt x="278599" y="59474"/>
                </a:lnTo>
                <a:lnTo>
                  <a:pt x="278599" y="4826"/>
                </a:lnTo>
                <a:lnTo>
                  <a:pt x="273786" y="0"/>
                </a:lnTo>
                <a:close/>
              </a:path>
              <a:path w="407670" h="342900">
                <a:moveTo>
                  <a:pt x="338074" y="0"/>
                </a:moveTo>
                <a:lnTo>
                  <a:pt x="326288" y="0"/>
                </a:lnTo>
                <a:lnTo>
                  <a:pt x="321462" y="4826"/>
                </a:lnTo>
                <a:lnTo>
                  <a:pt x="321462" y="59474"/>
                </a:lnTo>
                <a:lnTo>
                  <a:pt x="326288" y="64300"/>
                </a:lnTo>
                <a:lnTo>
                  <a:pt x="338074" y="64300"/>
                </a:lnTo>
                <a:lnTo>
                  <a:pt x="342900" y="59474"/>
                </a:lnTo>
                <a:lnTo>
                  <a:pt x="342900" y="4826"/>
                </a:lnTo>
                <a:lnTo>
                  <a:pt x="338074" y="0"/>
                </a:lnTo>
                <a:close/>
              </a:path>
              <a:path w="407670" h="342900">
                <a:moveTo>
                  <a:pt x="402374" y="0"/>
                </a:moveTo>
                <a:lnTo>
                  <a:pt x="390575" y="0"/>
                </a:lnTo>
                <a:lnTo>
                  <a:pt x="385762" y="4826"/>
                </a:lnTo>
                <a:lnTo>
                  <a:pt x="385762" y="59474"/>
                </a:lnTo>
                <a:lnTo>
                  <a:pt x="390575" y="64300"/>
                </a:lnTo>
                <a:lnTo>
                  <a:pt x="402374" y="64300"/>
                </a:lnTo>
                <a:lnTo>
                  <a:pt x="407187" y="59474"/>
                </a:lnTo>
                <a:lnTo>
                  <a:pt x="407187" y="4826"/>
                </a:lnTo>
                <a:lnTo>
                  <a:pt x="402374" y="0"/>
                </a:lnTo>
                <a:close/>
              </a:path>
              <a:path w="407670" h="342900">
                <a:moveTo>
                  <a:pt x="327355" y="321475"/>
                </a:moveTo>
                <a:lnTo>
                  <a:pt x="79832" y="321475"/>
                </a:lnTo>
                <a:lnTo>
                  <a:pt x="75006" y="326288"/>
                </a:lnTo>
                <a:lnTo>
                  <a:pt x="75006" y="338074"/>
                </a:lnTo>
                <a:lnTo>
                  <a:pt x="79832" y="342900"/>
                </a:lnTo>
                <a:lnTo>
                  <a:pt x="327355" y="342900"/>
                </a:lnTo>
                <a:lnTo>
                  <a:pt x="332181" y="338074"/>
                </a:lnTo>
                <a:lnTo>
                  <a:pt x="332181" y="326288"/>
                </a:lnTo>
                <a:lnTo>
                  <a:pt x="327355" y="321475"/>
                </a:lnTo>
                <a:close/>
              </a:path>
              <a:path w="407670" h="342900">
                <a:moveTo>
                  <a:pt x="214312" y="257175"/>
                </a:moveTo>
                <a:lnTo>
                  <a:pt x="192874" y="257175"/>
                </a:lnTo>
                <a:lnTo>
                  <a:pt x="192874" y="321475"/>
                </a:lnTo>
                <a:lnTo>
                  <a:pt x="214312" y="321475"/>
                </a:lnTo>
                <a:lnTo>
                  <a:pt x="214312" y="257175"/>
                </a:lnTo>
                <a:close/>
              </a:path>
              <a:path w="407670" h="342900">
                <a:moveTo>
                  <a:pt x="16611" y="85725"/>
                </a:moveTo>
                <a:lnTo>
                  <a:pt x="4813" y="85725"/>
                </a:lnTo>
                <a:lnTo>
                  <a:pt x="0" y="90551"/>
                </a:lnTo>
                <a:lnTo>
                  <a:pt x="0" y="203593"/>
                </a:lnTo>
                <a:lnTo>
                  <a:pt x="4209" y="224454"/>
                </a:lnTo>
                <a:lnTo>
                  <a:pt x="15689" y="241485"/>
                </a:lnTo>
                <a:lnTo>
                  <a:pt x="32720" y="252965"/>
                </a:lnTo>
                <a:lnTo>
                  <a:pt x="53581" y="257175"/>
                </a:lnTo>
                <a:lnTo>
                  <a:pt x="353618" y="257175"/>
                </a:lnTo>
                <a:lnTo>
                  <a:pt x="374472" y="252965"/>
                </a:lnTo>
                <a:lnTo>
                  <a:pt x="391499" y="241485"/>
                </a:lnTo>
                <a:lnTo>
                  <a:pt x="395365" y="235750"/>
                </a:lnTo>
                <a:lnTo>
                  <a:pt x="53581" y="235750"/>
                </a:lnTo>
                <a:lnTo>
                  <a:pt x="41066" y="233222"/>
                </a:lnTo>
                <a:lnTo>
                  <a:pt x="30845" y="226329"/>
                </a:lnTo>
                <a:lnTo>
                  <a:pt x="23952" y="216108"/>
                </a:lnTo>
                <a:lnTo>
                  <a:pt x="21424" y="203593"/>
                </a:lnTo>
                <a:lnTo>
                  <a:pt x="21424" y="90551"/>
                </a:lnTo>
                <a:lnTo>
                  <a:pt x="16611" y="85725"/>
                </a:lnTo>
                <a:close/>
              </a:path>
              <a:path w="407670" h="342900">
                <a:moveTo>
                  <a:pt x="80899" y="85725"/>
                </a:moveTo>
                <a:lnTo>
                  <a:pt x="69113" y="85725"/>
                </a:lnTo>
                <a:lnTo>
                  <a:pt x="64287" y="90551"/>
                </a:lnTo>
                <a:lnTo>
                  <a:pt x="64287" y="235750"/>
                </a:lnTo>
                <a:lnTo>
                  <a:pt x="85725" y="235750"/>
                </a:lnTo>
                <a:lnTo>
                  <a:pt x="85725" y="90551"/>
                </a:lnTo>
                <a:lnTo>
                  <a:pt x="80899" y="85725"/>
                </a:lnTo>
                <a:close/>
              </a:path>
              <a:path w="407670" h="342900">
                <a:moveTo>
                  <a:pt x="145199" y="85725"/>
                </a:moveTo>
                <a:lnTo>
                  <a:pt x="133400" y="85725"/>
                </a:lnTo>
                <a:lnTo>
                  <a:pt x="128587" y="90551"/>
                </a:lnTo>
                <a:lnTo>
                  <a:pt x="128587" y="235750"/>
                </a:lnTo>
                <a:lnTo>
                  <a:pt x="150012" y="235750"/>
                </a:lnTo>
                <a:lnTo>
                  <a:pt x="150012" y="90551"/>
                </a:lnTo>
                <a:lnTo>
                  <a:pt x="145199" y="85725"/>
                </a:lnTo>
                <a:close/>
              </a:path>
              <a:path w="407670" h="342900">
                <a:moveTo>
                  <a:pt x="209486" y="85725"/>
                </a:moveTo>
                <a:lnTo>
                  <a:pt x="197700" y="85725"/>
                </a:lnTo>
                <a:lnTo>
                  <a:pt x="192874" y="90551"/>
                </a:lnTo>
                <a:lnTo>
                  <a:pt x="192874" y="235750"/>
                </a:lnTo>
                <a:lnTo>
                  <a:pt x="214312" y="235750"/>
                </a:lnTo>
                <a:lnTo>
                  <a:pt x="214312" y="90551"/>
                </a:lnTo>
                <a:lnTo>
                  <a:pt x="209486" y="85725"/>
                </a:lnTo>
                <a:close/>
              </a:path>
              <a:path w="407670" h="342900">
                <a:moveTo>
                  <a:pt x="273786" y="85725"/>
                </a:moveTo>
                <a:lnTo>
                  <a:pt x="261988" y="85725"/>
                </a:lnTo>
                <a:lnTo>
                  <a:pt x="257175" y="90551"/>
                </a:lnTo>
                <a:lnTo>
                  <a:pt x="257175" y="235750"/>
                </a:lnTo>
                <a:lnTo>
                  <a:pt x="278599" y="235750"/>
                </a:lnTo>
                <a:lnTo>
                  <a:pt x="278599" y="90551"/>
                </a:lnTo>
                <a:lnTo>
                  <a:pt x="273786" y="85725"/>
                </a:lnTo>
                <a:close/>
              </a:path>
              <a:path w="407670" h="342900">
                <a:moveTo>
                  <a:pt x="338074" y="85725"/>
                </a:moveTo>
                <a:lnTo>
                  <a:pt x="326288" y="85725"/>
                </a:lnTo>
                <a:lnTo>
                  <a:pt x="321462" y="90551"/>
                </a:lnTo>
                <a:lnTo>
                  <a:pt x="321462" y="235750"/>
                </a:lnTo>
                <a:lnTo>
                  <a:pt x="342900" y="235750"/>
                </a:lnTo>
                <a:lnTo>
                  <a:pt x="342900" y="90551"/>
                </a:lnTo>
                <a:lnTo>
                  <a:pt x="338074" y="85725"/>
                </a:lnTo>
                <a:close/>
              </a:path>
              <a:path w="407670" h="342900">
                <a:moveTo>
                  <a:pt x="402374" y="85725"/>
                </a:moveTo>
                <a:lnTo>
                  <a:pt x="390575" y="85725"/>
                </a:lnTo>
                <a:lnTo>
                  <a:pt x="385762" y="90551"/>
                </a:lnTo>
                <a:lnTo>
                  <a:pt x="385762" y="203593"/>
                </a:lnTo>
                <a:lnTo>
                  <a:pt x="383235" y="216108"/>
                </a:lnTo>
                <a:lnTo>
                  <a:pt x="376343" y="226329"/>
                </a:lnTo>
                <a:lnTo>
                  <a:pt x="366126" y="233222"/>
                </a:lnTo>
                <a:lnTo>
                  <a:pt x="353618" y="235750"/>
                </a:lnTo>
                <a:lnTo>
                  <a:pt x="395365" y="235750"/>
                </a:lnTo>
                <a:lnTo>
                  <a:pt x="402978" y="224454"/>
                </a:lnTo>
                <a:lnTo>
                  <a:pt x="407187" y="203593"/>
                </a:lnTo>
                <a:lnTo>
                  <a:pt x="407187" y="90551"/>
                </a:lnTo>
                <a:lnTo>
                  <a:pt x="402374" y="85725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73625" y="6055916"/>
            <a:ext cx="5007610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140">
                <a:solidFill>
                  <a:srgbClr val="3F4054"/>
                </a:solidFill>
                <a:latin typeface="Calibri"/>
                <a:cs typeface="Calibri"/>
              </a:rPr>
              <a:t>Mentorship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Enable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experienced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team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3F4054"/>
                </a:solidFill>
                <a:latin typeface="Trebuchet MS"/>
                <a:cs typeface="Trebuchet MS"/>
              </a:rPr>
              <a:t>members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to</a:t>
            </a:r>
            <a:r>
              <a:rPr dirty="0" sz="1350" spc="-8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guide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support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less </a:t>
            </a:r>
            <a:r>
              <a:rPr dirty="0" sz="1350" spc="-3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experienced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colleagues.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7069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501650"/>
            <a:ext cx="54063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>
                <a:latin typeface="Trebuchet MS"/>
                <a:cs typeface="Trebuchet MS"/>
              </a:rPr>
              <a:t>Project</a:t>
            </a:r>
            <a:r>
              <a:rPr dirty="0" spc="-405">
                <a:latin typeface="Trebuchet MS"/>
                <a:cs typeface="Trebuchet MS"/>
              </a:rPr>
              <a:t> </a:t>
            </a:r>
            <a:r>
              <a:rPr dirty="0" spc="114">
                <a:latin typeface="Trebuchet MS"/>
                <a:cs typeface="Trebuchet MS"/>
              </a:rPr>
              <a:t>Request</a:t>
            </a:r>
            <a:r>
              <a:rPr dirty="0" spc="-400">
                <a:latin typeface="Trebuchet MS"/>
                <a:cs typeface="Trebuchet MS"/>
              </a:rPr>
              <a:t> </a:t>
            </a:r>
            <a:r>
              <a:rPr dirty="0" spc="190">
                <a:latin typeface="Trebuchet MS"/>
                <a:cs typeface="Trebuchet MS"/>
              </a:rPr>
              <a:t>Workflow: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044575"/>
            <a:ext cx="447484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20">
                <a:solidFill>
                  <a:srgbClr val="1B1B26"/>
                </a:solidFill>
                <a:latin typeface="Trebuchet MS"/>
                <a:cs typeface="Trebuchet MS"/>
              </a:rPr>
              <a:t>Streamlined</a:t>
            </a:r>
            <a:r>
              <a:rPr dirty="0" sz="3350" spc="-40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dirty="0" sz="3350" spc="125">
                <a:solidFill>
                  <a:srgbClr val="1B1B26"/>
                </a:solidFill>
                <a:latin typeface="Trebuchet MS"/>
                <a:cs typeface="Trebuchet MS"/>
              </a:rPr>
              <a:t>Initiation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50625" y="1819274"/>
            <a:ext cx="971550" cy="4133850"/>
            <a:chOff x="4950625" y="1819274"/>
            <a:chExt cx="971550" cy="4133850"/>
          </a:xfrm>
        </p:grpSpPr>
        <p:sp>
          <p:nvSpPr>
            <p:cNvPr id="6" name="object 6"/>
            <p:cNvSpPr/>
            <p:nvPr/>
          </p:nvSpPr>
          <p:spPr>
            <a:xfrm>
              <a:off x="5133975" y="1819274"/>
              <a:ext cx="788670" cy="4134485"/>
            </a:xfrm>
            <a:custGeom>
              <a:avLst/>
              <a:gdLst/>
              <a:ahLst/>
              <a:cxnLst/>
              <a:rect l="l" t="t" r="r" b="b"/>
              <a:pathLst>
                <a:path w="788670" h="413448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24337"/>
                  </a:lnTo>
                  <a:lnTo>
                    <a:pt x="0" y="4126966"/>
                  </a:lnTo>
                  <a:lnTo>
                    <a:pt x="927" y="4129201"/>
                  </a:lnTo>
                  <a:lnTo>
                    <a:pt x="4648" y="4132923"/>
                  </a:lnTo>
                  <a:lnTo>
                    <a:pt x="6896" y="4133862"/>
                  </a:lnTo>
                  <a:lnTo>
                    <a:pt x="12153" y="4133862"/>
                  </a:lnTo>
                  <a:lnTo>
                    <a:pt x="14401" y="4132923"/>
                  </a:lnTo>
                  <a:lnTo>
                    <a:pt x="18122" y="4129201"/>
                  </a:lnTo>
                  <a:lnTo>
                    <a:pt x="19050" y="4126966"/>
                  </a:lnTo>
                  <a:lnTo>
                    <a:pt x="19050" y="6896"/>
                  </a:lnTo>
                  <a:close/>
                </a:path>
                <a:path w="788670" h="413448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402"/>
                  </a:lnTo>
                  <a:lnTo>
                    <a:pt x="189039" y="376123"/>
                  </a:lnTo>
                  <a:lnTo>
                    <a:pt x="188125" y="378371"/>
                  </a:lnTo>
                  <a:lnTo>
                    <a:pt x="188125" y="381000"/>
                  </a:lnTo>
                  <a:lnTo>
                    <a:pt x="188125" y="383628"/>
                  </a:lnTo>
                  <a:lnTo>
                    <a:pt x="189039" y="385876"/>
                  </a:lnTo>
                  <a:lnTo>
                    <a:pt x="192773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B7B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55387" y="2014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25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387" y="2014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25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92700" y="2044700"/>
            <a:ext cx="1016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55">
                <a:solidFill>
                  <a:srgbClr val="3F4054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3775" y="1855390"/>
            <a:ext cx="4455160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90">
                <a:solidFill>
                  <a:srgbClr val="3F4054"/>
                </a:solidFill>
                <a:latin typeface="Trebuchet MS"/>
                <a:cs typeface="Trebuchet MS"/>
              </a:rPr>
              <a:t>Proposa</a:t>
            </a:r>
            <a:r>
              <a:rPr dirty="0" sz="1650" spc="55">
                <a:solidFill>
                  <a:srgbClr val="3F4054"/>
                </a:solidFill>
                <a:latin typeface="Trebuchet MS"/>
                <a:cs typeface="Trebuchet MS"/>
              </a:rPr>
              <a:t>l</a:t>
            </a:r>
            <a:r>
              <a:rPr dirty="0" sz="1650" spc="-1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650" spc="140">
                <a:solidFill>
                  <a:srgbClr val="3F4054"/>
                </a:solidFill>
                <a:latin typeface="Trebuchet MS"/>
                <a:cs typeface="Trebuchet MS"/>
              </a:rPr>
              <a:t>Submission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160">
                <a:solidFill>
                  <a:srgbClr val="3F4054"/>
                </a:solidFill>
                <a:latin typeface="Trebuchet MS"/>
                <a:cs typeface="Trebuchet MS"/>
              </a:rPr>
              <a:t>A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structured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process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for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submitting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new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project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ideas,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3F4054"/>
                </a:solidFill>
                <a:latin typeface="Trebuchet MS"/>
                <a:cs typeface="Trebuchet MS"/>
              </a:rPr>
              <a:t>ensuring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clarity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consistency.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50625" y="3448050"/>
            <a:ext cx="971550" cy="381000"/>
            <a:chOff x="4950625" y="3448050"/>
            <a:chExt cx="971550" cy="381000"/>
          </a:xfrm>
        </p:grpSpPr>
        <p:sp>
          <p:nvSpPr>
            <p:cNvPr id="12" name="object 12"/>
            <p:cNvSpPr/>
            <p:nvPr/>
          </p:nvSpPr>
          <p:spPr>
            <a:xfrm>
              <a:off x="5322100" y="36290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7B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5387" y="34528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5387" y="34528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22" y="330568"/>
                  </a:lnTo>
                  <a:lnTo>
                    <a:pt x="378180" y="334022"/>
                  </a:lnTo>
                  <a:lnTo>
                    <a:pt x="376783" y="337375"/>
                  </a:lnTo>
                  <a:lnTo>
                    <a:pt x="375399" y="340728"/>
                  </a:lnTo>
                  <a:lnTo>
                    <a:pt x="373697" y="343903"/>
                  </a:lnTo>
                  <a:lnTo>
                    <a:pt x="371678" y="346913"/>
                  </a:lnTo>
                  <a:lnTo>
                    <a:pt x="369671" y="34993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15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06" y="334022"/>
                  </a:lnTo>
                  <a:lnTo>
                    <a:pt x="1765" y="330568"/>
                  </a:lnTo>
                  <a:lnTo>
                    <a:pt x="1054" y="327012"/>
                  </a:lnTo>
                  <a:lnTo>
                    <a:pt x="342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63680" y="3473450"/>
            <a:ext cx="16002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solidFill>
                  <a:srgbClr val="3F4054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3781" y="3284140"/>
            <a:ext cx="4391660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85">
                <a:solidFill>
                  <a:srgbClr val="3F4054"/>
                </a:solidFill>
                <a:latin typeface="Trebuchet MS"/>
                <a:cs typeface="Trebuchet MS"/>
              </a:rPr>
              <a:t>Revie</a:t>
            </a:r>
            <a:r>
              <a:rPr dirty="0" sz="1650" spc="140">
                <a:solidFill>
                  <a:srgbClr val="3F4054"/>
                </a:solidFill>
                <a:latin typeface="Trebuchet MS"/>
                <a:cs typeface="Trebuchet MS"/>
              </a:rPr>
              <a:t>w</a:t>
            </a:r>
            <a:r>
              <a:rPr dirty="0" sz="1650" spc="-1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650" spc="100">
                <a:solidFill>
                  <a:srgbClr val="3F4054"/>
                </a:solidFill>
                <a:latin typeface="Trebuchet MS"/>
                <a:cs typeface="Trebuchet MS"/>
              </a:rPr>
              <a:t>an</a:t>
            </a:r>
            <a:r>
              <a:rPr dirty="0" sz="1650" spc="110">
                <a:solidFill>
                  <a:srgbClr val="3F4054"/>
                </a:solidFill>
                <a:latin typeface="Trebuchet MS"/>
                <a:cs typeface="Trebuchet MS"/>
              </a:rPr>
              <a:t>d</a:t>
            </a:r>
            <a:r>
              <a:rPr dirty="0" sz="1650" spc="-1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650" spc="90">
                <a:solidFill>
                  <a:srgbClr val="3F4054"/>
                </a:solidFill>
                <a:latin typeface="Trebuchet MS"/>
                <a:cs typeface="Trebuchet MS"/>
              </a:rPr>
              <a:t>Approval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Projects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are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3F4054"/>
                </a:solidFill>
                <a:latin typeface="Trebuchet MS"/>
                <a:cs typeface="Trebuchet MS"/>
              </a:rPr>
              <a:t>reviewed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3F4054"/>
                </a:solidFill>
                <a:latin typeface="Trebuchet MS"/>
                <a:cs typeface="Trebuchet MS"/>
              </a:rPr>
              <a:t>approved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based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0">
                <a:solidFill>
                  <a:srgbClr val="3F4054"/>
                </a:solidFill>
                <a:latin typeface="Trebuchet MS"/>
                <a:cs typeface="Trebuchet MS"/>
              </a:rPr>
              <a:t>on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defined </a:t>
            </a:r>
            <a:r>
              <a:rPr dirty="0" sz="1350" spc="-3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criteria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3F4054"/>
                </a:solidFill>
                <a:latin typeface="Trebuchet MS"/>
                <a:cs typeface="Trebuchet MS"/>
              </a:rPr>
              <a:t>and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3F4054"/>
                </a:solidFill>
                <a:latin typeface="Trebuchet MS"/>
                <a:cs typeface="Trebuchet MS"/>
              </a:rPr>
              <a:t>resource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availability.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50625" y="4876800"/>
            <a:ext cx="971550" cy="390525"/>
            <a:chOff x="4950625" y="4876800"/>
            <a:chExt cx="971550" cy="390525"/>
          </a:xfrm>
        </p:grpSpPr>
        <p:sp>
          <p:nvSpPr>
            <p:cNvPr id="18" name="object 18"/>
            <p:cNvSpPr/>
            <p:nvPr/>
          </p:nvSpPr>
          <p:spPr>
            <a:xfrm>
              <a:off x="5322100" y="506730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7B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55387" y="48815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6"/>
                  </a:lnTo>
                  <a:lnTo>
                    <a:pt x="0" y="329382"/>
                  </a:lnTo>
                  <a:lnTo>
                    <a:pt x="18745" y="367383"/>
                  </a:lnTo>
                  <a:lnTo>
                    <a:pt x="51612" y="381001"/>
                  </a:lnTo>
                  <a:lnTo>
                    <a:pt x="329374" y="381001"/>
                  </a:lnTo>
                  <a:lnTo>
                    <a:pt x="367372" y="362253"/>
                  </a:lnTo>
                  <a:lnTo>
                    <a:pt x="381000" y="32938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55387" y="48815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6"/>
                  </a:lnTo>
                  <a:lnTo>
                    <a:pt x="381000" y="329382"/>
                  </a:lnTo>
                  <a:lnTo>
                    <a:pt x="380644" y="332973"/>
                  </a:lnTo>
                  <a:lnTo>
                    <a:pt x="379933" y="336530"/>
                  </a:lnTo>
                  <a:lnTo>
                    <a:pt x="379222" y="340088"/>
                  </a:lnTo>
                  <a:lnTo>
                    <a:pt x="378180" y="343546"/>
                  </a:lnTo>
                  <a:lnTo>
                    <a:pt x="376783" y="346894"/>
                  </a:lnTo>
                  <a:lnTo>
                    <a:pt x="375399" y="350248"/>
                  </a:lnTo>
                  <a:lnTo>
                    <a:pt x="373697" y="353433"/>
                  </a:lnTo>
                  <a:lnTo>
                    <a:pt x="371678" y="356444"/>
                  </a:lnTo>
                  <a:lnTo>
                    <a:pt x="369671" y="359460"/>
                  </a:lnTo>
                  <a:lnTo>
                    <a:pt x="356438" y="371689"/>
                  </a:lnTo>
                  <a:lnTo>
                    <a:pt x="353428" y="373703"/>
                  </a:lnTo>
                  <a:lnTo>
                    <a:pt x="350240" y="375405"/>
                  </a:lnTo>
                  <a:lnTo>
                    <a:pt x="346887" y="376793"/>
                  </a:lnTo>
                  <a:lnTo>
                    <a:pt x="343535" y="378183"/>
                  </a:lnTo>
                  <a:lnTo>
                    <a:pt x="340080" y="379229"/>
                  </a:lnTo>
                  <a:lnTo>
                    <a:pt x="336524" y="379939"/>
                  </a:lnTo>
                  <a:lnTo>
                    <a:pt x="332968" y="380644"/>
                  </a:lnTo>
                  <a:lnTo>
                    <a:pt x="329374" y="381001"/>
                  </a:lnTo>
                  <a:lnTo>
                    <a:pt x="325755" y="381001"/>
                  </a:lnTo>
                  <a:lnTo>
                    <a:pt x="55245" y="381001"/>
                  </a:lnTo>
                  <a:lnTo>
                    <a:pt x="51612" y="381001"/>
                  </a:lnTo>
                  <a:lnTo>
                    <a:pt x="48018" y="380644"/>
                  </a:lnTo>
                  <a:lnTo>
                    <a:pt x="44462" y="379939"/>
                  </a:lnTo>
                  <a:lnTo>
                    <a:pt x="40906" y="379229"/>
                  </a:lnTo>
                  <a:lnTo>
                    <a:pt x="37452" y="378183"/>
                  </a:lnTo>
                  <a:lnTo>
                    <a:pt x="34099" y="376793"/>
                  </a:lnTo>
                  <a:lnTo>
                    <a:pt x="30746" y="375405"/>
                  </a:lnTo>
                  <a:lnTo>
                    <a:pt x="27559" y="373703"/>
                  </a:lnTo>
                  <a:lnTo>
                    <a:pt x="24549" y="371689"/>
                  </a:lnTo>
                  <a:lnTo>
                    <a:pt x="21526" y="369675"/>
                  </a:lnTo>
                  <a:lnTo>
                    <a:pt x="9309" y="356444"/>
                  </a:lnTo>
                  <a:lnTo>
                    <a:pt x="7289" y="353433"/>
                  </a:lnTo>
                  <a:lnTo>
                    <a:pt x="5588" y="350248"/>
                  </a:lnTo>
                  <a:lnTo>
                    <a:pt x="4203" y="346894"/>
                  </a:lnTo>
                  <a:lnTo>
                    <a:pt x="2806" y="343546"/>
                  </a:lnTo>
                  <a:lnTo>
                    <a:pt x="1765" y="340088"/>
                  </a:lnTo>
                  <a:lnTo>
                    <a:pt x="1054" y="336530"/>
                  </a:lnTo>
                  <a:lnTo>
                    <a:pt x="342" y="332973"/>
                  </a:lnTo>
                  <a:lnTo>
                    <a:pt x="0" y="329382"/>
                  </a:lnTo>
                  <a:lnTo>
                    <a:pt x="0" y="325756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058473" y="4911726"/>
            <a:ext cx="17018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85">
                <a:solidFill>
                  <a:srgbClr val="3F4054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3778" y="4722416"/>
            <a:ext cx="4505960" cy="101155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50" spc="15">
                <a:solidFill>
                  <a:srgbClr val="3F4054"/>
                </a:solidFill>
                <a:latin typeface="Trebuchet MS"/>
                <a:cs typeface="Trebuchet MS"/>
              </a:rPr>
              <a:t>Projec</a:t>
            </a:r>
            <a:r>
              <a:rPr dirty="0" sz="1650" spc="15">
                <a:solidFill>
                  <a:srgbClr val="3F4054"/>
                </a:solidFill>
                <a:latin typeface="Trebuchet MS"/>
                <a:cs typeface="Trebuchet MS"/>
              </a:rPr>
              <a:t>t</a:t>
            </a:r>
            <a:r>
              <a:rPr dirty="0" sz="1650" spc="-19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650" spc="70">
                <a:solidFill>
                  <a:srgbClr val="3F4054"/>
                </a:solidFill>
                <a:latin typeface="Trebuchet MS"/>
                <a:cs typeface="Trebuchet MS"/>
              </a:rPr>
              <a:t>Initiation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dirty="0" sz="1350" spc="70">
                <a:solidFill>
                  <a:srgbClr val="3F4054"/>
                </a:solidFill>
                <a:latin typeface="Trebuchet MS"/>
                <a:cs typeface="Trebuchet MS"/>
              </a:rPr>
              <a:t>Approved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3F4054"/>
                </a:solidFill>
                <a:latin typeface="Trebuchet MS"/>
                <a:cs typeface="Trebuchet MS"/>
              </a:rPr>
              <a:t>projects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are</a:t>
            </a:r>
            <a:r>
              <a:rPr dirty="0" sz="1350" spc="-7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added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3F4054"/>
                </a:solidFill>
                <a:latin typeface="Trebuchet MS"/>
                <a:cs typeface="Trebuchet MS"/>
              </a:rPr>
              <a:t>to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3F4054"/>
                </a:solidFill>
                <a:latin typeface="Trebuchet MS"/>
                <a:cs typeface="Trebuchet MS"/>
              </a:rPr>
              <a:t>the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3F4054"/>
                </a:solidFill>
                <a:latin typeface="Trebuchet MS"/>
                <a:cs typeface="Trebuchet MS"/>
              </a:rPr>
              <a:t>portal,</a:t>
            </a:r>
            <a:r>
              <a:rPr dirty="0" sz="1350" spc="-6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3F4054"/>
                </a:solidFill>
                <a:latin typeface="Trebuchet MS"/>
                <a:cs typeface="Trebuchet MS"/>
              </a:rPr>
              <a:t>starting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3F4054"/>
                </a:solidFill>
                <a:latin typeface="Trebuchet MS"/>
                <a:cs typeface="Trebuchet MS"/>
              </a:rPr>
              <a:t>the </a:t>
            </a:r>
            <a:r>
              <a:rPr dirty="0" sz="1350" spc="-39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3F4054"/>
                </a:solidFill>
                <a:latin typeface="Trebuchet MS"/>
                <a:cs typeface="Trebuchet MS"/>
              </a:rPr>
              <a:t>collaborative</a:t>
            </a:r>
            <a:r>
              <a:rPr dirty="0" sz="1350" spc="-75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3F4054"/>
                </a:solidFill>
                <a:latin typeface="Trebuchet MS"/>
                <a:cs typeface="Trebuchet MS"/>
              </a:rPr>
              <a:t>journey.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2024-11-20T06:15:28Z</dcterms:created>
  <dcterms:modified xsi:type="dcterms:W3CDTF">2024-11-20T06:15:28Z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2024-11-20T00:00:00Z</vt:filetime>
  </property>
</Properties>
</file>