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1" r:id="rId5"/>
    <p:sldId id="275" r:id="rId6"/>
    <p:sldId id="276" r:id="rId7"/>
    <p:sldId id="278" r:id="rId8"/>
    <p:sldId id="279" r:id="rId9"/>
    <p:sldId id="280" r:id="rId10"/>
    <p:sldId id="281" r:id="rId11"/>
    <p:sldId id="272" r:id="rId12"/>
    <p:sldId id="282" r:id="rId13"/>
    <p:sldId id="273" r:id="rId14"/>
    <p:sldId id="283" r:id="rId15"/>
    <p:sldId id="293" r:id="rId16"/>
    <p:sldId id="294" r:id="rId17"/>
    <p:sldId id="295" r:id="rId18"/>
    <p:sldId id="296" r:id="rId19"/>
    <p:sldId id="297" r:id="rId20"/>
    <p:sldId id="289" r:id="rId21"/>
    <p:sldId id="290" r:id="rId22"/>
    <p:sldId id="291" r:id="rId23"/>
    <p:sldId id="292" r:id="rId24"/>
    <p:sldId id="298" r:id="rId25"/>
    <p:sldId id="299" r:id="rId26"/>
    <p:sldId id="300" r:id="rId27"/>
    <p:sldId id="301" r:id="rId28"/>
    <p:sldId id="302" r:id="rId29"/>
    <p:sldId id="303" r:id="rId30"/>
    <p:sldId id="305" r:id="rId31"/>
    <p:sldId id="309" r:id="rId32"/>
    <p:sldId id="274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3ED"/>
    <a:srgbClr val="06A5DC"/>
    <a:srgbClr val="1AB9E8"/>
    <a:srgbClr val="01A0D9"/>
    <a:srgbClr val="F9F9F9"/>
    <a:srgbClr val="F5F5F5"/>
    <a:srgbClr val="FBFBFB"/>
    <a:srgbClr val="29C6FA"/>
    <a:srgbClr val="1CBAEC"/>
    <a:srgbClr val="018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6708" autoAdjust="0"/>
  </p:normalViewPr>
  <p:slideViewPr>
    <p:cSldViewPr snapToGrid="0">
      <p:cViewPr varScale="1">
        <p:scale>
          <a:sx n="45" d="100"/>
          <a:sy n="45" d="100"/>
        </p:scale>
        <p:origin x="16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4A39-8A4A-4357-B9CF-E59482863903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7527-AFD0-458A-92BA-7D083143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/index.php?title=Graphe_d'induction&amp;action=edit&amp;redlink=1" TargetMode="External"/><Relationship Id="rId3" Type="http://schemas.openxmlformats.org/officeDocument/2006/relationships/hyperlink" Target="https://fr.wikipedia.org/wiki/Algorithmique" TargetMode="External"/><Relationship Id="rId7" Type="http://schemas.openxmlformats.org/officeDocument/2006/relationships/hyperlink" Target="https://fr.wikipedia.org/wiki/Entropie_(math%C3%A9matiques)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Algorithme_ID3" TargetMode="External"/><Relationship Id="rId5" Type="http://schemas.openxmlformats.org/officeDocument/2006/relationships/hyperlink" Target="https://fr.wikipedia.org/wiki/Ross_Quinlan" TargetMode="External"/><Relationship Id="rId4" Type="http://schemas.openxmlformats.org/officeDocument/2006/relationships/hyperlink" Target="https://fr.wikipedia.org/wiki/Classification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rmint.fr/quest-machine-learning-apprentissage-automatiqu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rmint.fr/creer-son-premier-filtre-anti-spam-avec-naive-bayes-et-python" TargetMode="External"/><Relationship Id="rId4" Type="http://schemas.openxmlformats.org/officeDocument/2006/relationships/hyperlink" Target="https://mrmint.fr/apprentissage-supervise-machine-learn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R_(langage)" TargetMode="External"/><Relationship Id="rId3" Type="http://schemas.openxmlformats.org/officeDocument/2006/relationships/hyperlink" Target="https://fr.wikipedia.org/wiki/Application_web" TargetMode="External"/><Relationship Id="rId7" Type="http://schemas.openxmlformats.org/officeDocument/2006/relationships/hyperlink" Target="https://fr.wikipedia.org/wiki/Anaconda_(Python_distribution)#cite_note-AnacondaSite-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Free/Libre_Open_Source_Software" TargetMode="External"/><Relationship Id="rId5" Type="http://schemas.openxmlformats.org/officeDocument/2006/relationships/hyperlink" Target="https://fr.wikipedia.org/wiki/Python_(langage)" TargetMode="External"/><Relationship Id="rId4" Type="http://schemas.openxmlformats.org/officeDocument/2006/relationships/hyperlink" Target="https://fr.wikipedia.org/wiki/Langage_de_programmation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5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15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2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4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1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56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0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---Introduction-----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ce devoir on a une data set des</a:t>
            </a:r>
            <a:r>
              <a:rPr lang="fr-FR" baseline="0" dirty="0"/>
              <a:t> trains qui contient 10 trains dont 5 de ces trains ont une direction vers l’EST et les autres ont la direction OUEST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on veux</a:t>
            </a:r>
            <a:r>
              <a:rPr lang="fr-FR" baseline="0" dirty="0"/>
              <a:t> </a:t>
            </a:r>
            <a:r>
              <a:rPr lang="fr-FR" dirty="0"/>
              <a:t>Déterminez des règles de décision concises distinguant les trains voyageant vers l'est de ceux qui</a:t>
            </a:r>
            <a:r>
              <a:rPr lang="fr-FR" baseline="0" dirty="0"/>
              <a:t> voyageant a </a:t>
            </a:r>
            <a:r>
              <a:rPr lang="fr-FR" dirty="0"/>
              <a:t>l'ouest.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---OBJECTIF-----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L’objectif de ce devoir est de faire l’implémentation des deux algorithmes (C4.5 et Naïve bayes ) en python sur les données du train .</a:t>
            </a:r>
            <a:endParaRPr lang="fr-FR" sz="12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8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1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1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0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7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0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Il est certain que ce devoir a été une bonne occasion d’approfondir nos connaissances dans le domaine de machine Learning  et de comprendre chacun des algorithmes utilisés pour l’analyse de ces données.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L’algorithme C4.5 est un 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 tooltip="Algorithmique"/>
              </a:rPr>
              <a:t>algorithme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de 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Classification"/>
              </a:rPr>
              <a:t>classification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supervisé, publié par 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Ross Quinlan"/>
              </a:rPr>
              <a:t>Ross </a:t>
            </a:r>
            <a:r>
              <a:rPr lang="fr-FR" sz="12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Ross Quinlan"/>
              </a:rPr>
              <a:t>Quinlan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Il est basé sur l'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Algorithme ID3"/>
              </a:rPr>
              <a:t>algorithme ID3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auquel il apporte plusieurs améliorations. A partir d’un échantillon d’apprentissage composé d’une variable objectif ou variable prédite Y et d’au moins une variable objectif ou variables prédictives , C4.5 produit un modèle de type arbre de décision. Ce modèle permet de prédire pour un individu   i la valeur estimée.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L'algorithme C4.5 se base sur une mesure de l'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 tooltip="Entropie (mathématiques)"/>
              </a:rPr>
              <a:t>entropie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dans l'échantillon d'apprentissage pour produire le modèle (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Graphe d'induction (page inexistante)"/>
              </a:rPr>
              <a:t>graphe d'induction</a:t>
            </a:r>
            <a:r>
              <a:rPr lang="fr-FR" sz="12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 </a:t>
            </a:r>
            <a:endParaRPr lang="fr-FR" i="0" u="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Bayes Classifier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 algorithme populaire en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C’est un algorithme du 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Supervised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Learning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utilisé pour la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classification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 est particulièrement utile pour les problématiques de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classification de texte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 exemple d’utilisation du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Naive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Bayes est celui du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filtre anti-spam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Jupyter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une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pplication web"/>
              </a:rPr>
              <a:t>application web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utilisée pour programmer dans plus de 40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angage de programmation"/>
              </a:rPr>
              <a:t>langages de programmation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dont: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ython (langage)"/>
              </a:rPr>
              <a:t>Python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Anaconda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 une distribution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Free/Libre Open Source Software"/>
              </a:rPr>
              <a:t>libre et open source</a:t>
            </a:r>
            <a:r>
              <a:rPr lang="fr-FR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3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 langages de programmation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Python (langage)"/>
              </a:rPr>
              <a:t>Python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 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R (langage)"/>
              </a:rPr>
              <a:t>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appliqué au développement d'applications dédiées à la science des données et à l'apprentissage automatique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91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0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41D3-26C1-481A-A8BB-66D4049DF4C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A717-15E7-42EC-94A2-3073080A5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everage-black-coffee-business-chart-33972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-7" y="-1"/>
            <a:ext cx="12192007" cy="4605071"/>
          </a:xfrm>
          <a:custGeom>
            <a:avLst/>
            <a:gdLst>
              <a:gd name="connsiteX0" fmla="*/ 0 w 12192000"/>
              <a:gd name="connsiteY0" fmla="*/ 0 h 4605068"/>
              <a:gd name="connsiteX1" fmla="*/ 12192000 w 12192000"/>
              <a:gd name="connsiteY1" fmla="*/ 0 h 4605068"/>
              <a:gd name="connsiteX2" fmla="*/ 12192000 w 12192000"/>
              <a:gd name="connsiteY2" fmla="*/ 3221425 h 4605068"/>
              <a:gd name="connsiteX3" fmla="*/ 10051580 w 12192000"/>
              <a:gd name="connsiteY3" fmla="*/ 2023793 h 4605068"/>
              <a:gd name="connsiteX4" fmla="*/ 5047780 w 12192000"/>
              <a:gd name="connsiteY4" fmla="*/ 4605068 h 4605068"/>
              <a:gd name="connsiteX5" fmla="*/ 0 w 12192000"/>
              <a:gd name="connsiteY5" fmla="*/ 1700001 h 460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605068">
                <a:moveTo>
                  <a:pt x="0" y="0"/>
                </a:moveTo>
                <a:lnTo>
                  <a:pt x="12192000" y="0"/>
                </a:lnTo>
                <a:lnTo>
                  <a:pt x="12192000" y="3221425"/>
                </a:lnTo>
                <a:lnTo>
                  <a:pt x="10051580" y="2023793"/>
                </a:lnTo>
                <a:lnTo>
                  <a:pt x="5047780" y="4605068"/>
                </a:lnTo>
                <a:lnTo>
                  <a:pt x="0" y="1700001"/>
                </a:lnTo>
                <a:close/>
              </a:path>
            </a:pathLst>
          </a:cu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0090008" y="2797528"/>
            <a:ext cx="2101992" cy="2358232"/>
          </a:xfrm>
          <a:custGeom>
            <a:avLst/>
            <a:gdLst>
              <a:gd name="connsiteX0" fmla="*/ 2086833 w 2086833"/>
              <a:gd name="connsiteY0" fmla="*/ 0 h 2312943"/>
              <a:gd name="connsiteX1" fmla="*/ 2086833 w 2086833"/>
              <a:gd name="connsiteY1" fmla="*/ 2312943 h 2312943"/>
              <a:gd name="connsiteX2" fmla="*/ 0 w 2086833"/>
              <a:gd name="connsiteY2" fmla="*/ 1130920 h 2312943"/>
              <a:gd name="connsiteX3" fmla="*/ 1828800 w 2086833"/>
              <a:gd name="connsiteY3" fmla="*/ 140320 h 23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833" h="2312943">
                <a:moveTo>
                  <a:pt x="2086833" y="0"/>
                </a:moveTo>
                <a:lnTo>
                  <a:pt x="2086833" y="2312943"/>
                </a:lnTo>
                <a:lnTo>
                  <a:pt x="0" y="1130920"/>
                </a:lnTo>
                <a:lnTo>
                  <a:pt x="1828800" y="140320"/>
                </a:lnTo>
                <a:close/>
              </a:path>
            </a:pathLst>
          </a:custGeom>
          <a:solidFill>
            <a:srgbClr val="33C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0107820" y="1875492"/>
            <a:ext cx="1834476" cy="2077355"/>
          </a:xfrm>
          <a:custGeom>
            <a:avLst/>
            <a:gdLst>
              <a:gd name="T0" fmla="*/ 0 w 1154"/>
              <a:gd name="T1" fmla="*/ 0 h 1291"/>
              <a:gd name="T2" fmla="*/ 1154 w 1154"/>
              <a:gd name="T3" fmla="*/ 667 h 1291"/>
              <a:gd name="T4" fmla="*/ 0 w 1154"/>
              <a:gd name="T5" fmla="*/ 1291 h 1291"/>
              <a:gd name="T6" fmla="*/ 0 w 1154"/>
              <a:gd name="T7" fmla="*/ 1291 h 1291"/>
              <a:gd name="T8" fmla="*/ 0 w 1154"/>
              <a:gd name="T9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1291">
                <a:moveTo>
                  <a:pt x="0" y="0"/>
                </a:moveTo>
                <a:lnTo>
                  <a:pt x="1154" y="667"/>
                </a:lnTo>
                <a:lnTo>
                  <a:pt x="0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solidFill>
            <a:srgbClr val="55D2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211389" y="2844660"/>
            <a:ext cx="1915549" cy="2124019"/>
          </a:xfrm>
          <a:custGeom>
            <a:avLst/>
            <a:gdLst>
              <a:gd name="T0" fmla="*/ 1205 w 1205"/>
              <a:gd name="T1" fmla="*/ 679 h 1320"/>
              <a:gd name="T2" fmla="*/ 0 w 1205"/>
              <a:gd name="T3" fmla="*/ 1320 h 1320"/>
              <a:gd name="T4" fmla="*/ 0 w 1205"/>
              <a:gd name="T5" fmla="*/ 14 h 1320"/>
              <a:gd name="T6" fmla="*/ 30 w 1205"/>
              <a:gd name="T7" fmla="*/ 0 h 1320"/>
              <a:gd name="T8" fmla="*/ 1205 w 1205"/>
              <a:gd name="T9" fmla="*/ 67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1320">
                <a:moveTo>
                  <a:pt x="1205" y="679"/>
                </a:moveTo>
                <a:lnTo>
                  <a:pt x="0" y="1320"/>
                </a:lnTo>
                <a:lnTo>
                  <a:pt x="0" y="14"/>
                </a:lnTo>
                <a:lnTo>
                  <a:pt x="30" y="0"/>
                </a:lnTo>
                <a:lnTo>
                  <a:pt x="1205" y="679"/>
                </a:lnTo>
                <a:close/>
              </a:path>
            </a:pathLst>
          </a:custGeom>
          <a:solidFill>
            <a:srgbClr val="7EDA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239960" y="1875570"/>
            <a:ext cx="1867859" cy="2077355"/>
          </a:xfrm>
          <a:custGeom>
            <a:avLst/>
            <a:gdLst>
              <a:gd name="T0" fmla="*/ 1175 w 1175"/>
              <a:gd name="T1" fmla="*/ 0 h 1291"/>
              <a:gd name="T2" fmla="*/ 1175 w 1175"/>
              <a:gd name="T3" fmla="*/ 1291 h 1291"/>
              <a:gd name="T4" fmla="*/ 1173 w 1175"/>
              <a:gd name="T5" fmla="*/ 1291 h 1291"/>
              <a:gd name="T6" fmla="*/ 0 w 1175"/>
              <a:gd name="T7" fmla="*/ 610 h 1291"/>
              <a:gd name="T8" fmla="*/ 1175 w 1175"/>
              <a:gd name="T9" fmla="*/ 0 h 1291"/>
              <a:gd name="T10" fmla="*/ 1175 w 1175"/>
              <a:gd name="T11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5" h="1291">
                <a:moveTo>
                  <a:pt x="1175" y="0"/>
                </a:moveTo>
                <a:lnTo>
                  <a:pt x="1175" y="1291"/>
                </a:lnTo>
                <a:lnTo>
                  <a:pt x="1173" y="1291"/>
                </a:lnTo>
                <a:lnTo>
                  <a:pt x="0" y="610"/>
                </a:lnTo>
                <a:lnTo>
                  <a:pt x="1175" y="0"/>
                </a:lnTo>
                <a:lnTo>
                  <a:pt x="1175" y="0"/>
                </a:lnTo>
                <a:close/>
              </a:path>
            </a:pathLst>
          </a:custGeom>
          <a:solidFill>
            <a:srgbClr val="29C5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35285" y="2823545"/>
            <a:ext cx="2076105" cy="2124019"/>
          </a:xfrm>
          <a:custGeom>
            <a:avLst/>
            <a:gdLst>
              <a:gd name="T0" fmla="*/ 1306 w 1306"/>
              <a:gd name="T1" fmla="*/ 0 h 1320"/>
              <a:gd name="T2" fmla="*/ 1306 w 1306"/>
              <a:gd name="T3" fmla="*/ 1320 h 1320"/>
              <a:gd name="T4" fmla="*/ 0 w 1306"/>
              <a:gd name="T5" fmla="*/ 682 h 1320"/>
              <a:gd name="T6" fmla="*/ 1306 w 1306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6" h="1320">
                <a:moveTo>
                  <a:pt x="1306" y="0"/>
                </a:moveTo>
                <a:lnTo>
                  <a:pt x="1306" y="1320"/>
                </a:lnTo>
                <a:lnTo>
                  <a:pt x="0" y="682"/>
                </a:lnTo>
                <a:lnTo>
                  <a:pt x="1306" y="0"/>
                </a:lnTo>
                <a:close/>
              </a:path>
            </a:pathLst>
          </a:custGeom>
          <a:solidFill>
            <a:srgbClr val="3CCB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4" y="1"/>
            <a:ext cx="6648042" cy="4841118"/>
          </a:xfrm>
          <a:custGeom>
            <a:avLst/>
            <a:gdLst>
              <a:gd name="connsiteX0" fmla="*/ 0 w 6648038"/>
              <a:gd name="connsiteY0" fmla="*/ 0 h 4841115"/>
              <a:gd name="connsiteX1" fmla="*/ 1162864 w 6648038"/>
              <a:gd name="connsiteY1" fmla="*/ 0 h 4841115"/>
              <a:gd name="connsiteX2" fmla="*/ 6648038 w 6648038"/>
              <a:gd name="connsiteY2" fmla="*/ 3223965 h 4841115"/>
              <a:gd name="connsiteX3" fmla="*/ 3570444 w 6648038"/>
              <a:gd name="connsiteY3" fmla="*/ 4841115 h 4841115"/>
              <a:gd name="connsiteX4" fmla="*/ 0 w 6648038"/>
              <a:gd name="connsiteY4" fmla="*/ 2862839 h 48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038" h="4841115">
                <a:moveTo>
                  <a:pt x="0" y="0"/>
                </a:moveTo>
                <a:lnTo>
                  <a:pt x="1162864" y="0"/>
                </a:lnTo>
                <a:lnTo>
                  <a:pt x="6648038" y="3223965"/>
                </a:lnTo>
                <a:lnTo>
                  <a:pt x="3570444" y="4841115"/>
                </a:lnTo>
                <a:lnTo>
                  <a:pt x="0" y="2862839"/>
                </a:lnTo>
                <a:close/>
              </a:path>
            </a:pathLst>
          </a:custGeom>
          <a:gradFill flip="none" rotWithShape="1"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-1" y="1218884"/>
            <a:ext cx="4934380" cy="4524942"/>
          </a:xfrm>
          <a:custGeom>
            <a:avLst/>
            <a:gdLst>
              <a:gd name="connsiteX0" fmla="*/ 0 w 4927653"/>
              <a:gd name="connsiteY0" fmla="*/ 0 h 4464186"/>
              <a:gd name="connsiteX1" fmla="*/ 4927653 w 4927653"/>
              <a:gd name="connsiteY1" fmla="*/ 2867161 h 4464186"/>
              <a:gd name="connsiteX2" fmla="*/ 4357741 w 4927653"/>
              <a:gd name="connsiteY2" fmla="*/ 3164023 h 4464186"/>
              <a:gd name="connsiteX3" fmla="*/ 2228903 w 4927653"/>
              <a:gd name="connsiteY3" fmla="*/ 4272099 h 4464186"/>
              <a:gd name="connsiteX4" fmla="*/ 1984428 w 4927653"/>
              <a:gd name="connsiteY4" fmla="*/ 4392749 h 4464186"/>
              <a:gd name="connsiteX5" fmla="*/ 1857428 w 4927653"/>
              <a:gd name="connsiteY5" fmla="*/ 4464186 h 4464186"/>
              <a:gd name="connsiteX6" fmla="*/ 0 w 4927653"/>
              <a:gd name="connsiteY6" fmla="*/ 3491824 h 446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653" h="4464186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2228903" y="4272099"/>
                </a:lnTo>
                <a:lnTo>
                  <a:pt x="1984428" y="4392749"/>
                </a:lnTo>
                <a:lnTo>
                  <a:pt x="1857428" y="4464186"/>
                </a:lnTo>
                <a:lnTo>
                  <a:pt x="0" y="3491824"/>
                </a:lnTo>
                <a:close/>
              </a:path>
            </a:pathLst>
          </a:custGeom>
          <a:solidFill>
            <a:srgbClr val="29C6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-1" y="1218886"/>
            <a:ext cx="4934380" cy="3207084"/>
          </a:xfrm>
          <a:custGeom>
            <a:avLst/>
            <a:gdLst>
              <a:gd name="connsiteX0" fmla="*/ 0 w 4927653"/>
              <a:gd name="connsiteY0" fmla="*/ 0 h 3164023"/>
              <a:gd name="connsiteX1" fmla="*/ 4927653 w 4927653"/>
              <a:gd name="connsiteY1" fmla="*/ 2867161 h 3164023"/>
              <a:gd name="connsiteX2" fmla="*/ 4357741 w 4927653"/>
              <a:gd name="connsiteY2" fmla="*/ 3164023 h 3164023"/>
              <a:gd name="connsiteX3" fmla="*/ 0 w 4927653"/>
              <a:gd name="connsiteY3" fmla="*/ 627164 h 31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53" h="3164023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0" y="627164"/>
                </a:lnTo>
                <a:close/>
              </a:path>
            </a:pathLst>
          </a:custGeom>
          <a:gradFill flip="none" rotWithShape="1">
            <a:gsLst>
              <a:gs pos="0">
                <a:srgbClr val="38CAFE"/>
              </a:gs>
              <a:gs pos="53000">
                <a:srgbClr val="A9E8FF">
                  <a:alpha val="4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-7" y="1263878"/>
            <a:ext cx="12192007" cy="5202237"/>
          </a:xfrm>
          <a:custGeom>
            <a:avLst/>
            <a:gdLst>
              <a:gd name="connsiteX0" fmla="*/ 10215615 w 12175385"/>
              <a:gd name="connsiteY0" fmla="*/ 0 h 5132388"/>
              <a:gd name="connsiteX1" fmla="*/ 12175385 w 12175385"/>
              <a:gd name="connsiteY1" fmla="*/ 1133839 h 5132388"/>
              <a:gd name="connsiteX2" fmla="*/ 12175385 w 12175385"/>
              <a:gd name="connsiteY2" fmla="*/ 1914889 h 5132388"/>
              <a:gd name="connsiteX3" fmla="*/ 10215615 w 12175385"/>
              <a:gd name="connsiteY3" fmla="*/ 781050 h 5132388"/>
              <a:gd name="connsiteX4" fmla="*/ 1857428 w 12175385"/>
              <a:gd name="connsiteY4" fmla="*/ 5132388 h 5132388"/>
              <a:gd name="connsiteX5" fmla="*/ 0 w 12175385"/>
              <a:gd name="connsiteY5" fmla="*/ 4157340 h 5132388"/>
              <a:gd name="connsiteX6" fmla="*/ 0 w 12175385"/>
              <a:gd name="connsiteY6" fmla="*/ 3376290 h 5132388"/>
              <a:gd name="connsiteX7" fmla="*/ 1857428 w 12175385"/>
              <a:gd name="connsiteY7" fmla="*/ 4351338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5385" h="5132388">
                <a:moveTo>
                  <a:pt x="10215615" y="0"/>
                </a:moveTo>
                <a:lnTo>
                  <a:pt x="12175385" y="1133839"/>
                </a:lnTo>
                <a:lnTo>
                  <a:pt x="12175385" y="1914889"/>
                </a:lnTo>
                <a:lnTo>
                  <a:pt x="10215615" y="781050"/>
                </a:lnTo>
                <a:lnTo>
                  <a:pt x="1857428" y="5132388"/>
                </a:lnTo>
                <a:lnTo>
                  <a:pt x="0" y="4157340"/>
                </a:lnTo>
                <a:lnTo>
                  <a:pt x="0" y="3376290"/>
                </a:lnTo>
                <a:lnTo>
                  <a:pt x="1857428" y="4351338"/>
                </a:lnTo>
                <a:close/>
              </a:path>
            </a:pathLst>
          </a:custGeom>
          <a:solidFill>
            <a:srgbClr val="64E9FF"/>
          </a:solidFill>
          <a:ln>
            <a:noFill/>
          </a:ln>
          <a:effectLst>
            <a:outerShdw blurRad="76200" dist="50800" dir="54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" y="5470207"/>
            <a:ext cx="1863610" cy="1387793"/>
          </a:xfrm>
          <a:custGeom>
            <a:avLst/>
            <a:gdLst>
              <a:gd name="connsiteX0" fmla="*/ 0 w 1863609"/>
              <a:gd name="connsiteY0" fmla="*/ 0 h 1387792"/>
              <a:gd name="connsiteX1" fmla="*/ 1863609 w 1863609"/>
              <a:gd name="connsiteY1" fmla="*/ 990256 h 1387792"/>
              <a:gd name="connsiteX2" fmla="*/ 1113400 w 1863609"/>
              <a:gd name="connsiteY2" fmla="*/ 1387792 h 1387792"/>
              <a:gd name="connsiteX3" fmla="*/ 0 w 1863609"/>
              <a:gd name="connsiteY3" fmla="*/ 1387792 h 138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09" h="1387792">
                <a:moveTo>
                  <a:pt x="0" y="0"/>
                </a:moveTo>
                <a:lnTo>
                  <a:pt x="1863609" y="990256"/>
                </a:lnTo>
                <a:lnTo>
                  <a:pt x="1113400" y="1387792"/>
                </a:lnTo>
                <a:lnTo>
                  <a:pt x="0" y="1387792"/>
                </a:lnTo>
                <a:close/>
              </a:path>
            </a:pathLst>
          </a:custGeom>
          <a:solidFill>
            <a:srgbClr val="5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3093" y="3714784"/>
            <a:ext cx="272383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Encadr</a:t>
            </a:r>
            <a:r>
              <a:rPr lang="fr-FR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é</a:t>
            </a:r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 par</a:t>
            </a:r>
            <a:b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Mr. AITKBIR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0" name="Freeform 31"/>
          <p:cNvSpPr>
            <a:spLocks/>
          </p:cNvSpPr>
          <p:nvPr/>
        </p:nvSpPr>
        <p:spPr bwMode="auto">
          <a:xfrm>
            <a:off x="653302" y="3372099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66606" y="4213051"/>
            <a:ext cx="4462960" cy="1833562"/>
            <a:chOff x="6321683" y="4804801"/>
            <a:chExt cx="4462960" cy="1833562"/>
          </a:xfrm>
        </p:grpSpPr>
        <p:grpSp>
          <p:nvGrpSpPr>
            <p:cNvPr id="85" name="Group 84"/>
            <p:cNvGrpSpPr/>
            <p:nvPr/>
          </p:nvGrpSpPr>
          <p:grpSpPr>
            <a:xfrm>
              <a:off x="6515526" y="5151188"/>
              <a:ext cx="4269117" cy="1265904"/>
              <a:chOff x="6735866" y="5232143"/>
              <a:chExt cx="4269117" cy="126590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735866" y="5232143"/>
                <a:ext cx="4269117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3200" b="1" dirty="0">
                    <a:ln w="0">
                      <a:noFill/>
                    </a:ln>
                    <a:gradFill flip="none" rotWithShape="1">
                      <a:gsLst>
                        <a:gs pos="100000">
                          <a:srgbClr val="3CCBFA"/>
                        </a:gs>
                        <a:gs pos="0">
                          <a:srgbClr val="01B5F5"/>
                        </a:gs>
                      </a:gsLst>
                      <a:lin ang="0" scaled="0"/>
                      <a:tileRect/>
                    </a:gra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Devoir 2 </a:t>
                </a:r>
                <a:r>
                  <a:rPr lang="en-US" sz="3200" b="1" cap="none" spc="0" dirty="0">
                    <a:ln w="0">
                      <a:noFill/>
                    </a:ln>
                    <a:gradFill flip="none" rotWithShape="1">
                      <a:gsLst>
                        <a:gs pos="100000">
                          <a:srgbClr val="3CCBFA"/>
                        </a:gs>
                        <a:gs pos="0">
                          <a:srgbClr val="01B5F5"/>
                        </a:gs>
                      </a:gsLst>
                      <a:lin ang="0" scaled="0"/>
                      <a:tileRect/>
                    </a:gra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3200" b="1" cap="none" spc="0" dirty="0">
                    <a:ln w="0"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Machine Learning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35866" y="5697828"/>
                <a:ext cx="2402196" cy="80021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Realis</a:t>
                </a:r>
                <a:r>
                  <a:rPr lang="fr-FR" sz="240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é</a:t>
                </a:r>
                <a:r>
                  <a:rPr lang="en-US" sz="240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cap="none" spc="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par :</a:t>
                </a:r>
                <a:endParaRPr lang="fr-MA" sz="2200" dirty="0">
                  <a:ln w="0"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fr-MA" sz="2200" cap="none" spc="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ROUZKI ZAKARYA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flipH="1">
              <a:off x="6321683" y="4804801"/>
              <a:ext cx="15876" cy="1833562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05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25218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INCONVÉNIENT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232011" y="1898683"/>
            <a:ext cx="1722558" cy="1913150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86061" y="4330083"/>
            <a:ext cx="761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l’algorithme Naïve Bayes Classifier suppose l’indépendance des variables : C’est une hypothèse forte et qui est violée dans la majorité des cas réels.</a:t>
            </a:r>
          </a:p>
        </p:txBody>
      </p:sp>
    </p:spTree>
    <p:extLst>
      <p:ext uri="{BB962C8B-B14F-4D97-AF65-F5344CB8AC3E}">
        <p14:creationId xmlns:p14="http://schemas.microsoft.com/office/powerpoint/2010/main" val="296462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3796" y="524502"/>
            <a:ext cx="3427905" cy="1416817"/>
            <a:chOff x="1328201" y="1004168"/>
            <a:chExt cx="2834380" cy="1171499"/>
          </a:xfrm>
        </p:grpSpPr>
        <p:sp>
          <p:nvSpPr>
            <p:cNvPr id="21" name="Rectangle 20"/>
            <p:cNvSpPr/>
            <p:nvPr/>
          </p:nvSpPr>
          <p:spPr>
            <a:xfrm>
              <a:off x="1741136" y="1408575"/>
              <a:ext cx="2421445" cy="4835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MA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OUTILS UTILISE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1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28416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OUTILS UTILISES</a:t>
            </a:r>
            <a:endParaRPr lang="en-US" sz="28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840397" y="1940175"/>
            <a:ext cx="3329821" cy="3379970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48478" y="5420901"/>
            <a:ext cx="352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01270" y="5415029"/>
            <a:ext cx="352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ANACONDA</a:t>
            </a:r>
          </a:p>
        </p:txBody>
      </p:sp>
      <p:pic>
        <p:nvPicPr>
          <p:cNvPr id="24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2949" y="2845928"/>
            <a:ext cx="1819123" cy="1830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oup 25"/>
          <p:cNvGrpSpPr/>
          <p:nvPr/>
        </p:nvGrpSpPr>
        <p:grpSpPr>
          <a:xfrm>
            <a:off x="8099512" y="1940175"/>
            <a:ext cx="3329821" cy="3379970"/>
            <a:chOff x="1673837" y="2603456"/>
            <a:chExt cx="2126799" cy="2362118"/>
          </a:xfrm>
        </p:grpSpPr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0" r="23829" b="28980"/>
          <a:stretch/>
        </p:blipFill>
        <p:spPr>
          <a:xfrm>
            <a:off x="8099512" y="2845928"/>
            <a:ext cx="3137146" cy="19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7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3796" y="524502"/>
            <a:ext cx="4297586" cy="1416817"/>
            <a:chOff x="1328201" y="1004168"/>
            <a:chExt cx="3573807" cy="1171499"/>
          </a:xfrm>
        </p:grpSpPr>
        <p:sp>
          <p:nvSpPr>
            <p:cNvPr id="21" name="Rectangle 20"/>
            <p:cNvSpPr/>
            <p:nvPr/>
          </p:nvSpPr>
          <p:spPr>
            <a:xfrm>
              <a:off x="1741135" y="1408575"/>
              <a:ext cx="3160873" cy="4835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MA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DEMONSTRATION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9"/>
          <a:stretch/>
        </p:blipFill>
        <p:spPr>
          <a:xfrm>
            <a:off x="2393632" y="1517774"/>
            <a:ext cx="9628901" cy="53402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3632" y="1092875"/>
            <a:ext cx="26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Importation des </a:t>
            </a:r>
            <a:r>
              <a:rPr lang="fr-FR" dirty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326388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46" y="2581614"/>
            <a:ext cx="9312447" cy="4160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2034" y="1524000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Étiquèté</a:t>
            </a:r>
            <a:r>
              <a:rPr lang="fr-FR" dirty="0"/>
              <a:t> les données</a:t>
            </a:r>
          </a:p>
        </p:txBody>
      </p:sp>
    </p:spTree>
    <p:extLst>
      <p:ext uri="{BB962C8B-B14F-4D97-AF65-F5344CB8AC3E}">
        <p14:creationId xmlns:p14="http://schemas.microsoft.com/office/powerpoint/2010/main" val="183892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95" y="523369"/>
            <a:ext cx="7081133" cy="3854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14" y="2740762"/>
            <a:ext cx="6398286" cy="38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2" y="1983106"/>
            <a:ext cx="11823536" cy="42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7"/>
          <a:stretch/>
        </p:blipFill>
        <p:spPr>
          <a:xfrm>
            <a:off x="1818239" y="1191138"/>
            <a:ext cx="9894547" cy="55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2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9" y="1253378"/>
            <a:ext cx="10608746" cy="56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6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4659859" y="3675199"/>
            <a:ext cx="1539498" cy="109728"/>
            <a:chOff x="6432882" y="1014568"/>
            <a:chExt cx="1539498" cy="109728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5040" y="4947441"/>
            <a:ext cx="1539498" cy="109728"/>
            <a:chOff x="6432882" y="1014568"/>
            <a:chExt cx="1539498" cy="10972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83783" y="6114183"/>
            <a:ext cx="1539498" cy="109728"/>
            <a:chOff x="6432882" y="1014568"/>
            <a:chExt cx="1539498" cy="109728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55615" y="882870"/>
            <a:ext cx="1539498" cy="109728"/>
            <a:chOff x="6432882" y="1014568"/>
            <a:chExt cx="1539498" cy="10972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31118" y="2372867"/>
            <a:ext cx="1539498" cy="109728"/>
            <a:chOff x="6432882" y="1014568"/>
            <a:chExt cx="1539498" cy="10972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2399088" y="0"/>
            <a:ext cx="4532161" cy="6141465"/>
          </a:xfrm>
          <a:custGeom>
            <a:avLst/>
            <a:gdLst>
              <a:gd name="T0" fmla="*/ 1414 w 1475"/>
              <a:gd name="T1" fmla="*/ 425 h 1999"/>
              <a:gd name="T2" fmla="*/ 91 w 1475"/>
              <a:gd name="T3" fmla="*/ 1945 h 1999"/>
              <a:gd name="T4" fmla="*/ 0 w 1475"/>
              <a:gd name="T5" fmla="*/ 1999 h 1999"/>
              <a:gd name="T6" fmla="*/ 1258 w 1475"/>
              <a:gd name="T7" fmla="*/ 553 h 1999"/>
              <a:gd name="T8" fmla="*/ 1241 w 1475"/>
              <a:gd name="T9" fmla="*/ 316 h 1999"/>
              <a:gd name="T10" fmla="*/ 878 w 1475"/>
              <a:gd name="T11" fmla="*/ 0 h 1999"/>
              <a:gd name="T12" fmla="*/ 1181 w 1475"/>
              <a:gd name="T13" fmla="*/ 0 h 1999"/>
              <a:gd name="T14" fmla="*/ 1397 w 1475"/>
              <a:gd name="T15" fmla="*/ 188 h 1999"/>
              <a:gd name="T16" fmla="*/ 1414 w 1475"/>
              <a:gd name="T17" fmla="*/ 425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gradFill flip="none" rotWithShape="1"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" y="0"/>
            <a:ext cx="6452091" cy="6605752"/>
          </a:xfrm>
          <a:custGeom>
            <a:avLst/>
            <a:gdLst>
              <a:gd name="T0" fmla="*/ 2039 w 2100"/>
              <a:gd name="T1" fmla="*/ 553 h 2150"/>
              <a:gd name="T2" fmla="*/ 781 w 2100"/>
              <a:gd name="T3" fmla="*/ 1999 h 2150"/>
              <a:gd name="T4" fmla="*/ 716 w 2100"/>
              <a:gd name="T5" fmla="*/ 2073 h 2150"/>
              <a:gd name="T6" fmla="*/ 479 w 2100"/>
              <a:gd name="T7" fmla="*/ 2089 h 2150"/>
              <a:gd name="T8" fmla="*/ 0 w 2100"/>
              <a:gd name="T9" fmla="*/ 1672 h 2150"/>
              <a:gd name="T10" fmla="*/ 0 w 2100"/>
              <a:gd name="T11" fmla="*/ 0 h 2150"/>
              <a:gd name="T12" fmla="*/ 1659 w 2100"/>
              <a:gd name="T13" fmla="*/ 0 h 2150"/>
              <a:gd name="T14" fmla="*/ 2022 w 2100"/>
              <a:gd name="T15" fmla="*/ 316 h 2150"/>
              <a:gd name="T16" fmla="*/ 2039 w 2100"/>
              <a:gd name="T17" fmla="*/ 553 h 2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00" h="2150">
                <a:moveTo>
                  <a:pt x="2039" y="553"/>
                </a:moveTo>
                <a:cubicBezTo>
                  <a:pt x="781" y="1999"/>
                  <a:pt x="781" y="1999"/>
                  <a:pt x="781" y="1999"/>
                </a:cubicBezTo>
                <a:cubicBezTo>
                  <a:pt x="716" y="2073"/>
                  <a:pt x="716" y="2073"/>
                  <a:pt x="716" y="2073"/>
                </a:cubicBezTo>
                <a:cubicBezTo>
                  <a:pt x="655" y="2143"/>
                  <a:pt x="549" y="2150"/>
                  <a:pt x="479" y="2089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0" y="0"/>
                  <a:pt x="0" y="0"/>
                  <a:pt x="0" y="0"/>
                </a:cubicBezTo>
                <a:cubicBezTo>
                  <a:pt x="1659" y="0"/>
                  <a:pt x="1659" y="0"/>
                  <a:pt x="1659" y="0"/>
                </a:cubicBezTo>
                <a:cubicBezTo>
                  <a:pt x="2022" y="316"/>
                  <a:pt x="2022" y="316"/>
                  <a:pt x="2022" y="316"/>
                </a:cubicBezTo>
                <a:cubicBezTo>
                  <a:pt x="2092" y="377"/>
                  <a:pt x="2100" y="483"/>
                  <a:pt x="2039" y="553"/>
                </a:cubicBezTo>
                <a:close/>
              </a:path>
            </a:pathLst>
          </a:custGeom>
          <a:blipFill dpi="0"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77800" dist="508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318391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" y="3914214"/>
            <a:ext cx="3978652" cy="2380913"/>
          </a:xfrm>
          <a:custGeom>
            <a:avLst/>
            <a:gdLst>
              <a:gd name="T0" fmla="*/ 1288 w 1295"/>
              <a:gd name="T1" fmla="*/ 30 h 775"/>
              <a:gd name="T2" fmla="*/ 709 w 1295"/>
              <a:gd name="T3" fmla="*/ 698 h 775"/>
              <a:gd name="T4" fmla="*/ 472 w 1295"/>
              <a:gd name="T5" fmla="*/ 714 h 775"/>
              <a:gd name="T6" fmla="*/ 0 w 1295"/>
              <a:gd name="T7" fmla="*/ 300 h 775"/>
              <a:gd name="T8" fmla="*/ 0 w 1295"/>
              <a:gd name="T9" fmla="*/ 44 h 775"/>
              <a:gd name="T10" fmla="*/ 577 w 1295"/>
              <a:gd name="T11" fmla="*/ 542 h 775"/>
              <a:gd name="T12" fmla="*/ 814 w 1295"/>
              <a:gd name="T13" fmla="*/ 526 h 775"/>
              <a:gd name="T14" fmla="*/ 923 w 1295"/>
              <a:gd name="T15" fmla="*/ 401 h 775"/>
              <a:gd name="T16" fmla="*/ 1263 w 1295"/>
              <a:gd name="T17" fmla="*/ 8 h 775"/>
              <a:gd name="T18" fmla="*/ 1286 w 1295"/>
              <a:gd name="T19" fmla="*/ 5 h 775"/>
              <a:gd name="T20" fmla="*/ 1288 w 1295"/>
              <a:gd name="T21" fmla="*/ 3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5" h="775">
                <a:moveTo>
                  <a:pt x="1288" y="30"/>
                </a:moveTo>
                <a:cubicBezTo>
                  <a:pt x="709" y="698"/>
                  <a:pt x="709" y="698"/>
                  <a:pt x="709" y="698"/>
                </a:cubicBezTo>
                <a:cubicBezTo>
                  <a:pt x="648" y="768"/>
                  <a:pt x="542" y="775"/>
                  <a:pt x="472" y="71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44"/>
                  <a:pt x="0" y="44"/>
                  <a:pt x="0" y="44"/>
                </a:cubicBezTo>
                <a:cubicBezTo>
                  <a:pt x="577" y="542"/>
                  <a:pt x="577" y="542"/>
                  <a:pt x="577" y="542"/>
                </a:cubicBezTo>
                <a:cubicBezTo>
                  <a:pt x="647" y="603"/>
                  <a:pt x="753" y="596"/>
                  <a:pt x="814" y="526"/>
                </a:cubicBezTo>
                <a:cubicBezTo>
                  <a:pt x="923" y="401"/>
                  <a:pt x="923" y="401"/>
                  <a:pt x="923" y="401"/>
                </a:cubicBezTo>
                <a:cubicBezTo>
                  <a:pt x="1263" y="8"/>
                  <a:pt x="1263" y="8"/>
                  <a:pt x="1263" y="8"/>
                </a:cubicBezTo>
                <a:cubicBezTo>
                  <a:pt x="1269" y="1"/>
                  <a:pt x="1279" y="0"/>
                  <a:pt x="1286" y="5"/>
                </a:cubicBezTo>
                <a:cubicBezTo>
                  <a:pt x="1294" y="11"/>
                  <a:pt x="1295" y="22"/>
                  <a:pt x="1288" y="30"/>
                </a:cubicBezTo>
                <a:close/>
              </a:path>
            </a:pathLst>
          </a:custGeom>
          <a:gradFill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46396" y="3210349"/>
            <a:ext cx="543595" cy="606381"/>
          </a:xfrm>
          <a:custGeom>
            <a:avLst/>
            <a:gdLst>
              <a:gd name="T0" fmla="*/ 168 w 177"/>
              <a:gd name="T1" fmla="*/ 5 h 197"/>
              <a:gd name="T2" fmla="*/ 168 w 177"/>
              <a:gd name="T3" fmla="*/ 5 h 197"/>
              <a:gd name="T4" fmla="*/ 171 w 177"/>
              <a:gd name="T5" fmla="*/ 29 h 197"/>
              <a:gd name="T6" fmla="*/ 32 w 177"/>
              <a:gd name="T7" fmla="*/ 189 h 197"/>
              <a:gd name="T8" fmla="*/ 9 w 177"/>
              <a:gd name="T9" fmla="*/ 192 h 197"/>
              <a:gd name="T10" fmla="*/ 9 w 177"/>
              <a:gd name="T11" fmla="*/ 192 h 197"/>
              <a:gd name="T12" fmla="*/ 7 w 177"/>
              <a:gd name="T13" fmla="*/ 168 h 197"/>
              <a:gd name="T14" fmla="*/ 145 w 177"/>
              <a:gd name="T15" fmla="*/ 8 h 197"/>
              <a:gd name="T16" fmla="*/ 168 w 177"/>
              <a:gd name="T17" fmla="*/ 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97">
                <a:moveTo>
                  <a:pt x="168" y="5"/>
                </a:moveTo>
                <a:cubicBezTo>
                  <a:pt x="168" y="5"/>
                  <a:pt x="168" y="5"/>
                  <a:pt x="168" y="5"/>
                </a:cubicBezTo>
                <a:cubicBezTo>
                  <a:pt x="176" y="11"/>
                  <a:pt x="177" y="22"/>
                  <a:pt x="171" y="29"/>
                </a:cubicBezTo>
                <a:cubicBezTo>
                  <a:pt x="32" y="189"/>
                  <a:pt x="32" y="189"/>
                  <a:pt x="32" y="189"/>
                </a:cubicBezTo>
                <a:cubicBezTo>
                  <a:pt x="26" y="196"/>
                  <a:pt x="16" y="197"/>
                  <a:pt x="9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1" y="186"/>
                  <a:pt x="0" y="175"/>
                  <a:pt x="7" y="1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51" y="1"/>
                  <a:pt x="161" y="0"/>
                  <a:pt x="168" y="5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664343" y="2812153"/>
            <a:ext cx="269320" cy="290798"/>
          </a:xfrm>
          <a:custGeom>
            <a:avLst/>
            <a:gdLst>
              <a:gd name="T0" fmla="*/ 82 w 88"/>
              <a:gd name="T1" fmla="*/ 30 h 95"/>
              <a:gd name="T2" fmla="*/ 32 w 88"/>
              <a:gd name="T3" fmla="*/ 87 h 95"/>
              <a:gd name="T4" fmla="*/ 9 w 88"/>
              <a:gd name="T5" fmla="*/ 90 h 95"/>
              <a:gd name="T6" fmla="*/ 9 w 88"/>
              <a:gd name="T7" fmla="*/ 90 h 95"/>
              <a:gd name="T8" fmla="*/ 7 w 88"/>
              <a:gd name="T9" fmla="*/ 65 h 95"/>
              <a:gd name="T10" fmla="*/ 56 w 88"/>
              <a:gd name="T11" fmla="*/ 8 h 95"/>
              <a:gd name="T12" fmla="*/ 79 w 88"/>
              <a:gd name="T13" fmla="*/ 6 h 95"/>
              <a:gd name="T14" fmla="*/ 79 w 88"/>
              <a:gd name="T15" fmla="*/ 6 h 95"/>
              <a:gd name="T16" fmla="*/ 82 w 88"/>
              <a:gd name="T17" fmla="*/ 3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5">
                <a:moveTo>
                  <a:pt x="82" y="30"/>
                </a:moveTo>
                <a:cubicBezTo>
                  <a:pt x="32" y="87"/>
                  <a:pt x="32" y="87"/>
                  <a:pt x="32" y="87"/>
                </a:cubicBezTo>
                <a:cubicBezTo>
                  <a:pt x="26" y="94"/>
                  <a:pt x="16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1" y="84"/>
                  <a:pt x="0" y="73"/>
                  <a:pt x="7" y="65"/>
                </a:cubicBezTo>
                <a:cubicBezTo>
                  <a:pt x="56" y="8"/>
                  <a:pt x="56" y="8"/>
                  <a:pt x="56" y="8"/>
                </a:cubicBezTo>
                <a:cubicBezTo>
                  <a:pt x="62" y="1"/>
                  <a:pt x="72" y="0"/>
                  <a:pt x="79" y="6"/>
                </a:cubicBezTo>
                <a:cubicBezTo>
                  <a:pt x="79" y="6"/>
                  <a:pt x="79" y="6"/>
                  <a:pt x="79" y="6"/>
                </a:cubicBezTo>
                <a:cubicBezTo>
                  <a:pt x="87" y="12"/>
                  <a:pt x="88" y="23"/>
                  <a:pt x="82" y="30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957" y="226557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2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81DA7-131D-4597-8F75-90E424690386}"/>
              </a:ext>
            </a:extLst>
          </p:cNvPr>
          <p:cNvGrpSpPr/>
          <p:nvPr/>
        </p:nvGrpSpPr>
        <p:grpSpPr>
          <a:xfrm>
            <a:off x="219456" y="3309675"/>
            <a:ext cx="1869664" cy="1559267"/>
            <a:chOff x="206961" y="3524288"/>
            <a:chExt cx="1545177" cy="1171499"/>
          </a:xfrm>
        </p:grpSpPr>
        <p:sp>
          <p:nvSpPr>
            <p:cNvPr id="69" name="Rectangle 68"/>
            <p:cNvSpPr/>
            <p:nvPr/>
          </p:nvSpPr>
          <p:spPr>
            <a:xfrm>
              <a:off x="767338" y="3923055"/>
              <a:ext cx="984800" cy="4855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6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PLAN</a:t>
              </a: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206961" y="352428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61126" y="313153"/>
            <a:ext cx="1280160" cy="1280160"/>
            <a:chOff x="5858313" y="444851"/>
            <a:chExt cx="1280160" cy="1280160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03379" y="529581"/>
            <a:ext cx="21101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&amp; Objectif</a:t>
            </a:r>
            <a:endParaRPr lang="en-US" b="1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074551" y="1683840"/>
            <a:ext cx="1280160" cy="1280160"/>
            <a:chOff x="5074551" y="1758790"/>
            <a:chExt cx="1280160" cy="1280160"/>
          </a:xfrm>
        </p:grpSpPr>
        <p:grpSp>
          <p:nvGrpSpPr>
            <p:cNvPr id="49" name="Group 48"/>
            <p:cNvGrpSpPr/>
            <p:nvPr/>
          </p:nvGrpSpPr>
          <p:grpSpPr>
            <a:xfrm>
              <a:off x="5074551" y="1758790"/>
              <a:ext cx="1280160" cy="1280160"/>
              <a:chOff x="5442991" y="1385888"/>
              <a:chExt cx="1362075" cy="1362075"/>
            </a:xfrm>
          </p:grpSpPr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5442991" y="1385888"/>
                <a:ext cx="1362075" cy="1362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20"/>
              <p:cNvSpPr>
                <a:spLocks noChangeArrowheads="1"/>
              </p:cNvSpPr>
              <p:nvPr/>
            </p:nvSpPr>
            <p:spPr bwMode="auto">
              <a:xfrm>
                <a:off x="5579516" y="1522413"/>
                <a:ext cx="1089025" cy="108902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7FD6"/>
                  </a:gs>
                  <a:gs pos="0">
                    <a:srgbClr val="09DC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Freeform 33"/>
            <p:cNvSpPr>
              <a:spLocks noEditPoints="1"/>
            </p:cNvSpPr>
            <p:nvPr/>
          </p:nvSpPr>
          <p:spPr bwMode="auto">
            <a:xfrm>
              <a:off x="5478187" y="2141685"/>
              <a:ext cx="472889" cy="514370"/>
            </a:xfrm>
            <a:custGeom>
              <a:avLst/>
              <a:gdLst>
                <a:gd name="T0" fmla="*/ 223 w 300"/>
                <a:gd name="T1" fmla="*/ 236 h 326"/>
                <a:gd name="T2" fmla="*/ 198 w 300"/>
                <a:gd name="T3" fmla="*/ 218 h 326"/>
                <a:gd name="T4" fmla="*/ 102 w 300"/>
                <a:gd name="T5" fmla="*/ 218 h 326"/>
                <a:gd name="T6" fmla="*/ 77 w 300"/>
                <a:gd name="T7" fmla="*/ 236 h 326"/>
                <a:gd name="T8" fmla="*/ 0 w 300"/>
                <a:gd name="T9" fmla="*/ 295 h 326"/>
                <a:gd name="T10" fmla="*/ 135 w 300"/>
                <a:gd name="T11" fmla="*/ 326 h 326"/>
                <a:gd name="T12" fmla="*/ 165 w 300"/>
                <a:gd name="T13" fmla="*/ 326 h 326"/>
                <a:gd name="T14" fmla="*/ 291 w 300"/>
                <a:gd name="T15" fmla="*/ 265 h 326"/>
                <a:gd name="T16" fmla="*/ 10 w 300"/>
                <a:gd name="T17" fmla="*/ 295 h 326"/>
                <a:gd name="T18" fmla="*/ 120 w 300"/>
                <a:gd name="T19" fmla="*/ 301 h 326"/>
                <a:gd name="T20" fmla="*/ 135 w 300"/>
                <a:gd name="T21" fmla="*/ 297 h 326"/>
                <a:gd name="T22" fmla="*/ 86 w 300"/>
                <a:gd name="T23" fmla="*/ 241 h 326"/>
                <a:gd name="T24" fmla="*/ 141 w 300"/>
                <a:gd name="T25" fmla="*/ 316 h 326"/>
                <a:gd name="T26" fmla="*/ 156 w 300"/>
                <a:gd name="T27" fmla="*/ 301 h 326"/>
                <a:gd name="T28" fmla="*/ 155 w 300"/>
                <a:gd name="T29" fmla="*/ 291 h 326"/>
                <a:gd name="T30" fmla="*/ 150 w 300"/>
                <a:gd name="T31" fmla="*/ 273 h 326"/>
                <a:gd name="T32" fmla="*/ 204 w 300"/>
                <a:gd name="T33" fmla="*/ 226 h 326"/>
                <a:gd name="T34" fmla="*/ 157 w 300"/>
                <a:gd name="T35" fmla="*/ 266 h 326"/>
                <a:gd name="T36" fmla="*/ 165 w 300"/>
                <a:gd name="T37" fmla="*/ 297 h 326"/>
                <a:gd name="T38" fmla="*/ 181 w 300"/>
                <a:gd name="T39" fmla="*/ 301 h 326"/>
                <a:gd name="T40" fmla="*/ 290 w 300"/>
                <a:gd name="T41" fmla="*/ 295 h 326"/>
                <a:gd name="T42" fmla="*/ 70 w 300"/>
                <a:gd name="T43" fmla="*/ 231 h 326"/>
                <a:gd name="T44" fmla="*/ 97 w 300"/>
                <a:gd name="T45" fmla="*/ 198 h 326"/>
                <a:gd name="T46" fmla="*/ 196 w 300"/>
                <a:gd name="T47" fmla="*/ 208 h 326"/>
                <a:gd name="T48" fmla="*/ 230 w 300"/>
                <a:gd name="T49" fmla="*/ 106 h 326"/>
                <a:gd name="T50" fmla="*/ 230 w 300"/>
                <a:gd name="T51" fmla="*/ 18 h 326"/>
                <a:gd name="T52" fmla="*/ 229 w 300"/>
                <a:gd name="T53" fmla="*/ 18 h 326"/>
                <a:gd name="T54" fmla="*/ 228 w 300"/>
                <a:gd name="T55" fmla="*/ 17 h 326"/>
                <a:gd name="T56" fmla="*/ 228 w 300"/>
                <a:gd name="T57" fmla="*/ 16 h 326"/>
                <a:gd name="T58" fmla="*/ 227 w 300"/>
                <a:gd name="T59" fmla="*/ 16 h 326"/>
                <a:gd name="T60" fmla="*/ 226 w 300"/>
                <a:gd name="T61" fmla="*/ 16 h 326"/>
                <a:gd name="T62" fmla="*/ 225 w 300"/>
                <a:gd name="T63" fmla="*/ 16 h 326"/>
                <a:gd name="T64" fmla="*/ 104 w 300"/>
                <a:gd name="T65" fmla="*/ 16 h 326"/>
                <a:gd name="T66" fmla="*/ 70 w 300"/>
                <a:gd name="T67" fmla="*/ 106 h 326"/>
                <a:gd name="T68" fmla="*/ 209 w 300"/>
                <a:gd name="T69" fmla="*/ 195 h 326"/>
                <a:gd name="T70" fmla="*/ 150 w 300"/>
                <a:gd name="T71" fmla="*/ 186 h 326"/>
                <a:gd name="T72" fmla="*/ 181 w 300"/>
                <a:gd name="T73" fmla="*/ 205 h 326"/>
                <a:gd name="T74" fmla="*/ 85 w 300"/>
                <a:gd name="T75" fmla="*/ 130 h 326"/>
                <a:gd name="T76" fmla="*/ 215 w 300"/>
                <a:gd name="T77" fmla="*/ 116 h 326"/>
                <a:gd name="T78" fmla="*/ 206 w 300"/>
                <a:gd name="T79" fmla="*/ 191 h 326"/>
                <a:gd name="T80" fmla="*/ 233 w 300"/>
                <a:gd name="T81" fmla="*/ 166 h 326"/>
                <a:gd name="T82" fmla="*/ 160 w 300"/>
                <a:gd name="T83" fmla="*/ 186 h 326"/>
                <a:gd name="T84" fmla="*/ 225 w 300"/>
                <a:gd name="T85" fmla="*/ 116 h 326"/>
                <a:gd name="T86" fmla="*/ 230 w 300"/>
                <a:gd name="T87" fmla="*/ 156 h 326"/>
                <a:gd name="T88" fmla="*/ 104 w 300"/>
                <a:gd name="T89" fmla="*/ 26 h 326"/>
                <a:gd name="T90" fmla="*/ 222 w 300"/>
                <a:gd name="T91" fmla="*/ 26 h 326"/>
                <a:gd name="T92" fmla="*/ 94 w 300"/>
                <a:gd name="T93" fmla="*/ 71 h 326"/>
                <a:gd name="T94" fmla="*/ 94 w 300"/>
                <a:gd name="T95" fmla="*/ 71 h 326"/>
                <a:gd name="T96" fmla="*/ 91 w 300"/>
                <a:gd name="T97" fmla="*/ 73 h 326"/>
                <a:gd name="T98" fmla="*/ 91 w 300"/>
                <a:gd name="T99" fmla="*/ 73 h 326"/>
                <a:gd name="T100" fmla="*/ 75 w 300"/>
                <a:gd name="T101" fmla="*/ 61 h 326"/>
                <a:gd name="T102" fmla="*/ 73 w 300"/>
                <a:gd name="T103" fmla="*/ 116 h 326"/>
                <a:gd name="T104" fmla="*/ 70 w 300"/>
                <a:gd name="T105" fmla="*/ 1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26">
                  <a:moveTo>
                    <a:pt x="291" y="265"/>
                  </a:moveTo>
                  <a:cubicBezTo>
                    <a:pt x="284" y="255"/>
                    <a:pt x="274" y="248"/>
                    <a:pt x="263" y="245"/>
                  </a:cubicBezTo>
                  <a:cubicBezTo>
                    <a:pt x="263" y="245"/>
                    <a:pt x="263" y="245"/>
                    <a:pt x="263" y="245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1" y="218"/>
                    <a:pt x="208" y="216"/>
                    <a:pt x="205" y="216"/>
                  </a:cubicBezTo>
                  <a:cubicBezTo>
                    <a:pt x="203" y="216"/>
                    <a:pt x="200" y="216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0" y="216"/>
                    <a:pt x="97" y="216"/>
                    <a:pt x="95" y="216"/>
                  </a:cubicBezTo>
                  <a:cubicBezTo>
                    <a:pt x="92" y="216"/>
                    <a:pt x="90" y="218"/>
                    <a:pt x="88" y="220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26" y="248"/>
                    <a:pt x="16" y="255"/>
                    <a:pt x="10" y="265"/>
                  </a:cubicBezTo>
                  <a:cubicBezTo>
                    <a:pt x="4" y="274"/>
                    <a:pt x="0" y="284"/>
                    <a:pt x="0" y="29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8"/>
                    <a:pt x="9" y="326"/>
                    <a:pt x="20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280" y="326"/>
                    <a:pt x="280" y="326"/>
                    <a:pt x="280" y="326"/>
                  </a:cubicBezTo>
                  <a:cubicBezTo>
                    <a:pt x="291" y="326"/>
                    <a:pt x="300" y="318"/>
                    <a:pt x="300" y="30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0" y="284"/>
                    <a:pt x="297" y="274"/>
                    <a:pt x="291" y="265"/>
                  </a:cubicBezTo>
                  <a:close/>
                  <a:moveTo>
                    <a:pt x="131" y="316"/>
                  </a:moveTo>
                  <a:cubicBezTo>
                    <a:pt x="20" y="316"/>
                    <a:pt x="20" y="316"/>
                    <a:pt x="20" y="316"/>
                  </a:cubicBezTo>
                  <a:cubicBezTo>
                    <a:pt x="15" y="316"/>
                    <a:pt x="10" y="312"/>
                    <a:pt x="10" y="308"/>
                  </a:cubicBezTo>
                  <a:cubicBezTo>
                    <a:pt x="10" y="295"/>
                    <a:pt x="10" y="295"/>
                    <a:pt x="10" y="295"/>
                  </a:cubicBezTo>
                  <a:cubicBezTo>
                    <a:pt x="10" y="279"/>
                    <a:pt x="20" y="260"/>
                    <a:pt x="39" y="254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116" y="299"/>
                    <a:pt x="116" y="299"/>
                    <a:pt x="116" y="299"/>
                  </a:cubicBezTo>
                  <a:cubicBezTo>
                    <a:pt x="117" y="300"/>
                    <a:pt x="118" y="301"/>
                    <a:pt x="120" y="301"/>
                  </a:cubicBezTo>
                  <a:cubicBezTo>
                    <a:pt x="120" y="301"/>
                    <a:pt x="120" y="301"/>
                    <a:pt x="120" y="301"/>
                  </a:cubicBezTo>
                  <a:cubicBezTo>
                    <a:pt x="121" y="301"/>
                    <a:pt x="123" y="300"/>
                    <a:pt x="124" y="299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32" y="294"/>
                    <a:pt x="133" y="295"/>
                    <a:pt x="135" y="297"/>
                  </a:cubicBezTo>
                  <a:lnTo>
                    <a:pt x="131" y="316"/>
                  </a:lnTo>
                  <a:close/>
                  <a:moveTo>
                    <a:pt x="132" y="277"/>
                  </a:moveTo>
                  <a:cubicBezTo>
                    <a:pt x="121" y="288"/>
                    <a:pt x="121" y="288"/>
                    <a:pt x="121" y="288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143" y="266"/>
                    <a:pt x="143" y="266"/>
                    <a:pt x="143" y="266"/>
                  </a:cubicBezTo>
                  <a:lnTo>
                    <a:pt x="132" y="277"/>
                  </a:lnTo>
                  <a:close/>
                  <a:moveTo>
                    <a:pt x="141" y="316"/>
                  </a:moveTo>
                  <a:cubicBezTo>
                    <a:pt x="144" y="301"/>
                    <a:pt x="144" y="301"/>
                    <a:pt x="144" y="301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55" y="301"/>
                    <a:pt x="155" y="301"/>
                    <a:pt x="155" y="301"/>
                  </a:cubicBezTo>
                  <a:cubicBezTo>
                    <a:pt x="155" y="301"/>
                    <a:pt x="156" y="301"/>
                    <a:pt x="156" y="301"/>
                  </a:cubicBezTo>
                  <a:cubicBezTo>
                    <a:pt x="159" y="316"/>
                    <a:pt x="159" y="316"/>
                    <a:pt x="159" y="316"/>
                  </a:cubicBezTo>
                  <a:lnTo>
                    <a:pt x="141" y="316"/>
                  </a:lnTo>
                  <a:close/>
                  <a:moveTo>
                    <a:pt x="160" y="286"/>
                  </a:moveTo>
                  <a:cubicBezTo>
                    <a:pt x="160" y="289"/>
                    <a:pt x="158" y="291"/>
                    <a:pt x="155" y="291"/>
                  </a:cubicBezTo>
                  <a:cubicBezTo>
                    <a:pt x="145" y="291"/>
                    <a:pt x="145" y="291"/>
                    <a:pt x="145" y="291"/>
                  </a:cubicBezTo>
                  <a:cubicBezTo>
                    <a:pt x="142" y="291"/>
                    <a:pt x="140" y="289"/>
                    <a:pt x="140" y="286"/>
                  </a:cubicBezTo>
                  <a:cubicBezTo>
                    <a:pt x="140" y="283"/>
                    <a:pt x="140" y="283"/>
                    <a:pt x="140" y="283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60" y="283"/>
                    <a:pt x="160" y="283"/>
                    <a:pt x="160" y="283"/>
                  </a:cubicBezTo>
                  <a:lnTo>
                    <a:pt x="160" y="286"/>
                  </a:lnTo>
                  <a:close/>
                  <a:moveTo>
                    <a:pt x="157" y="266"/>
                  </a:moveTo>
                  <a:cubicBezTo>
                    <a:pt x="204" y="226"/>
                    <a:pt x="204" y="226"/>
                    <a:pt x="204" y="22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80" y="288"/>
                    <a:pt x="180" y="288"/>
                    <a:pt x="180" y="288"/>
                  </a:cubicBezTo>
                  <a:cubicBezTo>
                    <a:pt x="169" y="277"/>
                    <a:pt x="169" y="277"/>
                    <a:pt x="169" y="277"/>
                  </a:cubicBezTo>
                  <a:lnTo>
                    <a:pt x="157" y="266"/>
                  </a:lnTo>
                  <a:close/>
                  <a:moveTo>
                    <a:pt x="290" y="308"/>
                  </a:moveTo>
                  <a:cubicBezTo>
                    <a:pt x="290" y="312"/>
                    <a:pt x="286" y="316"/>
                    <a:pt x="280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65" y="297"/>
                    <a:pt x="165" y="297"/>
                    <a:pt x="165" y="297"/>
                  </a:cubicBezTo>
                  <a:cubicBezTo>
                    <a:pt x="167" y="295"/>
                    <a:pt x="168" y="294"/>
                    <a:pt x="169" y="292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8" y="300"/>
                    <a:pt x="179" y="301"/>
                    <a:pt x="180" y="301"/>
                  </a:cubicBezTo>
                  <a:cubicBezTo>
                    <a:pt x="180" y="301"/>
                    <a:pt x="180" y="301"/>
                    <a:pt x="181" y="301"/>
                  </a:cubicBezTo>
                  <a:cubicBezTo>
                    <a:pt x="182" y="301"/>
                    <a:pt x="183" y="300"/>
                    <a:pt x="184" y="299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61" y="254"/>
                    <a:pt x="261" y="254"/>
                    <a:pt x="261" y="254"/>
                  </a:cubicBezTo>
                  <a:cubicBezTo>
                    <a:pt x="280" y="260"/>
                    <a:pt x="290" y="279"/>
                    <a:pt x="290" y="295"/>
                  </a:cubicBezTo>
                  <a:lnTo>
                    <a:pt x="290" y="308"/>
                  </a:lnTo>
                  <a:close/>
                  <a:moveTo>
                    <a:pt x="65" y="165"/>
                  </a:moveTo>
                  <a:cubicBezTo>
                    <a:pt x="65" y="226"/>
                    <a:pt x="65" y="226"/>
                    <a:pt x="65" y="226"/>
                  </a:cubicBezTo>
                  <a:cubicBezTo>
                    <a:pt x="65" y="229"/>
                    <a:pt x="67" y="231"/>
                    <a:pt x="70" y="231"/>
                  </a:cubicBezTo>
                  <a:cubicBezTo>
                    <a:pt x="73" y="231"/>
                    <a:pt x="75" y="229"/>
                    <a:pt x="75" y="226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3" y="177"/>
                    <a:pt x="89" y="189"/>
                    <a:pt x="97" y="198"/>
                  </a:cubicBezTo>
                  <a:cubicBezTo>
                    <a:pt x="111" y="216"/>
                    <a:pt x="130" y="226"/>
                    <a:pt x="150" y="226"/>
                  </a:cubicBezTo>
                  <a:cubicBezTo>
                    <a:pt x="166" y="226"/>
                    <a:pt x="181" y="220"/>
                    <a:pt x="193" y="208"/>
                  </a:cubicBezTo>
                  <a:cubicBezTo>
                    <a:pt x="193" y="208"/>
                    <a:pt x="194" y="208"/>
                    <a:pt x="194" y="208"/>
                  </a:cubicBezTo>
                  <a:cubicBezTo>
                    <a:pt x="194" y="208"/>
                    <a:pt x="195" y="208"/>
                    <a:pt x="196" y="208"/>
                  </a:cubicBezTo>
                  <a:cubicBezTo>
                    <a:pt x="202" y="208"/>
                    <a:pt x="208" y="207"/>
                    <a:pt x="214" y="204"/>
                  </a:cubicBezTo>
                  <a:cubicBezTo>
                    <a:pt x="232" y="195"/>
                    <a:pt x="245" y="174"/>
                    <a:pt x="245" y="15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13"/>
                    <a:pt x="238" y="106"/>
                    <a:pt x="230" y="106"/>
                  </a:cubicBezTo>
                  <a:cubicBezTo>
                    <a:pt x="228" y="106"/>
                    <a:pt x="228" y="106"/>
                    <a:pt x="228" y="106"/>
                  </a:cubicBezTo>
                  <a:cubicBezTo>
                    <a:pt x="239" y="64"/>
                    <a:pt x="234" y="29"/>
                    <a:pt x="230" y="19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30" y="19"/>
                    <a:pt x="230" y="19"/>
                    <a:pt x="230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4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12" y="18"/>
                    <a:pt x="197" y="15"/>
                    <a:pt x="181" y="11"/>
                  </a:cubicBezTo>
                  <a:cubicBezTo>
                    <a:pt x="154" y="6"/>
                    <a:pt x="126" y="0"/>
                    <a:pt x="104" y="16"/>
                  </a:cubicBezTo>
                  <a:cubicBezTo>
                    <a:pt x="104" y="16"/>
                    <a:pt x="103" y="16"/>
                    <a:pt x="103" y="16"/>
                  </a:cubicBezTo>
                  <a:cubicBezTo>
                    <a:pt x="81" y="16"/>
                    <a:pt x="65" y="34"/>
                    <a:pt x="65" y="61"/>
                  </a:cubicBezTo>
                  <a:cubicBezTo>
                    <a:pt x="65" y="73"/>
                    <a:pt x="68" y="92"/>
                    <a:pt x="71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62" y="106"/>
                    <a:pt x="55" y="113"/>
                    <a:pt x="55" y="12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57"/>
                    <a:pt x="59" y="163"/>
                    <a:pt x="65" y="165"/>
                  </a:cubicBezTo>
                  <a:close/>
                  <a:moveTo>
                    <a:pt x="209" y="195"/>
                  </a:moveTo>
                  <a:cubicBezTo>
                    <a:pt x="199" y="200"/>
                    <a:pt x="188" y="199"/>
                    <a:pt x="179" y="192"/>
                  </a:cubicBezTo>
                  <a:cubicBezTo>
                    <a:pt x="180" y="190"/>
                    <a:pt x="180" y="188"/>
                    <a:pt x="180" y="186"/>
                  </a:cubicBezTo>
                  <a:cubicBezTo>
                    <a:pt x="180" y="178"/>
                    <a:pt x="173" y="171"/>
                    <a:pt x="165" y="171"/>
                  </a:cubicBezTo>
                  <a:cubicBezTo>
                    <a:pt x="157" y="171"/>
                    <a:pt x="150" y="178"/>
                    <a:pt x="150" y="186"/>
                  </a:cubicBezTo>
                  <a:cubicBezTo>
                    <a:pt x="150" y="194"/>
                    <a:pt x="157" y="201"/>
                    <a:pt x="165" y="201"/>
                  </a:cubicBezTo>
                  <a:cubicBezTo>
                    <a:pt x="167" y="201"/>
                    <a:pt x="170" y="200"/>
                    <a:pt x="172" y="199"/>
                  </a:cubicBezTo>
                  <a:cubicBezTo>
                    <a:pt x="172" y="199"/>
                    <a:pt x="172" y="200"/>
                    <a:pt x="172" y="200"/>
                  </a:cubicBezTo>
                  <a:cubicBezTo>
                    <a:pt x="175" y="202"/>
                    <a:pt x="178" y="204"/>
                    <a:pt x="181" y="205"/>
                  </a:cubicBezTo>
                  <a:cubicBezTo>
                    <a:pt x="172" y="212"/>
                    <a:pt x="161" y="216"/>
                    <a:pt x="150" y="216"/>
                  </a:cubicBezTo>
                  <a:cubicBezTo>
                    <a:pt x="133" y="216"/>
                    <a:pt x="117" y="207"/>
                    <a:pt x="105" y="192"/>
                  </a:cubicBezTo>
                  <a:cubicBezTo>
                    <a:pt x="92" y="176"/>
                    <a:pt x="85" y="156"/>
                    <a:pt x="85" y="136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5" y="112"/>
                    <a:pt x="95" y="88"/>
                    <a:pt x="98" y="80"/>
                  </a:cubicBezTo>
                  <a:cubicBezTo>
                    <a:pt x="133" y="76"/>
                    <a:pt x="161" y="80"/>
                    <a:pt x="178" y="85"/>
                  </a:cubicBezTo>
                  <a:cubicBezTo>
                    <a:pt x="193" y="88"/>
                    <a:pt x="203" y="93"/>
                    <a:pt x="206" y="94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36"/>
                    <a:pt x="215" y="136"/>
                    <a:pt x="215" y="136"/>
                  </a:cubicBezTo>
                  <a:cubicBezTo>
                    <a:pt x="215" y="152"/>
                    <a:pt x="210" y="169"/>
                    <a:pt x="202" y="183"/>
                  </a:cubicBezTo>
                  <a:cubicBezTo>
                    <a:pt x="200" y="186"/>
                    <a:pt x="201" y="189"/>
                    <a:pt x="203" y="190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5" y="181"/>
                    <a:pt x="218" y="174"/>
                    <a:pt x="221" y="166"/>
                  </a:cubicBezTo>
                  <a:cubicBezTo>
                    <a:pt x="230" y="166"/>
                    <a:pt x="230" y="166"/>
                    <a:pt x="230" y="166"/>
                  </a:cubicBezTo>
                  <a:cubicBezTo>
                    <a:pt x="231" y="166"/>
                    <a:pt x="232" y="166"/>
                    <a:pt x="233" y="166"/>
                  </a:cubicBezTo>
                  <a:cubicBezTo>
                    <a:pt x="229" y="179"/>
                    <a:pt x="220" y="190"/>
                    <a:pt x="209" y="195"/>
                  </a:cubicBezTo>
                  <a:close/>
                  <a:moveTo>
                    <a:pt x="170" y="186"/>
                  </a:moveTo>
                  <a:cubicBezTo>
                    <a:pt x="170" y="189"/>
                    <a:pt x="168" y="191"/>
                    <a:pt x="165" y="191"/>
                  </a:cubicBezTo>
                  <a:cubicBezTo>
                    <a:pt x="162" y="191"/>
                    <a:pt x="160" y="189"/>
                    <a:pt x="160" y="186"/>
                  </a:cubicBezTo>
                  <a:cubicBezTo>
                    <a:pt x="160" y="183"/>
                    <a:pt x="162" y="181"/>
                    <a:pt x="165" y="181"/>
                  </a:cubicBezTo>
                  <a:cubicBezTo>
                    <a:pt x="168" y="181"/>
                    <a:pt x="170" y="183"/>
                    <a:pt x="170" y="186"/>
                  </a:cubicBezTo>
                  <a:close/>
                  <a:moveTo>
                    <a:pt x="225" y="136"/>
                  </a:moveTo>
                  <a:cubicBezTo>
                    <a:pt x="225" y="116"/>
                    <a:pt x="225" y="116"/>
                    <a:pt x="225" y="11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3" y="116"/>
                    <a:pt x="235" y="118"/>
                    <a:pt x="235" y="121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35" y="154"/>
                    <a:pt x="233" y="156"/>
                    <a:pt x="230" y="156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5" y="149"/>
                    <a:pt x="225" y="142"/>
                    <a:pt x="225" y="136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8" y="26"/>
                    <a:pt x="109" y="25"/>
                  </a:cubicBezTo>
                  <a:cubicBezTo>
                    <a:pt x="127" y="11"/>
                    <a:pt x="153" y="16"/>
                    <a:pt x="179" y="21"/>
                  </a:cubicBezTo>
                  <a:cubicBezTo>
                    <a:pt x="192" y="24"/>
                    <a:pt x="205" y="26"/>
                    <a:pt x="216" y="26"/>
                  </a:cubicBezTo>
                  <a:cubicBezTo>
                    <a:pt x="218" y="26"/>
                    <a:pt x="220" y="26"/>
                    <a:pt x="222" y="26"/>
                  </a:cubicBezTo>
                  <a:cubicBezTo>
                    <a:pt x="225" y="37"/>
                    <a:pt x="228" y="65"/>
                    <a:pt x="219" y="100"/>
                  </a:cubicBezTo>
                  <a:cubicBezTo>
                    <a:pt x="215" y="89"/>
                    <a:pt x="215" y="89"/>
                    <a:pt x="215" y="89"/>
                  </a:cubicBezTo>
                  <a:cubicBezTo>
                    <a:pt x="214" y="88"/>
                    <a:pt x="214" y="87"/>
                    <a:pt x="213" y="86"/>
                  </a:cubicBezTo>
                  <a:cubicBezTo>
                    <a:pt x="211" y="85"/>
                    <a:pt x="167" y="62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1" y="72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0" y="74"/>
                    <a:pt x="85" y="86"/>
                    <a:pt x="80" y="101"/>
                  </a:cubicBezTo>
                  <a:cubicBezTo>
                    <a:pt x="78" y="87"/>
                    <a:pt x="75" y="71"/>
                    <a:pt x="75" y="61"/>
                  </a:cubicBezTo>
                  <a:cubicBezTo>
                    <a:pt x="75" y="37"/>
                    <a:pt x="89" y="26"/>
                    <a:pt x="103" y="26"/>
                  </a:cubicBezTo>
                  <a:close/>
                  <a:moveTo>
                    <a:pt x="65" y="121"/>
                  </a:moveTo>
                  <a:cubicBezTo>
                    <a:pt x="65" y="118"/>
                    <a:pt x="67" y="116"/>
                    <a:pt x="70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4" y="120"/>
                    <a:pt x="75" y="124"/>
                    <a:pt x="75" y="12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42"/>
                    <a:pt x="76" y="149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7" y="156"/>
                    <a:pt x="65" y="154"/>
                    <a:pt x="65" y="151"/>
                  </a:cubicBezTo>
                  <a:lnTo>
                    <a:pt x="65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13968" y="4277742"/>
            <a:ext cx="1280160" cy="1280160"/>
            <a:chOff x="5074551" y="1758790"/>
            <a:chExt cx="1280160" cy="128016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074551" y="1758790"/>
              <a:ext cx="1280160" cy="1280160"/>
              <a:chOff x="5442991" y="1385888"/>
              <a:chExt cx="1362075" cy="1362075"/>
            </a:xfrm>
          </p:grpSpPr>
          <p:sp>
            <p:nvSpPr>
              <p:cNvPr id="121" name="Oval 19"/>
              <p:cNvSpPr>
                <a:spLocks noChangeArrowheads="1"/>
              </p:cNvSpPr>
              <p:nvPr/>
            </p:nvSpPr>
            <p:spPr bwMode="auto">
              <a:xfrm>
                <a:off x="5442991" y="1385888"/>
                <a:ext cx="1362075" cy="1362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0"/>
              <p:cNvSpPr>
                <a:spLocks noChangeArrowheads="1"/>
              </p:cNvSpPr>
              <p:nvPr/>
            </p:nvSpPr>
            <p:spPr bwMode="auto">
              <a:xfrm>
                <a:off x="5579516" y="1522413"/>
                <a:ext cx="1089025" cy="108902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7FD6"/>
                  </a:gs>
                  <a:gs pos="0">
                    <a:srgbClr val="09DC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Freeform 33"/>
            <p:cNvSpPr>
              <a:spLocks noEditPoints="1"/>
            </p:cNvSpPr>
            <p:nvPr/>
          </p:nvSpPr>
          <p:spPr bwMode="auto">
            <a:xfrm>
              <a:off x="5478187" y="2141685"/>
              <a:ext cx="472889" cy="514370"/>
            </a:xfrm>
            <a:custGeom>
              <a:avLst/>
              <a:gdLst>
                <a:gd name="T0" fmla="*/ 223 w 300"/>
                <a:gd name="T1" fmla="*/ 236 h 326"/>
                <a:gd name="T2" fmla="*/ 198 w 300"/>
                <a:gd name="T3" fmla="*/ 218 h 326"/>
                <a:gd name="T4" fmla="*/ 102 w 300"/>
                <a:gd name="T5" fmla="*/ 218 h 326"/>
                <a:gd name="T6" fmla="*/ 77 w 300"/>
                <a:gd name="T7" fmla="*/ 236 h 326"/>
                <a:gd name="T8" fmla="*/ 0 w 300"/>
                <a:gd name="T9" fmla="*/ 295 h 326"/>
                <a:gd name="T10" fmla="*/ 135 w 300"/>
                <a:gd name="T11" fmla="*/ 326 h 326"/>
                <a:gd name="T12" fmla="*/ 165 w 300"/>
                <a:gd name="T13" fmla="*/ 326 h 326"/>
                <a:gd name="T14" fmla="*/ 291 w 300"/>
                <a:gd name="T15" fmla="*/ 265 h 326"/>
                <a:gd name="T16" fmla="*/ 10 w 300"/>
                <a:gd name="T17" fmla="*/ 295 h 326"/>
                <a:gd name="T18" fmla="*/ 120 w 300"/>
                <a:gd name="T19" fmla="*/ 301 h 326"/>
                <a:gd name="T20" fmla="*/ 135 w 300"/>
                <a:gd name="T21" fmla="*/ 297 h 326"/>
                <a:gd name="T22" fmla="*/ 86 w 300"/>
                <a:gd name="T23" fmla="*/ 241 h 326"/>
                <a:gd name="T24" fmla="*/ 141 w 300"/>
                <a:gd name="T25" fmla="*/ 316 h 326"/>
                <a:gd name="T26" fmla="*/ 156 w 300"/>
                <a:gd name="T27" fmla="*/ 301 h 326"/>
                <a:gd name="T28" fmla="*/ 155 w 300"/>
                <a:gd name="T29" fmla="*/ 291 h 326"/>
                <a:gd name="T30" fmla="*/ 150 w 300"/>
                <a:gd name="T31" fmla="*/ 273 h 326"/>
                <a:gd name="T32" fmla="*/ 204 w 300"/>
                <a:gd name="T33" fmla="*/ 226 h 326"/>
                <a:gd name="T34" fmla="*/ 157 w 300"/>
                <a:gd name="T35" fmla="*/ 266 h 326"/>
                <a:gd name="T36" fmla="*/ 165 w 300"/>
                <a:gd name="T37" fmla="*/ 297 h 326"/>
                <a:gd name="T38" fmla="*/ 181 w 300"/>
                <a:gd name="T39" fmla="*/ 301 h 326"/>
                <a:gd name="T40" fmla="*/ 290 w 300"/>
                <a:gd name="T41" fmla="*/ 295 h 326"/>
                <a:gd name="T42" fmla="*/ 70 w 300"/>
                <a:gd name="T43" fmla="*/ 231 h 326"/>
                <a:gd name="T44" fmla="*/ 97 w 300"/>
                <a:gd name="T45" fmla="*/ 198 h 326"/>
                <a:gd name="T46" fmla="*/ 196 w 300"/>
                <a:gd name="T47" fmla="*/ 208 h 326"/>
                <a:gd name="T48" fmla="*/ 230 w 300"/>
                <a:gd name="T49" fmla="*/ 106 h 326"/>
                <a:gd name="T50" fmla="*/ 230 w 300"/>
                <a:gd name="T51" fmla="*/ 18 h 326"/>
                <a:gd name="T52" fmla="*/ 229 w 300"/>
                <a:gd name="T53" fmla="*/ 18 h 326"/>
                <a:gd name="T54" fmla="*/ 228 w 300"/>
                <a:gd name="T55" fmla="*/ 17 h 326"/>
                <a:gd name="T56" fmla="*/ 228 w 300"/>
                <a:gd name="T57" fmla="*/ 16 h 326"/>
                <a:gd name="T58" fmla="*/ 227 w 300"/>
                <a:gd name="T59" fmla="*/ 16 h 326"/>
                <a:gd name="T60" fmla="*/ 226 w 300"/>
                <a:gd name="T61" fmla="*/ 16 h 326"/>
                <a:gd name="T62" fmla="*/ 225 w 300"/>
                <a:gd name="T63" fmla="*/ 16 h 326"/>
                <a:gd name="T64" fmla="*/ 104 w 300"/>
                <a:gd name="T65" fmla="*/ 16 h 326"/>
                <a:gd name="T66" fmla="*/ 70 w 300"/>
                <a:gd name="T67" fmla="*/ 106 h 326"/>
                <a:gd name="T68" fmla="*/ 209 w 300"/>
                <a:gd name="T69" fmla="*/ 195 h 326"/>
                <a:gd name="T70" fmla="*/ 150 w 300"/>
                <a:gd name="T71" fmla="*/ 186 h 326"/>
                <a:gd name="T72" fmla="*/ 181 w 300"/>
                <a:gd name="T73" fmla="*/ 205 h 326"/>
                <a:gd name="T74" fmla="*/ 85 w 300"/>
                <a:gd name="T75" fmla="*/ 130 h 326"/>
                <a:gd name="T76" fmla="*/ 215 w 300"/>
                <a:gd name="T77" fmla="*/ 116 h 326"/>
                <a:gd name="T78" fmla="*/ 206 w 300"/>
                <a:gd name="T79" fmla="*/ 191 h 326"/>
                <a:gd name="T80" fmla="*/ 233 w 300"/>
                <a:gd name="T81" fmla="*/ 166 h 326"/>
                <a:gd name="T82" fmla="*/ 160 w 300"/>
                <a:gd name="T83" fmla="*/ 186 h 326"/>
                <a:gd name="T84" fmla="*/ 225 w 300"/>
                <a:gd name="T85" fmla="*/ 116 h 326"/>
                <a:gd name="T86" fmla="*/ 230 w 300"/>
                <a:gd name="T87" fmla="*/ 156 h 326"/>
                <a:gd name="T88" fmla="*/ 104 w 300"/>
                <a:gd name="T89" fmla="*/ 26 h 326"/>
                <a:gd name="T90" fmla="*/ 222 w 300"/>
                <a:gd name="T91" fmla="*/ 26 h 326"/>
                <a:gd name="T92" fmla="*/ 94 w 300"/>
                <a:gd name="T93" fmla="*/ 71 h 326"/>
                <a:gd name="T94" fmla="*/ 94 w 300"/>
                <a:gd name="T95" fmla="*/ 71 h 326"/>
                <a:gd name="T96" fmla="*/ 91 w 300"/>
                <a:gd name="T97" fmla="*/ 73 h 326"/>
                <a:gd name="T98" fmla="*/ 91 w 300"/>
                <a:gd name="T99" fmla="*/ 73 h 326"/>
                <a:gd name="T100" fmla="*/ 75 w 300"/>
                <a:gd name="T101" fmla="*/ 61 h 326"/>
                <a:gd name="T102" fmla="*/ 73 w 300"/>
                <a:gd name="T103" fmla="*/ 116 h 326"/>
                <a:gd name="T104" fmla="*/ 70 w 300"/>
                <a:gd name="T105" fmla="*/ 1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26">
                  <a:moveTo>
                    <a:pt x="291" y="265"/>
                  </a:moveTo>
                  <a:cubicBezTo>
                    <a:pt x="284" y="255"/>
                    <a:pt x="274" y="248"/>
                    <a:pt x="263" y="245"/>
                  </a:cubicBezTo>
                  <a:cubicBezTo>
                    <a:pt x="263" y="245"/>
                    <a:pt x="263" y="245"/>
                    <a:pt x="263" y="245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1" y="218"/>
                    <a:pt x="208" y="216"/>
                    <a:pt x="205" y="216"/>
                  </a:cubicBezTo>
                  <a:cubicBezTo>
                    <a:pt x="203" y="216"/>
                    <a:pt x="200" y="216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0" y="216"/>
                    <a:pt x="97" y="216"/>
                    <a:pt x="95" y="216"/>
                  </a:cubicBezTo>
                  <a:cubicBezTo>
                    <a:pt x="92" y="216"/>
                    <a:pt x="90" y="218"/>
                    <a:pt x="88" y="220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26" y="248"/>
                    <a:pt x="16" y="255"/>
                    <a:pt x="10" y="265"/>
                  </a:cubicBezTo>
                  <a:cubicBezTo>
                    <a:pt x="4" y="274"/>
                    <a:pt x="0" y="284"/>
                    <a:pt x="0" y="29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8"/>
                    <a:pt x="9" y="326"/>
                    <a:pt x="20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280" y="326"/>
                    <a:pt x="280" y="326"/>
                    <a:pt x="280" y="326"/>
                  </a:cubicBezTo>
                  <a:cubicBezTo>
                    <a:pt x="291" y="326"/>
                    <a:pt x="300" y="318"/>
                    <a:pt x="300" y="30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0" y="284"/>
                    <a:pt x="297" y="274"/>
                    <a:pt x="291" y="265"/>
                  </a:cubicBezTo>
                  <a:close/>
                  <a:moveTo>
                    <a:pt x="131" y="316"/>
                  </a:moveTo>
                  <a:cubicBezTo>
                    <a:pt x="20" y="316"/>
                    <a:pt x="20" y="316"/>
                    <a:pt x="20" y="316"/>
                  </a:cubicBezTo>
                  <a:cubicBezTo>
                    <a:pt x="15" y="316"/>
                    <a:pt x="10" y="312"/>
                    <a:pt x="10" y="308"/>
                  </a:cubicBezTo>
                  <a:cubicBezTo>
                    <a:pt x="10" y="295"/>
                    <a:pt x="10" y="295"/>
                    <a:pt x="10" y="295"/>
                  </a:cubicBezTo>
                  <a:cubicBezTo>
                    <a:pt x="10" y="279"/>
                    <a:pt x="20" y="260"/>
                    <a:pt x="39" y="254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116" y="299"/>
                    <a:pt x="116" y="299"/>
                    <a:pt x="116" y="299"/>
                  </a:cubicBezTo>
                  <a:cubicBezTo>
                    <a:pt x="117" y="300"/>
                    <a:pt x="118" y="301"/>
                    <a:pt x="120" y="301"/>
                  </a:cubicBezTo>
                  <a:cubicBezTo>
                    <a:pt x="120" y="301"/>
                    <a:pt x="120" y="301"/>
                    <a:pt x="120" y="301"/>
                  </a:cubicBezTo>
                  <a:cubicBezTo>
                    <a:pt x="121" y="301"/>
                    <a:pt x="123" y="300"/>
                    <a:pt x="124" y="299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32" y="294"/>
                    <a:pt x="133" y="295"/>
                    <a:pt x="135" y="297"/>
                  </a:cubicBezTo>
                  <a:lnTo>
                    <a:pt x="131" y="316"/>
                  </a:lnTo>
                  <a:close/>
                  <a:moveTo>
                    <a:pt x="132" y="277"/>
                  </a:moveTo>
                  <a:cubicBezTo>
                    <a:pt x="121" y="288"/>
                    <a:pt x="121" y="288"/>
                    <a:pt x="121" y="288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143" y="266"/>
                    <a:pt x="143" y="266"/>
                    <a:pt x="143" y="266"/>
                  </a:cubicBezTo>
                  <a:lnTo>
                    <a:pt x="132" y="277"/>
                  </a:lnTo>
                  <a:close/>
                  <a:moveTo>
                    <a:pt x="141" y="316"/>
                  </a:moveTo>
                  <a:cubicBezTo>
                    <a:pt x="144" y="301"/>
                    <a:pt x="144" y="301"/>
                    <a:pt x="144" y="301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55" y="301"/>
                    <a:pt x="155" y="301"/>
                    <a:pt x="155" y="301"/>
                  </a:cubicBezTo>
                  <a:cubicBezTo>
                    <a:pt x="155" y="301"/>
                    <a:pt x="156" y="301"/>
                    <a:pt x="156" y="301"/>
                  </a:cubicBezTo>
                  <a:cubicBezTo>
                    <a:pt x="159" y="316"/>
                    <a:pt x="159" y="316"/>
                    <a:pt x="159" y="316"/>
                  </a:cubicBezTo>
                  <a:lnTo>
                    <a:pt x="141" y="316"/>
                  </a:lnTo>
                  <a:close/>
                  <a:moveTo>
                    <a:pt x="160" y="286"/>
                  </a:moveTo>
                  <a:cubicBezTo>
                    <a:pt x="160" y="289"/>
                    <a:pt x="158" y="291"/>
                    <a:pt x="155" y="291"/>
                  </a:cubicBezTo>
                  <a:cubicBezTo>
                    <a:pt x="145" y="291"/>
                    <a:pt x="145" y="291"/>
                    <a:pt x="145" y="291"/>
                  </a:cubicBezTo>
                  <a:cubicBezTo>
                    <a:pt x="142" y="291"/>
                    <a:pt x="140" y="289"/>
                    <a:pt x="140" y="286"/>
                  </a:cubicBezTo>
                  <a:cubicBezTo>
                    <a:pt x="140" y="283"/>
                    <a:pt x="140" y="283"/>
                    <a:pt x="140" y="283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60" y="283"/>
                    <a:pt x="160" y="283"/>
                    <a:pt x="160" y="283"/>
                  </a:cubicBezTo>
                  <a:lnTo>
                    <a:pt x="160" y="286"/>
                  </a:lnTo>
                  <a:close/>
                  <a:moveTo>
                    <a:pt x="157" y="266"/>
                  </a:moveTo>
                  <a:cubicBezTo>
                    <a:pt x="204" y="226"/>
                    <a:pt x="204" y="226"/>
                    <a:pt x="204" y="22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80" y="288"/>
                    <a:pt x="180" y="288"/>
                    <a:pt x="180" y="288"/>
                  </a:cubicBezTo>
                  <a:cubicBezTo>
                    <a:pt x="169" y="277"/>
                    <a:pt x="169" y="277"/>
                    <a:pt x="169" y="277"/>
                  </a:cubicBezTo>
                  <a:lnTo>
                    <a:pt x="157" y="266"/>
                  </a:lnTo>
                  <a:close/>
                  <a:moveTo>
                    <a:pt x="290" y="308"/>
                  </a:moveTo>
                  <a:cubicBezTo>
                    <a:pt x="290" y="312"/>
                    <a:pt x="286" y="316"/>
                    <a:pt x="280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65" y="297"/>
                    <a:pt x="165" y="297"/>
                    <a:pt x="165" y="297"/>
                  </a:cubicBezTo>
                  <a:cubicBezTo>
                    <a:pt x="167" y="295"/>
                    <a:pt x="168" y="294"/>
                    <a:pt x="169" y="292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8" y="300"/>
                    <a:pt x="179" y="301"/>
                    <a:pt x="180" y="301"/>
                  </a:cubicBezTo>
                  <a:cubicBezTo>
                    <a:pt x="180" y="301"/>
                    <a:pt x="180" y="301"/>
                    <a:pt x="181" y="301"/>
                  </a:cubicBezTo>
                  <a:cubicBezTo>
                    <a:pt x="182" y="301"/>
                    <a:pt x="183" y="300"/>
                    <a:pt x="184" y="299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61" y="254"/>
                    <a:pt x="261" y="254"/>
                    <a:pt x="261" y="254"/>
                  </a:cubicBezTo>
                  <a:cubicBezTo>
                    <a:pt x="280" y="260"/>
                    <a:pt x="290" y="279"/>
                    <a:pt x="290" y="295"/>
                  </a:cubicBezTo>
                  <a:lnTo>
                    <a:pt x="290" y="308"/>
                  </a:lnTo>
                  <a:close/>
                  <a:moveTo>
                    <a:pt x="65" y="165"/>
                  </a:moveTo>
                  <a:cubicBezTo>
                    <a:pt x="65" y="226"/>
                    <a:pt x="65" y="226"/>
                    <a:pt x="65" y="226"/>
                  </a:cubicBezTo>
                  <a:cubicBezTo>
                    <a:pt x="65" y="229"/>
                    <a:pt x="67" y="231"/>
                    <a:pt x="70" y="231"/>
                  </a:cubicBezTo>
                  <a:cubicBezTo>
                    <a:pt x="73" y="231"/>
                    <a:pt x="75" y="229"/>
                    <a:pt x="75" y="226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3" y="177"/>
                    <a:pt x="89" y="189"/>
                    <a:pt x="97" y="198"/>
                  </a:cubicBezTo>
                  <a:cubicBezTo>
                    <a:pt x="111" y="216"/>
                    <a:pt x="130" y="226"/>
                    <a:pt x="150" y="226"/>
                  </a:cubicBezTo>
                  <a:cubicBezTo>
                    <a:pt x="166" y="226"/>
                    <a:pt x="181" y="220"/>
                    <a:pt x="193" y="208"/>
                  </a:cubicBezTo>
                  <a:cubicBezTo>
                    <a:pt x="193" y="208"/>
                    <a:pt x="194" y="208"/>
                    <a:pt x="194" y="208"/>
                  </a:cubicBezTo>
                  <a:cubicBezTo>
                    <a:pt x="194" y="208"/>
                    <a:pt x="195" y="208"/>
                    <a:pt x="196" y="208"/>
                  </a:cubicBezTo>
                  <a:cubicBezTo>
                    <a:pt x="202" y="208"/>
                    <a:pt x="208" y="207"/>
                    <a:pt x="214" y="204"/>
                  </a:cubicBezTo>
                  <a:cubicBezTo>
                    <a:pt x="232" y="195"/>
                    <a:pt x="245" y="174"/>
                    <a:pt x="245" y="15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13"/>
                    <a:pt x="238" y="106"/>
                    <a:pt x="230" y="106"/>
                  </a:cubicBezTo>
                  <a:cubicBezTo>
                    <a:pt x="228" y="106"/>
                    <a:pt x="228" y="106"/>
                    <a:pt x="228" y="106"/>
                  </a:cubicBezTo>
                  <a:cubicBezTo>
                    <a:pt x="239" y="64"/>
                    <a:pt x="234" y="29"/>
                    <a:pt x="230" y="19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30" y="19"/>
                    <a:pt x="230" y="19"/>
                    <a:pt x="230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4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12" y="18"/>
                    <a:pt x="197" y="15"/>
                    <a:pt x="181" y="11"/>
                  </a:cubicBezTo>
                  <a:cubicBezTo>
                    <a:pt x="154" y="6"/>
                    <a:pt x="126" y="0"/>
                    <a:pt x="104" y="16"/>
                  </a:cubicBezTo>
                  <a:cubicBezTo>
                    <a:pt x="104" y="16"/>
                    <a:pt x="103" y="16"/>
                    <a:pt x="103" y="16"/>
                  </a:cubicBezTo>
                  <a:cubicBezTo>
                    <a:pt x="81" y="16"/>
                    <a:pt x="65" y="34"/>
                    <a:pt x="65" y="61"/>
                  </a:cubicBezTo>
                  <a:cubicBezTo>
                    <a:pt x="65" y="73"/>
                    <a:pt x="68" y="92"/>
                    <a:pt x="71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62" y="106"/>
                    <a:pt x="55" y="113"/>
                    <a:pt x="55" y="12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57"/>
                    <a:pt x="59" y="163"/>
                    <a:pt x="65" y="165"/>
                  </a:cubicBezTo>
                  <a:close/>
                  <a:moveTo>
                    <a:pt x="209" y="195"/>
                  </a:moveTo>
                  <a:cubicBezTo>
                    <a:pt x="199" y="200"/>
                    <a:pt x="188" y="199"/>
                    <a:pt x="179" y="192"/>
                  </a:cubicBezTo>
                  <a:cubicBezTo>
                    <a:pt x="180" y="190"/>
                    <a:pt x="180" y="188"/>
                    <a:pt x="180" y="186"/>
                  </a:cubicBezTo>
                  <a:cubicBezTo>
                    <a:pt x="180" y="178"/>
                    <a:pt x="173" y="171"/>
                    <a:pt x="165" y="171"/>
                  </a:cubicBezTo>
                  <a:cubicBezTo>
                    <a:pt x="157" y="171"/>
                    <a:pt x="150" y="178"/>
                    <a:pt x="150" y="186"/>
                  </a:cubicBezTo>
                  <a:cubicBezTo>
                    <a:pt x="150" y="194"/>
                    <a:pt x="157" y="201"/>
                    <a:pt x="165" y="201"/>
                  </a:cubicBezTo>
                  <a:cubicBezTo>
                    <a:pt x="167" y="201"/>
                    <a:pt x="170" y="200"/>
                    <a:pt x="172" y="199"/>
                  </a:cubicBezTo>
                  <a:cubicBezTo>
                    <a:pt x="172" y="199"/>
                    <a:pt x="172" y="200"/>
                    <a:pt x="172" y="200"/>
                  </a:cubicBezTo>
                  <a:cubicBezTo>
                    <a:pt x="175" y="202"/>
                    <a:pt x="178" y="204"/>
                    <a:pt x="181" y="205"/>
                  </a:cubicBezTo>
                  <a:cubicBezTo>
                    <a:pt x="172" y="212"/>
                    <a:pt x="161" y="216"/>
                    <a:pt x="150" y="216"/>
                  </a:cubicBezTo>
                  <a:cubicBezTo>
                    <a:pt x="133" y="216"/>
                    <a:pt x="117" y="207"/>
                    <a:pt x="105" y="192"/>
                  </a:cubicBezTo>
                  <a:cubicBezTo>
                    <a:pt x="92" y="176"/>
                    <a:pt x="85" y="156"/>
                    <a:pt x="85" y="136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5" y="112"/>
                    <a:pt x="95" y="88"/>
                    <a:pt x="98" y="80"/>
                  </a:cubicBezTo>
                  <a:cubicBezTo>
                    <a:pt x="133" y="76"/>
                    <a:pt x="161" y="80"/>
                    <a:pt x="178" y="85"/>
                  </a:cubicBezTo>
                  <a:cubicBezTo>
                    <a:pt x="193" y="88"/>
                    <a:pt x="203" y="93"/>
                    <a:pt x="206" y="94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36"/>
                    <a:pt x="215" y="136"/>
                    <a:pt x="215" y="136"/>
                  </a:cubicBezTo>
                  <a:cubicBezTo>
                    <a:pt x="215" y="152"/>
                    <a:pt x="210" y="169"/>
                    <a:pt x="202" y="183"/>
                  </a:cubicBezTo>
                  <a:cubicBezTo>
                    <a:pt x="200" y="186"/>
                    <a:pt x="201" y="189"/>
                    <a:pt x="203" y="190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5" y="181"/>
                    <a:pt x="218" y="174"/>
                    <a:pt x="221" y="166"/>
                  </a:cubicBezTo>
                  <a:cubicBezTo>
                    <a:pt x="230" y="166"/>
                    <a:pt x="230" y="166"/>
                    <a:pt x="230" y="166"/>
                  </a:cubicBezTo>
                  <a:cubicBezTo>
                    <a:pt x="231" y="166"/>
                    <a:pt x="232" y="166"/>
                    <a:pt x="233" y="166"/>
                  </a:cubicBezTo>
                  <a:cubicBezTo>
                    <a:pt x="229" y="179"/>
                    <a:pt x="220" y="190"/>
                    <a:pt x="209" y="195"/>
                  </a:cubicBezTo>
                  <a:close/>
                  <a:moveTo>
                    <a:pt x="170" y="186"/>
                  </a:moveTo>
                  <a:cubicBezTo>
                    <a:pt x="170" y="189"/>
                    <a:pt x="168" y="191"/>
                    <a:pt x="165" y="191"/>
                  </a:cubicBezTo>
                  <a:cubicBezTo>
                    <a:pt x="162" y="191"/>
                    <a:pt x="160" y="189"/>
                    <a:pt x="160" y="186"/>
                  </a:cubicBezTo>
                  <a:cubicBezTo>
                    <a:pt x="160" y="183"/>
                    <a:pt x="162" y="181"/>
                    <a:pt x="165" y="181"/>
                  </a:cubicBezTo>
                  <a:cubicBezTo>
                    <a:pt x="168" y="181"/>
                    <a:pt x="170" y="183"/>
                    <a:pt x="170" y="186"/>
                  </a:cubicBezTo>
                  <a:close/>
                  <a:moveTo>
                    <a:pt x="225" y="136"/>
                  </a:moveTo>
                  <a:cubicBezTo>
                    <a:pt x="225" y="116"/>
                    <a:pt x="225" y="116"/>
                    <a:pt x="225" y="11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3" y="116"/>
                    <a:pt x="235" y="118"/>
                    <a:pt x="235" y="121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35" y="154"/>
                    <a:pt x="233" y="156"/>
                    <a:pt x="230" y="156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5" y="149"/>
                    <a:pt x="225" y="142"/>
                    <a:pt x="225" y="136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8" y="26"/>
                    <a:pt x="109" y="25"/>
                  </a:cubicBezTo>
                  <a:cubicBezTo>
                    <a:pt x="127" y="11"/>
                    <a:pt x="153" y="16"/>
                    <a:pt x="179" y="21"/>
                  </a:cubicBezTo>
                  <a:cubicBezTo>
                    <a:pt x="192" y="24"/>
                    <a:pt x="205" y="26"/>
                    <a:pt x="216" y="26"/>
                  </a:cubicBezTo>
                  <a:cubicBezTo>
                    <a:pt x="218" y="26"/>
                    <a:pt x="220" y="26"/>
                    <a:pt x="222" y="26"/>
                  </a:cubicBezTo>
                  <a:cubicBezTo>
                    <a:pt x="225" y="37"/>
                    <a:pt x="228" y="65"/>
                    <a:pt x="219" y="100"/>
                  </a:cubicBezTo>
                  <a:cubicBezTo>
                    <a:pt x="215" y="89"/>
                    <a:pt x="215" y="89"/>
                    <a:pt x="215" y="89"/>
                  </a:cubicBezTo>
                  <a:cubicBezTo>
                    <a:pt x="214" y="88"/>
                    <a:pt x="214" y="87"/>
                    <a:pt x="213" y="86"/>
                  </a:cubicBezTo>
                  <a:cubicBezTo>
                    <a:pt x="211" y="85"/>
                    <a:pt x="167" y="62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1" y="72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0" y="74"/>
                    <a:pt x="85" y="86"/>
                    <a:pt x="80" y="101"/>
                  </a:cubicBezTo>
                  <a:cubicBezTo>
                    <a:pt x="78" y="87"/>
                    <a:pt x="75" y="71"/>
                    <a:pt x="75" y="61"/>
                  </a:cubicBezTo>
                  <a:cubicBezTo>
                    <a:pt x="75" y="37"/>
                    <a:pt x="89" y="26"/>
                    <a:pt x="103" y="26"/>
                  </a:cubicBezTo>
                  <a:close/>
                  <a:moveTo>
                    <a:pt x="65" y="121"/>
                  </a:moveTo>
                  <a:cubicBezTo>
                    <a:pt x="65" y="118"/>
                    <a:pt x="67" y="116"/>
                    <a:pt x="70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4" y="120"/>
                    <a:pt x="75" y="124"/>
                    <a:pt x="75" y="12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42"/>
                    <a:pt x="76" y="149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7" y="156"/>
                    <a:pt x="65" y="154"/>
                    <a:pt x="65" y="151"/>
                  </a:cubicBezTo>
                  <a:lnTo>
                    <a:pt x="65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021056" y="3053162"/>
            <a:ext cx="1280160" cy="1280160"/>
            <a:chOff x="5858313" y="444851"/>
            <a:chExt cx="1280160" cy="1280160"/>
          </a:xfrm>
        </p:grpSpPr>
        <p:sp>
          <p:nvSpPr>
            <p:cNvPr id="130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53249" y="5491745"/>
            <a:ext cx="1280160" cy="1280160"/>
            <a:chOff x="5858313" y="444851"/>
            <a:chExt cx="1280160" cy="1280160"/>
          </a:xfrm>
        </p:grpSpPr>
        <p:sp>
          <p:nvSpPr>
            <p:cNvPr id="134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7701907" y="2028516"/>
            <a:ext cx="265585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Présentation des algorithmes</a:t>
            </a:r>
            <a:endParaRPr lang="en-US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12342" y="3351819"/>
            <a:ext cx="132760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Outils utilises</a:t>
            </a:r>
            <a:endParaRPr lang="en-US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519138" y="4581534"/>
            <a:ext cx="303897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b="1" dirty="0" err="1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</a:t>
            </a:r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</a:t>
            </a:r>
            <a:r>
              <a:rPr lang="en-US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mentation des </a:t>
            </a:r>
            <a:r>
              <a:rPr lang="fr-FR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algorithmes</a:t>
            </a:r>
            <a:endParaRPr lang="en-US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363597" y="5735594"/>
            <a:ext cx="1124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b="1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  <a:endParaRPr lang="en-US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57" grpId="0"/>
      <p:bldP spid="160" grpId="0"/>
      <p:bldP spid="166" grpId="0"/>
      <p:bldP spid="1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9" y="1651803"/>
            <a:ext cx="11454901" cy="42086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4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4"/>
          <a:stretch/>
        </p:blipFill>
        <p:spPr>
          <a:xfrm>
            <a:off x="1397365" y="1634835"/>
            <a:ext cx="10794635" cy="52231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9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Naïve Bayes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8"/>
          <a:stretch/>
        </p:blipFill>
        <p:spPr>
          <a:xfrm>
            <a:off x="118493" y="2095036"/>
            <a:ext cx="11955013" cy="39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0" y="2747535"/>
            <a:ext cx="12205072" cy="4110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960" y="1887575"/>
            <a:ext cx="96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Importation des données et création du classe Tree avec des méthodes comme ci-dessous on la méthode d’initialisation des variables</a:t>
            </a:r>
          </a:p>
        </p:txBody>
      </p:sp>
    </p:spTree>
    <p:extLst>
      <p:ext uri="{BB962C8B-B14F-4D97-AF65-F5344CB8AC3E}">
        <p14:creationId xmlns:p14="http://schemas.microsoft.com/office/powerpoint/2010/main" val="299716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65"/>
          <a:stretch/>
        </p:blipFill>
        <p:spPr>
          <a:xfrm>
            <a:off x="313084" y="1651803"/>
            <a:ext cx="11608905" cy="52061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0727" y="1072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6682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1" y="2440306"/>
            <a:ext cx="11981549" cy="23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7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" y="2668814"/>
            <a:ext cx="12036747" cy="28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5" y="2770058"/>
            <a:ext cx="11678510" cy="25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1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91" y="1577757"/>
            <a:ext cx="9556308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74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5" y="2190977"/>
            <a:ext cx="12068639" cy="40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0795" y="531506"/>
            <a:ext cx="3101399" cy="1416817"/>
            <a:chOff x="1328201" y="1004168"/>
            <a:chExt cx="2564408" cy="1171499"/>
          </a:xfrm>
        </p:grpSpPr>
        <p:sp>
          <p:nvSpPr>
            <p:cNvPr id="21" name="Rectangle 20"/>
            <p:cNvSpPr/>
            <p:nvPr/>
          </p:nvSpPr>
          <p:spPr>
            <a:xfrm>
              <a:off x="1741136" y="1408575"/>
              <a:ext cx="2151473" cy="4835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MA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Introduction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590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39" y="1172987"/>
            <a:ext cx="9266723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16967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5" y="0"/>
            <a:ext cx="3122256" cy="1634836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31"/>
          <p:cNvSpPr>
            <a:spLocks/>
          </p:cNvSpPr>
          <p:nvPr/>
        </p:nvSpPr>
        <p:spPr bwMode="auto">
          <a:xfrm>
            <a:off x="436077" y="365237"/>
            <a:ext cx="542026" cy="707738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018" y="706582"/>
            <a:ext cx="1510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C4.5</a:t>
            </a:r>
            <a:endParaRPr lang="en-US" sz="1600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1"/>
          <a:stretch/>
        </p:blipFill>
        <p:spPr>
          <a:xfrm>
            <a:off x="1818239" y="1294519"/>
            <a:ext cx="9809707" cy="5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0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3796" y="524502"/>
            <a:ext cx="3427905" cy="1416817"/>
            <a:chOff x="1328201" y="1004168"/>
            <a:chExt cx="2834380" cy="1171499"/>
          </a:xfrm>
        </p:grpSpPr>
        <p:sp>
          <p:nvSpPr>
            <p:cNvPr id="21" name="Rectangle 20"/>
            <p:cNvSpPr/>
            <p:nvPr/>
          </p:nvSpPr>
          <p:spPr>
            <a:xfrm>
              <a:off x="1741136" y="1408575"/>
              <a:ext cx="2421445" cy="48352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MA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CONCLUSION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22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15793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 flipH="1">
            <a:off x="6804245" y="-79262"/>
            <a:ext cx="5371961" cy="6325877"/>
            <a:chOff x="1" y="0"/>
            <a:chExt cx="5167312" cy="6084888"/>
          </a:xfrm>
        </p:grpSpPr>
        <p:sp>
          <p:nvSpPr>
            <p:cNvPr id="29" name="Freeform 28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3EDCFC"/>
                </a:gs>
                <a:gs pos="7000">
                  <a:srgbClr val="20BEEB"/>
                </a:gs>
                <a:gs pos="86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100000">
                  <a:srgbClr val="20BEEB"/>
                </a:gs>
                <a:gs pos="0">
                  <a:srgbClr val="01A0D9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3EDCFC"/>
                </a:gs>
                <a:gs pos="88000">
                  <a:srgbClr val="01A0D9"/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3EDCFC"/>
                </a:gs>
                <a:gs pos="100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>
                <a:gd name="connsiteX0" fmla="*/ 0 w 4956175"/>
                <a:gd name="connsiteY0" fmla="*/ 0 h 5789613"/>
                <a:gd name="connsiteX1" fmla="*/ 1935821 w 4956175"/>
                <a:gd name="connsiteY1" fmla="*/ 0 h 5789613"/>
                <a:gd name="connsiteX2" fmla="*/ 1961083 w 4956175"/>
                <a:gd name="connsiteY2" fmla="*/ 159993 h 5789613"/>
                <a:gd name="connsiteX3" fmla="*/ 3569855 w 4956175"/>
                <a:gd name="connsiteY3" fmla="*/ 1600751 h 5789613"/>
                <a:gd name="connsiteX4" fmla="*/ 3990205 w 4956175"/>
                <a:gd name="connsiteY4" fmla="*/ 1820632 h 5789613"/>
                <a:gd name="connsiteX5" fmla="*/ 4956175 w 4956175"/>
                <a:gd name="connsiteY5" fmla="*/ 3621425 h 5789613"/>
                <a:gd name="connsiteX6" fmla="*/ 2787614 w 4956175"/>
                <a:gd name="connsiteY6" fmla="*/ 5789613 h 5789613"/>
                <a:gd name="connsiteX7" fmla="*/ 663594 w 4956175"/>
                <a:gd name="connsiteY7" fmla="*/ 4044486 h 5789613"/>
                <a:gd name="connsiteX8" fmla="*/ 621837 w 4956175"/>
                <a:gd name="connsiteY8" fmla="*/ 3688224 h 5789613"/>
                <a:gd name="connsiteX9" fmla="*/ 13771 w 4956175"/>
                <a:gd name="connsiteY9" fmla="*/ 1414437 h 5789613"/>
                <a:gd name="connsiteX10" fmla="*/ 0 w 4956175"/>
                <a:gd name="connsiteY10" fmla="*/ 1399141 h 578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6175" h="5789613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dpi="0" rotWithShape="0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82754" y="2510831"/>
            <a:ext cx="2583784" cy="1906691"/>
            <a:chOff x="6658683" y="-185672"/>
            <a:chExt cx="2583784" cy="19066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E03C767-93F9-4F52-A0A2-7362575E631C}"/>
                </a:ext>
              </a:extLst>
            </p:cNvPr>
            <p:cNvSpPr/>
            <p:nvPr/>
          </p:nvSpPr>
          <p:spPr>
            <a:xfrm>
              <a:off x="6658683" y="-185672"/>
              <a:ext cx="258378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GB" sz="4800" b="1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MERCI … !</a:t>
              </a:r>
              <a:endParaRPr lang="en-US" sz="4800" b="1" cap="none" spc="0" dirty="0">
                <a:ln w="0">
                  <a:noFill/>
                </a:ln>
                <a:solidFill>
                  <a:srgbClr val="29C6F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Freeform 5"/>
          <p:cNvSpPr>
            <a:spLocks/>
          </p:cNvSpPr>
          <p:nvPr/>
        </p:nvSpPr>
        <p:spPr bwMode="auto">
          <a:xfrm>
            <a:off x="1117954" y="2855490"/>
            <a:ext cx="3957264" cy="3089283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3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3796" y="524502"/>
            <a:ext cx="3427905" cy="1566310"/>
            <a:chOff x="1328201" y="1004168"/>
            <a:chExt cx="2834380" cy="1295108"/>
          </a:xfrm>
        </p:grpSpPr>
        <p:sp>
          <p:nvSpPr>
            <p:cNvPr id="21" name="Rectangle 20"/>
            <p:cNvSpPr/>
            <p:nvPr/>
          </p:nvSpPr>
          <p:spPr>
            <a:xfrm>
              <a:off x="1741136" y="1408575"/>
              <a:ext cx="2421445" cy="89070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MA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PRESENTATION D’ALGORITHME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54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5567303" y="297096"/>
            <a:ext cx="1011815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 4.5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856" y="1878576"/>
            <a:ext cx="104740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Basé sur l'algorithme ID3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Un algorithme de classification supervisé.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Produit un modèle de type arbre de décision.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Se base sur une mesure de l'entropie dans l'échantillon d'apprentissage pour produire le modèle</a:t>
            </a:r>
          </a:p>
        </p:txBody>
      </p:sp>
    </p:spTree>
    <p:extLst>
      <p:ext uri="{BB962C8B-B14F-4D97-AF65-F5344CB8AC3E}">
        <p14:creationId xmlns:p14="http://schemas.microsoft.com/office/powerpoint/2010/main" val="13968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18039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AVANTAGE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232011" y="1898683"/>
            <a:ext cx="1722558" cy="1913150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79392" y="4313458"/>
            <a:ext cx="761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0"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L'algorithme opère sur des données symboliques que ce soient des variables catégorielles (comme des couleurs) ou numériques discrètes. </a:t>
            </a:r>
          </a:p>
        </p:txBody>
      </p:sp>
    </p:spTree>
    <p:extLst>
      <p:ext uri="{BB962C8B-B14F-4D97-AF65-F5344CB8AC3E}">
        <p14:creationId xmlns:p14="http://schemas.microsoft.com/office/powerpoint/2010/main" val="9985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25218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INCONVÉNIENT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232011" y="1898683"/>
            <a:ext cx="1722558" cy="1913150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79392" y="4313458"/>
            <a:ext cx="761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0"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préserver l'efficacité de l'apprentissage et la pertinence du modèle produit, les variables continues doivent être discrétisées avant la mise en œuvre de l'algorithme</a:t>
            </a:r>
          </a:p>
        </p:txBody>
      </p:sp>
    </p:spTree>
    <p:extLst>
      <p:ext uri="{BB962C8B-B14F-4D97-AF65-F5344CB8AC3E}">
        <p14:creationId xmlns:p14="http://schemas.microsoft.com/office/powerpoint/2010/main" val="35354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2085975" y="-6349"/>
            <a:ext cx="8020050" cy="1202154"/>
            <a:chOff x="2336800" y="-6350"/>
            <a:chExt cx="7495821" cy="1374775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336800" y="1"/>
              <a:ext cx="7495821" cy="1282700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rgbClr val="3EDCFC"/>
                </a:gs>
                <a:gs pos="63000">
                  <a:srgbClr val="01A0D9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798763" y="-6350"/>
              <a:ext cx="1447800" cy="1282700"/>
            </a:xfrm>
            <a:custGeom>
              <a:avLst/>
              <a:gdLst>
                <a:gd name="T0" fmla="*/ 492 w 492"/>
                <a:gd name="T1" fmla="*/ 434 h 434"/>
                <a:gd name="T2" fmla="*/ 360 w 492"/>
                <a:gd name="T3" fmla="*/ 330 h 434"/>
                <a:gd name="T4" fmla="*/ 217 w 492"/>
                <a:gd name="T5" fmla="*/ 139 h 434"/>
                <a:gd name="T6" fmla="*/ 132 w 492"/>
                <a:gd name="T7" fmla="*/ 56 h 434"/>
                <a:gd name="T8" fmla="*/ 41 w 492"/>
                <a:gd name="T9" fmla="*/ 11 h 434"/>
                <a:gd name="T10" fmla="*/ 0 w 492"/>
                <a:gd name="T11" fmla="*/ 2 h 434"/>
                <a:gd name="T12" fmla="*/ 151 w 492"/>
                <a:gd name="T13" fmla="*/ 22 h 434"/>
                <a:gd name="T14" fmla="*/ 237 w 492"/>
                <a:gd name="T15" fmla="*/ 74 h 434"/>
                <a:gd name="T16" fmla="*/ 314 w 492"/>
                <a:gd name="T17" fmla="*/ 164 h 434"/>
                <a:gd name="T18" fmla="*/ 439 w 492"/>
                <a:gd name="T19" fmla="*/ 365 h 434"/>
                <a:gd name="T20" fmla="*/ 492 w 492"/>
                <a:gd name="T21" fmla="*/ 43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4">
                  <a:moveTo>
                    <a:pt x="492" y="434"/>
                  </a:moveTo>
                  <a:cubicBezTo>
                    <a:pt x="438" y="414"/>
                    <a:pt x="391" y="378"/>
                    <a:pt x="360" y="330"/>
                  </a:cubicBezTo>
                  <a:cubicBezTo>
                    <a:pt x="320" y="267"/>
                    <a:pt x="270" y="207"/>
                    <a:pt x="217" y="139"/>
                  </a:cubicBezTo>
                  <a:cubicBezTo>
                    <a:pt x="193" y="108"/>
                    <a:pt x="169" y="82"/>
                    <a:pt x="132" y="56"/>
                  </a:cubicBezTo>
                  <a:cubicBezTo>
                    <a:pt x="106" y="38"/>
                    <a:pt x="71" y="22"/>
                    <a:pt x="41" y="11"/>
                  </a:cubicBezTo>
                  <a:cubicBezTo>
                    <a:pt x="30" y="7"/>
                    <a:pt x="15" y="4"/>
                    <a:pt x="0" y="2"/>
                  </a:cubicBezTo>
                  <a:cubicBezTo>
                    <a:pt x="70" y="0"/>
                    <a:pt x="119" y="7"/>
                    <a:pt x="151" y="22"/>
                  </a:cubicBezTo>
                  <a:cubicBezTo>
                    <a:pt x="179" y="36"/>
                    <a:pt x="213" y="55"/>
                    <a:pt x="237" y="74"/>
                  </a:cubicBezTo>
                  <a:cubicBezTo>
                    <a:pt x="271" y="103"/>
                    <a:pt x="293" y="131"/>
                    <a:pt x="314" y="164"/>
                  </a:cubicBezTo>
                  <a:cubicBezTo>
                    <a:pt x="361" y="236"/>
                    <a:pt x="405" y="300"/>
                    <a:pt x="439" y="365"/>
                  </a:cubicBezTo>
                  <a:cubicBezTo>
                    <a:pt x="453" y="391"/>
                    <a:pt x="471" y="414"/>
                    <a:pt x="492" y="4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948613" y="0"/>
              <a:ext cx="1447800" cy="1276350"/>
            </a:xfrm>
            <a:custGeom>
              <a:avLst/>
              <a:gdLst>
                <a:gd name="T0" fmla="*/ 0 w 492"/>
                <a:gd name="T1" fmla="*/ 432 h 432"/>
                <a:gd name="T2" fmla="*/ 132 w 492"/>
                <a:gd name="T3" fmla="*/ 328 h 432"/>
                <a:gd name="T4" fmla="*/ 275 w 492"/>
                <a:gd name="T5" fmla="*/ 137 h 432"/>
                <a:gd name="T6" fmla="*/ 360 w 492"/>
                <a:gd name="T7" fmla="*/ 54 h 432"/>
                <a:gd name="T8" fmla="*/ 450 w 492"/>
                <a:gd name="T9" fmla="*/ 9 h 432"/>
                <a:gd name="T10" fmla="*/ 492 w 492"/>
                <a:gd name="T11" fmla="*/ 0 h 432"/>
                <a:gd name="T12" fmla="*/ 341 w 492"/>
                <a:gd name="T13" fmla="*/ 20 h 432"/>
                <a:gd name="T14" fmla="*/ 255 w 492"/>
                <a:gd name="T15" fmla="*/ 72 h 432"/>
                <a:gd name="T16" fmla="*/ 178 w 492"/>
                <a:gd name="T17" fmla="*/ 162 h 432"/>
                <a:gd name="T18" fmla="*/ 52 w 492"/>
                <a:gd name="T19" fmla="*/ 363 h 432"/>
                <a:gd name="T20" fmla="*/ 0 w 492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432">
                  <a:moveTo>
                    <a:pt x="0" y="432"/>
                  </a:moveTo>
                  <a:cubicBezTo>
                    <a:pt x="54" y="412"/>
                    <a:pt x="101" y="376"/>
                    <a:pt x="132" y="328"/>
                  </a:cubicBezTo>
                  <a:cubicBezTo>
                    <a:pt x="171" y="265"/>
                    <a:pt x="221" y="205"/>
                    <a:pt x="275" y="137"/>
                  </a:cubicBezTo>
                  <a:cubicBezTo>
                    <a:pt x="299" y="106"/>
                    <a:pt x="323" y="80"/>
                    <a:pt x="360" y="54"/>
                  </a:cubicBezTo>
                  <a:cubicBezTo>
                    <a:pt x="385" y="36"/>
                    <a:pt x="421" y="20"/>
                    <a:pt x="450" y="9"/>
                  </a:cubicBezTo>
                  <a:cubicBezTo>
                    <a:pt x="462" y="5"/>
                    <a:pt x="476" y="2"/>
                    <a:pt x="492" y="0"/>
                  </a:cubicBezTo>
                  <a:cubicBezTo>
                    <a:pt x="428" y="0"/>
                    <a:pt x="373" y="5"/>
                    <a:pt x="341" y="20"/>
                  </a:cubicBezTo>
                  <a:cubicBezTo>
                    <a:pt x="313" y="34"/>
                    <a:pt x="279" y="53"/>
                    <a:pt x="255" y="72"/>
                  </a:cubicBezTo>
                  <a:cubicBezTo>
                    <a:pt x="221" y="101"/>
                    <a:pt x="199" y="129"/>
                    <a:pt x="178" y="162"/>
                  </a:cubicBezTo>
                  <a:cubicBezTo>
                    <a:pt x="131" y="234"/>
                    <a:pt x="86" y="298"/>
                    <a:pt x="52" y="363"/>
                  </a:cubicBezTo>
                  <a:cubicBezTo>
                    <a:pt x="39" y="389"/>
                    <a:pt x="21" y="412"/>
                    <a:pt x="0" y="4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819401" y="0"/>
              <a:ext cx="6565900" cy="1368425"/>
            </a:xfrm>
            <a:custGeom>
              <a:avLst/>
              <a:gdLst>
                <a:gd name="T0" fmla="*/ 2232 w 2232"/>
                <a:gd name="T1" fmla="*/ 0 h 463"/>
                <a:gd name="T2" fmla="*/ 2103 w 2232"/>
                <a:gd name="T3" fmla="*/ 19 h 463"/>
                <a:gd name="T4" fmla="*/ 2025 w 2232"/>
                <a:gd name="T5" fmla="*/ 67 h 463"/>
                <a:gd name="T6" fmla="*/ 1955 w 2232"/>
                <a:gd name="T7" fmla="*/ 149 h 463"/>
                <a:gd name="T8" fmla="*/ 1842 w 2232"/>
                <a:gd name="T9" fmla="*/ 334 h 463"/>
                <a:gd name="T10" fmla="*/ 1626 w 2232"/>
                <a:gd name="T11" fmla="*/ 463 h 463"/>
                <a:gd name="T12" fmla="*/ 606 w 2232"/>
                <a:gd name="T13" fmla="*/ 463 h 463"/>
                <a:gd name="T14" fmla="*/ 390 w 2232"/>
                <a:gd name="T15" fmla="*/ 334 h 463"/>
                <a:gd name="T16" fmla="*/ 277 w 2232"/>
                <a:gd name="T17" fmla="*/ 149 h 463"/>
                <a:gd name="T18" fmla="*/ 207 w 2232"/>
                <a:gd name="T19" fmla="*/ 67 h 463"/>
                <a:gd name="T20" fmla="*/ 129 w 2232"/>
                <a:gd name="T21" fmla="*/ 19 h 463"/>
                <a:gd name="T22" fmla="*/ 0 w 2232"/>
                <a:gd name="T23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32" h="463">
                  <a:moveTo>
                    <a:pt x="2232" y="0"/>
                  </a:moveTo>
                  <a:cubicBezTo>
                    <a:pt x="2232" y="0"/>
                    <a:pt x="2142" y="0"/>
                    <a:pt x="2103" y="19"/>
                  </a:cubicBezTo>
                  <a:cubicBezTo>
                    <a:pt x="2077" y="31"/>
                    <a:pt x="2047" y="48"/>
                    <a:pt x="2025" y="67"/>
                  </a:cubicBezTo>
                  <a:cubicBezTo>
                    <a:pt x="1994" y="93"/>
                    <a:pt x="1974" y="119"/>
                    <a:pt x="1955" y="149"/>
                  </a:cubicBezTo>
                  <a:cubicBezTo>
                    <a:pt x="1913" y="216"/>
                    <a:pt x="1872" y="274"/>
                    <a:pt x="1842" y="334"/>
                  </a:cubicBezTo>
                  <a:cubicBezTo>
                    <a:pt x="1802" y="413"/>
                    <a:pt x="1718" y="463"/>
                    <a:pt x="1626" y="463"/>
                  </a:cubicBezTo>
                  <a:cubicBezTo>
                    <a:pt x="606" y="463"/>
                    <a:pt x="606" y="463"/>
                    <a:pt x="606" y="463"/>
                  </a:cubicBezTo>
                  <a:cubicBezTo>
                    <a:pt x="514" y="463"/>
                    <a:pt x="430" y="413"/>
                    <a:pt x="390" y="334"/>
                  </a:cubicBezTo>
                  <a:cubicBezTo>
                    <a:pt x="360" y="274"/>
                    <a:pt x="319" y="216"/>
                    <a:pt x="277" y="149"/>
                  </a:cubicBezTo>
                  <a:cubicBezTo>
                    <a:pt x="258" y="119"/>
                    <a:pt x="238" y="93"/>
                    <a:pt x="207" y="67"/>
                  </a:cubicBezTo>
                  <a:cubicBezTo>
                    <a:pt x="185" y="48"/>
                    <a:pt x="155" y="31"/>
                    <a:pt x="129" y="19"/>
                  </a:cubicBezTo>
                  <a:cubicBezTo>
                    <a:pt x="90" y="0"/>
                    <a:pt x="0" y="0"/>
                    <a:pt x="0" y="0"/>
                  </a:cubicBezTo>
                </a:path>
              </a:pathLst>
            </a:custGeom>
            <a:gradFill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4961371" y="297096"/>
            <a:ext cx="2223686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fr-MA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NAIVE BAYES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7856" y="2349630"/>
            <a:ext cx="104740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Basé sur le théorème de Bayes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Ce théorème est fondé sur les probabilités conditionnelles.</a:t>
            </a: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800" spc="200" dirty="0">
                <a:ln w="0">
                  <a:noFill/>
                </a:ln>
                <a:latin typeface="Impact" panose="020B0806030902050204" pitchFamily="34" charset="0"/>
              </a:rPr>
              <a:t>Un algorithme de classification supervisé.</a:t>
            </a:r>
          </a:p>
        </p:txBody>
      </p:sp>
    </p:spTree>
    <p:extLst>
      <p:ext uri="{BB962C8B-B14F-4D97-AF65-F5344CB8AC3E}">
        <p14:creationId xmlns:p14="http://schemas.microsoft.com/office/powerpoint/2010/main" val="389328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180395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MA" sz="2800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AVANTAGE</a:t>
            </a:r>
            <a:endParaRPr lang="en-US" sz="2800" cap="none" spc="200" dirty="0">
              <a:ln w="0">
                <a:noFill/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232011" y="1898683"/>
            <a:ext cx="1722558" cy="1913150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754898" y="4213705"/>
            <a:ext cx="867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 Naïve Bayes Classifier est très rapide pour la classification : en effet les calculs de probabilités ne sont pas très coûteux.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classification est possible même avec un petit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6692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619</Words>
  <Application>Microsoft Office PowerPoint</Application>
  <PresentationFormat>Widescreen</PresentationFormat>
  <Paragraphs>120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Impact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SlideModel.com</dc:title>
  <dc:creator>Julian</dc:creator>
  <cp:lastModifiedBy>The Zack</cp:lastModifiedBy>
  <cp:revision>144</cp:revision>
  <dcterms:created xsi:type="dcterms:W3CDTF">2018-07-11T09:37:00Z</dcterms:created>
  <dcterms:modified xsi:type="dcterms:W3CDTF">2019-12-03T09:56:16Z</dcterms:modified>
</cp:coreProperties>
</file>