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70" r:id="rId11"/>
    <p:sldId id="266" r:id="rId12"/>
    <p:sldId id="267" r:id="rId13"/>
    <p:sldId id="268" r:id="rId14"/>
    <p:sldId id="272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5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4CC01-F667-4176-984F-DEC6FB413561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A11D-680A-4E92-AD72-187D8DFA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7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0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test sequences</a:t>
            </a:r>
            <a:r>
              <a:rPr lang="en-US" baseline="0" dirty="0" smtClean="0"/>
              <a:t> except AVG town </a:t>
            </a:r>
            <a:r>
              <a:rPr lang="en-US" baseline="0" dirty="0" err="1" smtClean="0"/>
              <a:t>centre</a:t>
            </a:r>
            <a:r>
              <a:rPr lang="en-US" baseline="0" dirty="0" smtClean="0"/>
              <a:t>, there are training sequences captured in similar scenario as indicated by the naming of the sequences;</a:t>
            </a:r>
          </a:p>
          <a:p>
            <a:r>
              <a:rPr lang="en-US" baseline="0" dirty="0" smtClean="0"/>
              <a:t>This can allow us to learn meaningful characteristics from training sequences and use them for testing;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Tracked targets remain tracked as long as it is tracked successfully and transition to lost if the object gets occluded or goes out of view;</a:t>
            </a:r>
          </a:p>
          <a:p>
            <a:r>
              <a:rPr lang="en-US" baseline="0" dirty="0" smtClean="0"/>
              <a:t>Lost objects become inactive if they remain lost for a threshold number of frames and go back to tracked if associated successfully with a detection;</a:t>
            </a:r>
          </a:p>
          <a:p>
            <a:r>
              <a:rPr lang="en-US" baseline="0" dirty="0" smtClean="0"/>
              <a:t>Once inactive, the object is discarded forever and there is no going back;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 before,</a:t>
            </a:r>
            <a:r>
              <a:rPr lang="en-US" baseline="0" dirty="0" smtClean="0"/>
              <a:t> w</a:t>
            </a:r>
            <a:r>
              <a:rPr lang="en-US" dirty="0" smtClean="0"/>
              <a:t>hen</a:t>
            </a:r>
            <a:r>
              <a:rPr lang="en-US" baseline="0" dirty="0" smtClean="0"/>
              <a:t> an object is first detected, it is active; true detection becomes tracked and false ones become inactive;</a:t>
            </a:r>
          </a:p>
          <a:p>
            <a:r>
              <a:rPr lang="en-US" baseline="0" dirty="0" smtClean="0"/>
              <a:t>In order to distinguish between true and false detections, a binary SVM classifier is trained using examples from the training sequences;</a:t>
            </a:r>
          </a:p>
          <a:p>
            <a:r>
              <a:rPr lang="en-US" baseline="0" dirty="0" smtClean="0"/>
              <a:t>A 5D feature vector is used consisting of the coordinates of the center, width, height of the bounding box and a confidence score provided by the detector;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Non maximum suppression and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on detection scores are first used as preprocessing steps  to remove detections covered by tracked targets;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existing object;</a:t>
            </a:r>
          </a:p>
          <a:p>
            <a:r>
              <a:rPr lang="en-US" dirty="0" smtClean="0"/>
              <a:t>A set of patches/templates are stored – one from each tracked frame – though the latest one may not be the one being used as the template for optical flow;</a:t>
            </a:r>
          </a:p>
          <a:p>
            <a:r>
              <a:rPr lang="en-US" dirty="0" smtClean="0"/>
              <a:t>This delayed update is done to reduce tracker drift that inevitably follows when updating</a:t>
            </a:r>
            <a:r>
              <a:rPr lang="en-US" baseline="0" dirty="0" smtClean="0"/>
              <a:t> the template </a:t>
            </a:r>
            <a:r>
              <a:rPr lang="en-US" baseline="0" smtClean="0"/>
              <a:t>too frequently;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6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framework is general so can employ any tracking method; the decision to classify an </a:t>
            </a:r>
            <a:r>
              <a:rPr lang="en-US" smtClean="0"/>
              <a:t>existing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A11D-680A-4E92-AD72-187D8DFAA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C68C-2F39-4207-9B04-F32E15BD621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3564-71E5-4F9C-AC03-E90716D7F9D6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12D3-0AB2-4C62-9209-9EA65255FB20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4FC8-782C-4E38-BB92-0A96BFF0C83A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1F50-6DAA-43AF-8D5C-3201D732D401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06B-DA31-4C64-90A6-0691DC3B803A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884-AD18-4130-B0B9-6BEBDE82BC10}" type="datetime1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4A9A-820E-4873-A4E0-F47F3FE961CB}" type="datetime1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4BF7-188E-4863-9C12-46CFAAA95B5A}" type="datetime1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26C4-2D17-4041-B980-CFCE336423D3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E77-6858-4CB2-B97A-87E9DD64AC4F}" type="datetime1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B7DE-EB13-49D8-B8F3-DC71A6D124C7}" type="datetime1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D257-2590-461B-B03B-C03B73555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87" y="1123406"/>
            <a:ext cx="8655627" cy="2366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to Track: Online Multi-object Tracking by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1307"/>
            <a:ext cx="6858000" cy="1655762"/>
          </a:xfrm>
        </p:spPr>
        <p:txBody>
          <a:bodyPr/>
          <a:lstStyle/>
          <a:p>
            <a:r>
              <a:rPr lang="en-US" dirty="0" smtClean="0"/>
              <a:t>Yu Xiang, </a:t>
            </a:r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Alahi</a:t>
            </a:r>
            <a:r>
              <a:rPr lang="en-US" dirty="0" smtClean="0"/>
              <a:t> and Silvio </a:t>
            </a:r>
            <a:r>
              <a:rPr lang="en-US" dirty="0" err="1" smtClean="0"/>
              <a:t>Savarese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" y="811529"/>
            <a:ext cx="7404230" cy="5599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4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" y="7453"/>
            <a:ext cx="470188" cy="365125"/>
          </a:xfrm>
        </p:spPr>
        <p:txBody>
          <a:bodyPr/>
          <a:lstStyle/>
          <a:p>
            <a:fld id="{F8BDD257-2590-461B-B03B-C03B735556C8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RL Algorithm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" y="726842"/>
            <a:ext cx="5299363" cy="5991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884" y="5816132"/>
            <a:ext cx="3651466" cy="902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6013" y="5138786"/>
            <a:ext cx="36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Classifier by solving soft margin optimization problem: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353790" y="4281055"/>
            <a:ext cx="1122223" cy="11808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11529"/>
            <a:ext cx="9019308" cy="603640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Overall MDP Tracking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07" y="668130"/>
            <a:ext cx="5671115" cy="6127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1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2544734"/>
          </a:xfrm>
        </p:spPr>
        <p:txBody>
          <a:bodyPr>
            <a:normAutofit/>
          </a:bodyPr>
          <a:lstStyle/>
          <a:p>
            <a:r>
              <a:rPr lang="en-US" dirty="0" smtClean="0"/>
              <a:t>Multi Object Tracking (MOT) benchmark</a:t>
            </a:r>
          </a:p>
          <a:p>
            <a:r>
              <a:rPr lang="en-US" dirty="0" smtClean="0"/>
              <a:t>11 training and 11 testing sequences</a:t>
            </a:r>
          </a:p>
          <a:p>
            <a:r>
              <a:rPr lang="en-US" dirty="0" smtClean="0"/>
              <a:t>Test sequence ground truth not available</a:t>
            </a:r>
          </a:p>
          <a:p>
            <a:pPr lvl="1"/>
            <a:r>
              <a:rPr lang="en-US" dirty="0" smtClean="0"/>
              <a:t>6 of the training sequences used for validation</a:t>
            </a:r>
          </a:p>
          <a:p>
            <a:r>
              <a:rPr lang="en-US" dirty="0" smtClean="0"/>
              <a:t>Training sequence captured in similar scenario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10" y="3416536"/>
            <a:ext cx="5964381" cy="3311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1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150974"/>
              </p:ext>
            </p:extLst>
          </p:nvPr>
        </p:nvGraphicFramePr>
        <p:xfrm>
          <a:off x="204354" y="700795"/>
          <a:ext cx="8825772" cy="557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12719"/>
                <a:gridCol w="7513053"/>
              </a:tblGrid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Metric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Description</a:t>
                      </a:r>
                      <a:endParaRPr lang="en-US" sz="2600" dirty="0"/>
                    </a:p>
                  </a:txBody>
                  <a:tcPr marL="132387" marR="132387" marT="66193" marB="66193"/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MOTA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Accuracy </a:t>
                      </a:r>
                      <a:r>
                        <a:rPr lang="en-US" sz="1500" dirty="0" smtClean="0"/>
                        <a:t>-  combines three</a:t>
                      </a:r>
                    </a:p>
                    <a:p>
                      <a:r>
                        <a:rPr lang="en-US" sz="1500" dirty="0" smtClean="0"/>
                        <a:t>error sources: false positives, missed targets and identity switches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MOTP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Multiple Object Tracking Precision </a:t>
                      </a:r>
                      <a:r>
                        <a:rPr lang="en-US" sz="1500" dirty="0" smtClean="0"/>
                        <a:t>-  misalignment between annotated and predicted bounding boxes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MT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tracked targets </a:t>
                      </a:r>
                      <a:r>
                        <a:rPr lang="en-US" sz="1500" dirty="0" smtClean="0"/>
                        <a:t>- percentage of ground truth trajectories that are covered by tracking output for at least 80%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ML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Mostly lost targets </a:t>
                      </a:r>
                      <a:r>
                        <a:rPr lang="en-US" sz="1500" dirty="0" smtClean="0"/>
                        <a:t>- Percentage of ground truth trajectories that are covered by tracking output less than 20% of their respective life span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positives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false negatives </a:t>
                      </a:r>
                      <a:r>
                        <a:rPr lang="en-US" sz="1500" dirty="0" smtClean="0"/>
                        <a:t>(missed targets)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IDS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</a:t>
                      </a:r>
                      <a:r>
                        <a:rPr lang="en-US" sz="1500" b="1" dirty="0" smtClean="0"/>
                        <a:t>identity switches</a:t>
                      </a:r>
                      <a:endParaRPr lang="en-US" sz="15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Frag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Total number of times a trajectory is </a:t>
                      </a:r>
                      <a:r>
                        <a:rPr lang="en-US" sz="1500" b="1" dirty="0" smtClean="0"/>
                        <a:t>fragmented</a:t>
                      </a:r>
                      <a:r>
                        <a:rPr lang="en-US" sz="1500" dirty="0" smtClean="0"/>
                        <a:t> (i.e. interrupted during tracking)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690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Hz</a:t>
                      </a:r>
                      <a:endParaRPr lang="en-US" sz="2400" b="1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Number of frames processed in one second</a:t>
                      </a:r>
                      <a:endParaRPr lang="en-US" sz="1500" dirty="0"/>
                    </a:p>
                  </a:txBody>
                  <a:tcPr marL="132387" marR="132387" marT="66193" marB="6619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70163" y="6368185"/>
            <a:ext cx="1672937" cy="394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0973" y="6368185"/>
            <a:ext cx="1672937" cy="3948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Lower</a:t>
            </a:r>
            <a:r>
              <a:rPr lang="en-US" dirty="0" smtClean="0">
                <a:solidFill>
                  <a:schemeClr val="tx1"/>
                </a:solidFill>
              </a:rPr>
              <a:t> is better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Evaluation Metrics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" y="1471497"/>
            <a:ext cx="8888808" cy="4513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4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45383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Analysis on Validation Set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49383" y="811530"/>
            <a:ext cx="8424428" cy="487334"/>
          </a:xfrm>
        </p:spPr>
        <p:txBody>
          <a:bodyPr>
            <a:normAutofit/>
          </a:bodyPr>
          <a:lstStyle/>
          <a:p>
            <a:r>
              <a:rPr lang="en-US" dirty="0" smtClean="0"/>
              <a:t>Number of templates in the 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3" y="1464826"/>
            <a:ext cx="8690325" cy="39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Online Multi Object Tracking</a:t>
            </a:r>
          </a:p>
          <a:p>
            <a:r>
              <a:rPr lang="en-US" dirty="0" smtClean="0"/>
              <a:t>Detector and tracker working in parallel</a:t>
            </a:r>
          </a:p>
          <a:p>
            <a:r>
              <a:rPr lang="en-US" dirty="0" smtClean="0"/>
              <a:t>Target lifetime modeled as a Markov Decision Process (MDP)</a:t>
            </a:r>
          </a:p>
          <a:p>
            <a:r>
              <a:rPr lang="en-US" dirty="0" smtClean="0"/>
              <a:t>Reinforcement Learning used to learn similarity function for data association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3" y="3631533"/>
            <a:ext cx="5609951" cy="2979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3737917"/>
          </a:xfrm>
        </p:spPr>
        <p:txBody>
          <a:bodyPr/>
          <a:lstStyle/>
          <a:p>
            <a:r>
              <a:rPr lang="en-US" dirty="0" smtClean="0"/>
              <a:t>Four states – active, tracked, lost, inactive</a:t>
            </a:r>
          </a:p>
          <a:p>
            <a:r>
              <a:rPr lang="en-US" dirty="0" smtClean="0"/>
              <a:t>Seven actions</a:t>
            </a:r>
          </a:p>
          <a:p>
            <a:r>
              <a:rPr lang="en-US" dirty="0" smtClean="0"/>
              <a:t>Deterministic Transition Function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93" y="2527084"/>
            <a:ext cx="5689615" cy="42089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Active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1529"/>
            <a:ext cx="7886700" cy="6036405"/>
          </a:xfrm>
        </p:spPr>
        <p:txBody>
          <a:bodyPr>
            <a:normAutofit/>
          </a:bodyPr>
          <a:lstStyle/>
          <a:p>
            <a:r>
              <a:rPr lang="en-US" dirty="0" smtClean="0"/>
              <a:t>Initial state when an object is first detected</a:t>
            </a:r>
          </a:p>
          <a:p>
            <a:r>
              <a:rPr lang="en-US" dirty="0" smtClean="0"/>
              <a:t>Transition to </a:t>
            </a:r>
            <a:r>
              <a:rPr lang="en-US" b="1" dirty="0" smtClean="0"/>
              <a:t>tracked</a:t>
            </a:r>
            <a:r>
              <a:rPr lang="en-US" dirty="0" smtClean="0"/>
              <a:t> (a</a:t>
            </a:r>
            <a:r>
              <a:rPr lang="en-US" baseline="-25000" dirty="0" smtClean="0"/>
              <a:t>1</a:t>
            </a:r>
            <a:r>
              <a:rPr lang="en-US" dirty="0" smtClean="0"/>
              <a:t>) or </a:t>
            </a:r>
            <a:r>
              <a:rPr lang="en-US" b="1" dirty="0"/>
              <a:t>i</a:t>
            </a:r>
            <a:r>
              <a:rPr lang="en-US" b="1" dirty="0" smtClean="0"/>
              <a:t>nactive</a:t>
            </a:r>
            <a:r>
              <a:rPr lang="en-US" dirty="0" smtClean="0"/>
              <a:t> (a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 binary </a:t>
            </a:r>
            <a:r>
              <a:rPr lang="en-US" b="1" dirty="0" smtClean="0"/>
              <a:t>SVM </a:t>
            </a:r>
            <a:r>
              <a:rPr lang="en-US" dirty="0" smtClean="0"/>
              <a:t>using a 5D feature vector:</a:t>
            </a:r>
          </a:p>
          <a:p>
            <a:pPr lvl="1"/>
            <a:r>
              <a:rPr lang="en-US" dirty="0" smtClean="0"/>
              <a:t>x, y coordinates, width, height, detection score</a:t>
            </a:r>
          </a:p>
          <a:p>
            <a:r>
              <a:rPr lang="en-US" dirty="0" smtClean="0"/>
              <a:t>Equivalent to learning reward function: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96" y="1741719"/>
            <a:ext cx="4336209" cy="320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02" y="6264903"/>
            <a:ext cx="4177996" cy="3884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Tracked State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544822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object that is visible in the current frame</a:t>
            </a:r>
          </a:p>
          <a:p>
            <a:r>
              <a:rPr lang="en-US" dirty="0" smtClean="0"/>
              <a:t>Remain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 or transition to </a:t>
            </a:r>
            <a:r>
              <a:rPr lang="en-US" b="1" dirty="0" smtClean="0"/>
              <a:t>lost </a:t>
            </a:r>
            <a:r>
              <a:rPr lang="en-US" dirty="0" smtClean="0"/>
              <a:t>(a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 depends on the tracking method used</a:t>
            </a:r>
          </a:p>
          <a:p>
            <a:pPr lvl="1"/>
            <a:r>
              <a:rPr lang="en-US" b="1" dirty="0" smtClean="0"/>
              <a:t>TLD</a:t>
            </a:r>
            <a:r>
              <a:rPr lang="en-US" dirty="0" smtClean="0"/>
              <a:t> used here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51" y="1774122"/>
            <a:ext cx="4990499" cy="36917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811530"/>
            <a:ext cx="8541327" cy="59099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Template represented by image patch under the bounding box</a:t>
            </a:r>
          </a:p>
          <a:p>
            <a:r>
              <a:rPr lang="en-US" b="1" dirty="0" smtClean="0"/>
              <a:t>Optical flow</a:t>
            </a:r>
            <a:r>
              <a:rPr lang="en-US" dirty="0" smtClean="0"/>
              <a:t> of densely uniformly sampled points in template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Iterative Lucas </a:t>
            </a:r>
            <a:r>
              <a:rPr lang="en-US" dirty="0" err="1" smtClean="0"/>
              <a:t>Kanade</a:t>
            </a:r>
            <a:r>
              <a:rPr lang="en-US" dirty="0" smtClean="0"/>
              <a:t> with Pyramids</a:t>
            </a:r>
          </a:p>
          <a:p>
            <a:r>
              <a:rPr lang="en-US" dirty="0" smtClean="0"/>
              <a:t>Forward - Backward (</a:t>
            </a:r>
            <a:r>
              <a:rPr lang="en-US" b="1" dirty="0" smtClean="0"/>
              <a:t>FB</a:t>
            </a:r>
            <a:r>
              <a:rPr lang="en-US" dirty="0" smtClean="0"/>
              <a:t>) estimation used to estimate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Patches </a:t>
            </a:r>
            <a:r>
              <a:rPr lang="en-US" dirty="0"/>
              <a:t>from all tracked frames are collected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Used as target </a:t>
            </a:r>
            <a:r>
              <a:rPr lang="en-US" b="1" dirty="0"/>
              <a:t>history </a:t>
            </a:r>
            <a:r>
              <a:rPr lang="en-US" dirty="0"/>
              <a:t>for data </a:t>
            </a:r>
            <a:r>
              <a:rPr lang="en-US" dirty="0" smtClean="0"/>
              <a:t>association</a:t>
            </a:r>
          </a:p>
          <a:p>
            <a:r>
              <a:rPr lang="en-US" b="1" dirty="0" smtClean="0"/>
              <a:t>Lazy</a:t>
            </a:r>
            <a:r>
              <a:rPr lang="en-US" dirty="0" smtClean="0"/>
              <a:t> update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Template updated only when target gets lost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" y="3556214"/>
            <a:ext cx="9123221" cy="13105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044806"/>
            <a:ext cx="8541327" cy="5676670"/>
          </a:xfrm>
        </p:spPr>
        <p:txBody>
          <a:bodyPr>
            <a:normAutofit/>
          </a:bodyPr>
          <a:lstStyle/>
          <a:p>
            <a:r>
              <a:rPr lang="en-US" dirty="0" smtClean="0"/>
              <a:t>2D feature vector used for decision making</a:t>
            </a:r>
          </a:p>
          <a:p>
            <a:r>
              <a:rPr lang="en-US" dirty="0" smtClean="0"/>
              <a:t>Median FB Error</a:t>
            </a:r>
          </a:p>
          <a:p>
            <a:pPr lvl="1"/>
            <a:r>
              <a:rPr lang="en-US" dirty="0" smtClean="0"/>
              <a:t>Euclidean distance between initial point and FB prediction</a:t>
            </a:r>
          </a:p>
          <a:p>
            <a:r>
              <a:rPr lang="en-US" dirty="0" smtClean="0"/>
              <a:t>Mean bounding box overlap between the target history and corresponding detections</a:t>
            </a:r>
          </a:p>
          <a:p>
            <a:pPr lvl="1"/>
            <a:r>
              <a:rPr lang="en-US" dirty="0" smtClean="0"/>
              <a:t>Optical flow can continue tracking false detections</a:t>
            </a:r>
          </a:p>
          <a:p>
            <a:pPr lvl="1"/>
            <a:r>
              <a:rPr lang="en-US" dirty="0" smtClean="0"/>
              <a:t>False objects cannot be detected consistently</a:t>
            </a:r>
            <a:endParaRPr lang="en-US" dirty="0"/>
          </a:p>
          <a:p>
            <a:r>
              <a:rPr lang="en-US" dirty="0" smtClean="0"/>
              <a:t>Equivalent reward function: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69" y="4716783"/>
            <a:ext cx="6283063" cy="110680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4210"/>
            <a:ext cx="9144000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Tracked State Policy – Decision 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"/>
            <a:ext cx="7886700" cy="705875"/>
          </a:xfrm>
        </p:spPr>
        <p:txBody>
          <a:bodyPr/>
          <a:lstStyle/>
          <a:p>
            <a:pPr algn="ctr"/>
            <a:r>
              <a:rPr lang="en-US" dirty="0" smtClean="0"/>
              <a:t>Lost State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Target is occluded or goes out of view of the camera</a:t>
                </a:r>
              </a:p>
              <a:p>
                <a:r>
                  <a:rPr lang="en-US" dirty="0" smtClean="0"/>
                  <a:t>Remain </a:t>
                </a:r>
                <a:r>
                  <a:rPr lang="en-US" b="1" dirty="0" smtClean="0"/>
                  <a:t>lost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5</a:t>
                </a:r>
                <a:r>
                  <a:rPr lang="en-US" dirty="0" smtClean="0"/>
                  <a:t>) or transition to </a:t>
                </a:r>
                <a:r>
                  <a:rPr lang="en-US" b="1" dirty="0" smtClean="0"/>
                  <a:t>tracked 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6</a:t>
                </a:r>
                <a:r>
                  <a:rPr lang="en-US" dirty="0" smtClean="0"/>
                  <a:t>) or </a:t>
                </a:r>
                <a:r>
                  <a:rPr lang="en-US" b="1" dirty="0" smtClean="0"/>
                  <a:t>inactive</a:t>
                </a:r>
                <a:r>
                  <a:rPr lang="en-US" dirty="0" smtClean="0"/>
                  <a:t> (a</a:t>
                </a:r>
                <a:r>
                  <a:rPr lang="en-US" baseline="-25000" dirty="0" smtClean="0"/>
                  <a:t>7</a:t>
                </a:r>
                <a:r>
                  <a:rPr lang="en-US" dirty="0" smtClean="0"/>
                  <a:t>)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Inactive if lost for more than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𝐿𝑜𝑠𝑡</m:t>
                        </m:r>
                      </m:sub>
                    </m:sSub>
                  </m:oMath>
                </a14:m>
                <a:r>
                  <a:rPr lang="en-US" dirty="0" smtClean="0"/>
                  <a:t> frames</a:t>
                </a:r>
              </a:p>
              <a:p>
                <a:r>
                  <a:rPr lang="en-US" dirty="0" smtClean="0"/>
                  <a:t>Data association used for deciding between lost and tracked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1756068"/>
            <a:ext cx="4255161" cy="32023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Soft margin binary SVM classifier used to generate similarity between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detection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SVM is trained using RL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Use existing classifier to track objects on training sequences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Update whenever it makes a mistake in data association </a:t>
                </a:r>
              </a:p>
              <a:p>
                <a:r>
                  <a:rPr lang="en-US" dirty="0" smtClean="0"/>
                  <a:t>Two types of mistakes: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incorrectly associated to a detection - add as </a:t>
                </a:r>
                <a:r>
                  <a:rPr lang="en-US" b="1" dirty="0" smtClean="0"/>
                  <a:t>negative</a:t>
                </a:r>
                <a:r>
                  <a:rPr lang="en-US" dirty="0" smtClean="0"/>
                  <a:t> training example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Target is not associated with any detection but is visible and detected correctly –  add as </a:t>
                </a:r>
                <a:r>
                  <a:rPr lang="en-US" b="1" dirty="0" smtClean="0"/>
                  <a:t>positive</a:t>
                </a:r>
                <a:r>
                  <a:rPr lang="en-US" dirty="0" smtClean="0"/>
                  <a:t> training example</a:t>
                </a:r>
              </a:p>
              <a:p>
                <a:r>
                  <a:rPr lang="en-US" dirty="0" smtClean="0"/>
                  <a:t>Equivalent reward function: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11529"/>
                <a:ext cx="9019308" cy="6036405"/>
              </a:xfrm>
              <a:blipFill rotWithShape="0">
                <a:blip r:embed="rId3"/>
                <a:stretch>
                  <a:fillRect l="-1216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D257-2590-461B-B03B-C03B735556C8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189" y="14210"/>
            <a:ext cx="8203622" cy="705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Lost State Policy – Data Association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9" y="1685483"/>
            <a:ext cx="3449782" cy="453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2" y="5994163"/>
            <a:ext cx="5569117" cy="6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1006</Words>
  <Application>Microsoft Office PowerPoint</Application>
  <PresentationFormat>On-screen Show (4:3)</PresentationFormat>
  <Paragraphs>163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Learning to Track: Online Multi-object Tracking by Decision Making</vt:lpstr>
      <vt:lpstr>Introduction</vt:lpstr>
      <vt:lpstr>Markov Decision Process</vt:lpstr>
      <vt:lpstr>Active State Policy</vt:lpstr>
      <vt:lpstr>Tracked State Policy</vt:lpstr>
      <vt:lpstr>Tracked State Policy – Tracking</vt:lpstr>
      <vt:lpstr>Tracked State Policy – Decision Making</vt:lpstr>
      <vt:lpstr>Lost State Policy</vt:lpstr>
      <vt:lpstr>Lost State Policy – Data Association</vt:lpstr>
      <vt:lpstr>Lost State Policy – Features</vt:lpstr>
      <vt:lpstr>Lost State Policy – RL Algorithm</vt:lpstr>
      <vt:lpstr>Overall MDP Tracking Algorithm</vt:lpstr>
      <vt:lpstr>Datasets</vt:lpstr>
      <vt:lpstr>Evaluation Metrics</vt:lpstr>
      <vt:lpstr>Evaluation Metrics</vt:lpstr>
      <vt:lpstr>Analysis on Validation 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Track: Online Multi-object Tracking by Decision Making</dc:title>
  <dc:creator>Tommy</dc:creator>
  <cp:lastModifiedBy>Tommy</cp:lastModifiedBy>
  <cp:revision>176</cp:revision>
  <dcterms:created xsi:type="dcterms:W3CDTF">2017-05-21T11:55:46Z</dcterms:created>
  <dcterms:modified xsi:type="dcterms:W3CDTF">2017-05-22T11:46:12Z</dcterms:modified>
</cp:coreProperties>
</file>