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70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8" r:id="rId19"/>
    <p:sldId id="276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5" autoAdjust="0"/>
  </p:normalViewPr>
  <p:slideViewPr>
    <p:cSldViewPr snapToGrid="0">
      <p:cViewPr varScale="1">
        <p:scale>
          <a:sx n="89" d="100"/>
          <a:sy n="8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C01-F667-4176-984F-DEC6FB41356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A11D-680A-4E92-AD72-187D8DFA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0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1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9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8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 online multi object tracking system where a tracker and detector work in parallel and we want to combine outputs from both to obtain target trajectories;</a:t>
            </a:r>
          </a:p>
          <a:p>
            <a:r>
              <a:rPr lang="en-US" dirty="0" smtClean="0"/>
              <a:t>There are also batch trackers that process the entire sequence for</a:t>
            </a:r>
            <a:r>
              <a:rPr lang="en-US" baseline="0" dirty="0" smtClean="0"/>
              <a:t> generating the tracks but those cannot be used for applications like autonomous driving and robot navigation which are the target applications for this paper;</a:t>
            </a:r>
          </a:p>
          <a:p>
            <a:endParaRPr lang="en-US" dirty="0" smtClean="0"/>
          </a:p>
          <a:p>
            <a:r>
              <a:rPr lang="en-US" dirty="0" smtClean="0"/>
              <a:t>The main problem that occurs in such systems is that of data association;</a:t>
            </a:r>
          </a:p>
          <a:p>
            <a:r>
              <a:rPr lang="en-US" dirty="0" smtClean="0"/>
              <a:t>This paper treats the lifetime of each target in the sequence as an MDP with multiple states corresponding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results on the remaining metrics;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8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screenshots from the MOT dataset with tracked objects shown;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6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Tracked targets remain tracked as long as it is tracked successfully and transition to lost if the object gets occluded or goes out of view;</a:t>
            </a:r>
          </a:p>
          <a:p>
            <a:r>
              <a:rPr lang="en-US" baseline="0" dirty="0" smtClean="0"/>
              <a:t>Lost objects become inactive if they remain lost for a threshold number of frames and go back to tracked if associated successfully with a detection;</a:t>
            </a:r>
          </a:p>
          <a:p>
            <a:r>
              <a:rPr lang="en-US" baseline="0" dirty="0" smtClean="0"/>
              <a:t>Once inactive, the object is discarded forever and there is no going back;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 before,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In order to distinguish between true and false detections, a binary SVM classifier is trained using examples from the training sequences;</a:t>
            </a:r>
          </a:p>
          <a:p>
            <a:r>
              <a:rPr lang="en-US" baseline="0" dirty="0" smtClean="0"/>
              <a:t>A 5D feature vector is used consisting of the coordinates of the center, width, height of the bounding box and a confidence score provided by the detector;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Non maximum suppression and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on detection scores are first used as preprocessing steps  to remove detections covered by tracked targets;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object;</a:t>
            </a:r>
          </a:p>
          <a:p>
            <a:r>
              <a:rPr lang="en-US" dirty="0" smtClean="0"/>
              <a:t>A set of patches/templates are stored – one from each tracked frame – though the latest one may not be the one being used as the template for optical flow;</a:t>
            </a:r>
          </a:p>
          <a:p>
            <a:r>
              <a:rPr lang="en-US" dirty="0" smtClean="0"/>
              <a:t>This delayed update is done to reduce tracker drift that inevitably follows when updating</a:t>
            </a:r>
            <a:r>
              <a:rPr lang="en-US" baseline="0" dirty="0" smtClean="0"/>
              <a:t> the template </a:t>
            </a:r>
            <a:r>
              <a:rPr lang="en-US" baseline="0" smtClean="0"/>
              <a:t>too frequently;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68C-2F39-4207-9B04-F32E15BD6210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3564-71E5-4F9C-AC03-E90716D7F9D6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2D3-0AB2-4C62-9209-9EA65255FB20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FC8-782C-4E38-BB92-0A96BFF0C83A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F50-6DAA-43AF-8D5C-3201D732D401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06B-DA31-4C64-90A6-0691DC3B803A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884-AD18-4130-B0B9-6BEBDE82BC10}" type="datetime1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4A9A-820E-4873-A4E0-F47F3FE961CB}" type="datetime1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BF7-188E-4863-9C12-46CFAAA95B5A}" type="datetime1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26C4-2D17-4041-B980-CFCE336423D3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E77-6858-4CB2-B97A-87E9DD64AC4F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B7DE-EB13-49D8-B8F3-DC71A6D124C7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87" y="1123406"/>
            <a:ext cx="8655627" cy="2366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to Track: Online Multi-object Tracking by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1307"/>
            <a:ext cx="6858000" cy="1655762"/>
          </a:xfrm>
        </p:spPr>
        <p:txBody>
          <a:bodyPr/>
          <a:lstStyle/>
          <a:p>
            <a:r>
              <a:rPr lang="en-US" dirty="0" smtClean="0"/>
              <a:t>Yu Xiang, </a:t>
            </a:r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Alahi</a:t>
            </a:r>
            <a:r>
              <a:rPr lang="en-US" dirty="0" smtClean="0"/>
              <a:t> and Silvio </a:t>
            </a:r>
            <a:r>
              <a:rPr lang="en-US" dirty="0" err="1" smtClean="0"/>
              <a:t>Savarese</a:t>
            </a:r>
            <a:endParaRPr lang="en-US" dirty="0" smtClean="0"/>
          </a:p>
          <a:p>
            <a:r>
              <a:rPr lang="en-US" dirty="0" smtClean="0"/>
              <a:t>ICCV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5" y="811529"/>
            <a:ext cx="7404230" cy="5599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" y="7453"/>
            <a:ext cx="470188" cy="365125"/>
          </a:xfrm>
        </p:spPr>
        <p:txBody>
          <a:bodyPr/>
          <a:lstStyle/>
          <a:p>
            <a:fld id="{F8BDD257-2590-461B-B03B-C03B735556C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RL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" y="726842"/>
            <a:ext cx="5299363" cy="5991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84" y="5816132"/>
            <a:ext cx="3651466" cy="90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76013" y="5138786"/>
            <a:ext cx="36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Classifier by solving soft margin optimization problem: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4353790" y="4281055"/>
            <a:ext cx="1122223" cy="11808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MDP Tracking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07" y="668130"/>
            <a:ext cx="5671115" cy="6127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1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2544734"/>
          </a:xfrm>
        </p:spPr>
        <p:txBody>
          <a:bodyPr>
            <a:normAutofit/>
          </a:bodyPr>
          <a:lstStyle/>
          <a:p>
            <a:r>
              <a:rPr lang="en-US" dirty="0" smtClean="0"/>
              <a:t>Multi Object Tracking (MOT) benchmark</a:t>
            </a:r>
          </a:p>
          <a:p>
            <a:r>
              <a:rPr lang="en-US" dirty="0" smtClean="0"/>
              <a:t>11 training and 11 testing sequences</a:t>
            </a:r>
          </a:p>
          <a:p>
            <a:r>
              <a:rPr lang="en-US" dirty="0" smtClean="0"/>
              <a:t>Test sequence ground truth not available</a:t>
            </a:r>
          </a:p>
          <a:p>
            <a:pPr lvl="1"/>
            <a:r>
              <a:rPr lang="en-US" dirty="0" smtClean="0"/>
              <a:t>6 of the training sequences used for validation</a:t>
            </a:r>
          </a:p>
          <a:p>
            <a:r>
              <a:rPr lang="en-US" dirty="0" smtClean="0"/>
              <a:t>Training sequence captured in similar scenario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10" y="3416536"/>
            <a:ext cx="5964381" cy="3311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1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65078"/>
              </p:ext>
            </p:extLst>
          </p:nvPr>
        </p:nvGraphicFramePr>
        <p:xfrm>
          <a:off x="173181" y="700795"/>
          <a:ext cx="8825772" cy="55797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2719"/>
                <a:gridCol w="7513053"/>
              </a:tblGrid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Metric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MOTA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Accuracy </a:t>
                      </a:r>
                      <a:r>
                        <a:rPr lang="en-US" sz="1500" dirty="0" smtClean="0"/>
                        <a:t>-  combines three</a:t>
                      </a:r>
                    </a:p>
                    <a:p>
                      <a:r>
                        <a:rPr lang="en-US" sz="1500" dirty="0" smtClean="0"/>
                        <a:t>error sources: false positives, missed targets and identity switches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Precision </a:t>
                      </a:r>
                      <a:r>
                        <a:rPr lang="en-US" sz="1500" dirty="0" smtClean="0"/>
                        <a:t>-  misalignment between annotated and predicted bounding boxes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MT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tracked targets </a:t>
                      </a:r>
                      <a:r>
                        <a:rPr lang="en-US" sz="1500" dirty="0" smtClean="0"/>
                        <a:t>- percentage of ground truth trajectories that are covered by tracking output for at least 80%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ML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lost targets </a:t>
                      </a:r>
                      <a:r>
                        <a:rPr lang="en-US" sz="1500" dirty="0" smtClean="0"/>
                        <a:t>- Percentage of ground truth trajectories that are covered by tracking output less than 20%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positives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FN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negatives </a:t>
                      </a:r>
                      <a:r>
                        <a:rPr lang="en-US" sz="1500" dirty="0" smtClean="0"/>
                        <a:t>(missed targets)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IDS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identity switches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Frag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times a trajectory is </a:t>
                      </a:r>
                      <a:r>
                        <a:rPr lang="en-US" sz="1500" b="1" dirty="0" smtClean="0"/>
                        <a:t>fragmented</a:t>
                      </a:r>
                      <a:r>
                        <a:rPr lang="en-US" sz="1500" dirty="0" smtClean="0"/>
                        <a:t> (i.e. interrupted during tracking)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Hz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Number of frames processed in one second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0163" y="6368185"/>
            <a:ext cx="1672937" cy="394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0973" y="6368185"/>
            <a:ext cx="1672937" cy="394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Lower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Number of templates in the history (K)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3542"/>
              </p:ext>
            </p:extLst>
          </p:nvPr>
        </p:nvGraphicFramePr>
        <p:xfrm>
          <a:off x="98473" y="1569023"/>
          <a:ext cx="8947054" cy="411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062"/>
                <a:gridCol w="1012874"/>
                <a:gridCol w="1012874"/>
                <a:gridCol w="1012874"/>
                <a:gridCol w="1012874"/>
                <a:gridCol w="1012874"/>
                <a:gridCol w="1012874"/>
                <a:gridCol w="1012874"/>
                <a:gridCol w="1012874"/>
              </a:tblGrid>
              <a:tr h="31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K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MOTA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MOTP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MT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ML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FP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FN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IDS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Frag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24.7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55.1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3,597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13,651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147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303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9.8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53.4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3,548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13,485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121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349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3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8.5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3,727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13,907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325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4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73.9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9.8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3,191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13,726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91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5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26.7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3,386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13,415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111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331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6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19.5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5.6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68.8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3,393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14,920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7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10.7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3,092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13,838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8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10.7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3,221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13,785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122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9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26.7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51.7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3,290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13,491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10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9.8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2,691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14,130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123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276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52.1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3,672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13,436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317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24.8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11.5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3,637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13,585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4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Disabling different 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910"/>
            <a:ext cx="9144001" cy="44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Cross domain training and testing with MOTA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0" y="1296451"/>
            <a:ext cx="7448987" cy="53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Tested Trackers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988176"/>
            <a:ext cx="8801100" cy="531910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DP NMS</a:t>
            </a:r>
            <a:r>
              <a:rPr lang="en-US" dirty="0"/>
              <a:t>: H. </a:t>
            </a:r>
            <a:r>
              <a:rPr lang="en-US" dirty="0" err="1"/>
              <a:t>Pirsiavash</a:t>
            </a:r>
            <a:r>
              <a:rPr lang="en-US" dirty="0"/>
              <a:t>, D. </a:t>
            </a:r>
            <a:r>
              <a:rPr lang="en-US" dirty="0" err="1"/>
              <a:t>Ramanan</a:t>
            </a:r>
            <a:r>
              <a:rPr lang="en-US" dirty="0"/>
              <a:t>, and C. C. </a:t>
            </a:r>
            <a:r>
              <a:rPr lang="en-US" dirty="0" smtClean="0"/>
              <a:t>Fowlkes, ‘</a:t>
            </a:r>
            <a:r>
              <a:rPr lang="en-US" dirty="0" smtClean="0">
                <a:solidFill>
                  <a:srgbClr val="7030A0"/>
                </a:solidFill>
              </a:rPr>
              <a:t>Globally-optimal </a:t>
            </a:r>
            <a:r>
              <a:rPr lang="en-US" dirty="0">
                <a:solidFill>
                  <a:srgbClr val="7030A0"/>
                </a:solidFill>
              </a:rPr>
              <a:t>greedy algorithms for tracking a variable number of </a:t>
            </a:r>
            <a:r>
              <a:rPr lang="en-US" dirty="0" smtClean="0">
                <a:solidFill>
                  <a:srgbClr val="7030A0"/>
                </a:solidFill>
              </a:rPr>
              <a:t>objects</a:t>
            </a:r>
            <a:r>
              <a:rPr lang="en-US" dirty="0" smtClean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CVPR 2011</a:t>
            </a:r>
          </a:p>
          <a:p>
            <a:r>
              <a:rPr lang="en-US" b="1" dirty="0" smtClean="0"/>
              <a:t>TC ODAL</a:t>
            </a:r>
            <a:r>
              <a:rPr lang="en-US" dirty="0" smtClean="0"/>
              <a:t>: </a:t>
            </a:r>
            <a:r>
              <a:rPr lang="en-US" dirty="0"/>
              <a:t>S.-H. </a:t>
            </a:r>
            <a:r>
              <a:rPr lang="en-US" dirty="0" err="1"/>
              <a:t>Bae</a:t>
            </a:r>
            <a:r>
              <a:rPr lang="en-US" dirty="0"/>
              <a:t> and K.-J. Yoon, ‘</a:t>
            </a:r>
            <a:r>
              <a:rPr lang="en-US" dirty="0">
                <a:solidFill>
                  <a:srgbClr val="7030A0"/>
                </a:solidFill>
              </a:rPr>
              <a:t>Robust online multi-object tracking </a:t>
            </a:r>
            <a:r>
              <a:rPr lang="en-US" dirty="0" smtClean="0">
                <a:solidFill>
                  <a:srgbClr val="7030A0"/>
                </a:solidFill>
              </a:rPr>
              <a:t>based on </a:t>
            </a:r>
            <a:r>
              <a:rPr lang="en-US" dirty="0" err="1">
                <a:solidFill>
                  <a:srgbClr val="7030A0"/>
                </a:solidFill>
              </a:rPr>
              <a:t>tracklet</a:t>
            </a:r>
            <a:r>
              <a:rPr lang="en-US" dirty="0">
                <a:solidFill>
                  <a:srgbClr val="7030A0"/>
                </a:solidFill>
              </a:rPr>
              <a:t> conﬁdence and online discriminative appearance learning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TBD</a:t>
            </a:r>
            <a:r>
              <a:rPr lang="en-US" dirty="0" smtClean="0"/>
              <a:t>: </a:t>
            </a:r>
            <a:r>
              <a:rPr lang="de-DE" dirty="0"/>
              <a:t>A. Geiger, M. Lauer, C. Wojek, C. Stiller, and R. Urtasun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3d </a:t>
            </a:r>
            <a:r>
              <a:rPr lang="en-US" dirty="0" smtClean="0">
                <a:solidFill>
                  <a:srgbClr val="7030A0"/>
                </a:solidFill>
              </a:rPr>
              <a:t>trafﬁc scene </a:t>
            </a:r>
            <a:r>
              <a:rPr lang="en-US" dirty="0">
                <a:solidFill>
                  <a:srgbClr val="7030A0"/>
                </a:solidFill>
              </a:rPr>
              <a:t>understanding from movable platforms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TPAMI 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SMOT</a:t>
            </a:r>
            <a:r>
              <a:rPr lang="en-US" dirty="0"/>
              <a:t>: C. </a:t>
            </a:r>
            <a:r>
              <a:rPr lang="en-US" dirty="0" err="1"/>
              <a:t>Dicle</a:t>
            </a:r>
            <a:r>
              <a:rPr lang="en-US" dirty="0"/>
              <a:t>, O. I. Camps, and M. </a:t>
            </a:r>
            <a:r>
              <a:rPr lang="en-US" dirty="0" err="1"/>
              <a:t>Sznaier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The way they move: </a:t>
            </a:r>
            <a:r>
              <a:rPr lang="en-US" dirty="0" smtClean="0">
                <a:solidFill>
                  <a:srgbClr val="7030A0"/>
                </a:solidFill>
              </a:rPr>
              <a:t>Tracking multiple </a:t>
            </a:r>
            <a:r>
              <a:rPr lang="en-US" dirty="0">
                <a:solidFill>
                  <a:srgbClr val="7030A0"/>
                </a:solidFill>
              </a:rPr>
              <a:t>targets with similar appearance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ICCV 2013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RMOT</a:t>
            </a:r>
            <a:r>
              <a:rPr lang="en-US" dirty="0"/>
              <a:t>: J. H. Yoon, M.-H. Yang, J. Lim, and K.-J. Yoon, ‘</a:t>
            </a:r>
            <a:r>
              <a:rPr lang="en-US" dirty="0">
                <a:solidFill>
                  <a:srgbClr val="7030A0"/>
                </a:solidFill>
              </a:rPr>
              <a:t>Bayesian </a:t>
            </a:r>
            <a:r>
              <a:rPr lang="en-US" dirty="0" smtClean="0">
                <a:solidFill>
                  <a:srgbClr val="7030A0"/>
                </a:solidFill>
              </a:rPr>
              <a:t>multi-object </a:t>
            </a:r>
            <a:r>
              <a:rPr lang="en-US" dirty="0">
                <a:solidFill>
                  <a:srgbClr val="7030A0"/>
                </a:solidFill>
              </a:rPr>
              <a:t>tracking using motion context from multiple objects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WACV 2015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CEM</a:t>
            </a:r>
            <a:r>
              <a:rPr lang="en-US" dirty="0"/>
              <a:t>: A. Milan, S. Roth, and K. Schindler, ‘</a:t>
            </a:r>
            <a:r>
              <a:rPr lang="en-US" dirty="0">
                <a:solidFill>
                  <a:srgbClr val="7030A0"/>
                </a:solidFill>
              </a:rPr>
              <a:t>Continuous energy </a:t>
            </a:r>
            <a:r>
              <a:rPr lang="en-US" dirty="0" smtClean="0">
                <a:solidFill>
                  <a:srgbClr val="7030A0"/>
                </a:solidFill>
              </a:rPr>
              <a:t>minimization </a:t>
            </a:r>
            <a:r>
              <a:rPr lang="en-US" dirty="0">
                <a:solidFill>
                  <a:srgbClr val="7030A0"/>
                </a:solidFill>
              </a:rPr>
              <a:t>for </a:t>
            </a:r>
            <a:r>
              <a:rPr lang="en-US" dirty="0" err="1">
                <a:solidFill>
                  <a:srgbClr val="7030A0"/>
                </a:solidFill>
              </a:rPr>
              <a:t>multitarget</a:t>
            </a:r>
            <a:r>
              <a:rPr lang="en-US" dirty="0">
                <a:solidFill>
                  <a:srgbClr val="7030A0"/>
                </a:solidFill>
              </a:rPr>
              <a:t> tracking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TPAMI 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SegTrack</a:t>
            </a:r>
            <a:r>
              <a:rPr lang="en-US" dirty="0"/>
              <a:t>: A. Milan, L. Leal-</a:t>
            </a:r>
            <a:r>
              <a:rPr lang="en-US" dirty="0" err="1"/>
              <a:t>Taix´e</a:t>
            </a:r>
            <a:r>
              <a:rPr lang="en-US" dirty="0"/>
              <a:t>, K. Schindler, and I. Reid, ‘</a:t>
            </a:r>
            <a:r>
              <a:rPr lang="en-US" dirty="0">
                <a:solidFill>
                  <a:srgbClr val="7030A0"/>
                </a:solidFill>
              </a:rPr>
              <a:t>Joint tracking </a:t>
            </a:r>
            <a:r>
              <a:rPr lang="en-US" dirty="0" smtClean="0">
                <a:solidFill>
                  <a:srgbClr val="7030A0"/>
                </a:solidFill>
              </a:rPr>
              <a:t>and segmentation </a:t>
            </a:r>
            <a:r>
              <a:rPr lang="en-US" dirty="0">
                <a:solidFill>
                  <a:srgbClr val="7030A0"/>
                </a:solidFill>
              </a:rPr>
              <a:t>of multiple targets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2015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MotiCon</a:t>
            </a:r>
            <a:r>
              <a:rPr lang="en-US" dirty="0"/>
              <a:t>: L. Leal-</a:t>
            </a:r>
            <a:r>
              <a:rPr lang="en-US" dirty="0" err="1"/>
              <a:t>Taix´e</a:t>
            </a:r>
            <a:r>
              <a:rPr lang="en-US" dirty="0"/>
              <a:t>, M. </a:t>
            </a:r>
            <a:r>
              <a:rPr lang="en-US" dirty="0" err="1"/>
              <a:t>Fenzi</a:t>
            </a:r>
            <a:r>
              <a:rPr lang="en-US" dirty="0"/>
              <a:t>, A. </a:t>
            </a:r>
            <a:r>
              <a:rPr lang="en-US" dirty="0" err="1"/>
              <a:t>Kuznetsova</a:t>
            </a:r>
            <a:r>
              <a:rPr lang="en-US" dirty="0"/>
              <a:t>, B. </a:t>
            </a:r>
            <a:r>
              <a:rPr lang="en-US" dirty="0" err="1"/>
              <a:t>Rosenhahn</a:t>
            </a:r>
            <a:r>
              <a:rPr lang="en-US" dirty="0"/>
              <a:t>, </a:t>
            </a:r>
            <a:r>
              <a:rPr lang="en-US" dirty="0" smtClean="0"/>
              <a:t>and S</a:t>
            </a:r>
            <a:r>
              <a:rPr lang="en-US" dirty="0"/>
              <a:t>. </a:t>
            </a:r>
            <a:r>
              <a:rPr lang="en-US" dirty="0" err="1"/>
              <a:t>Savarese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Learning an image-based motion context for </a:t>
            </a:r>
            <a:r>
              <a:rPr lang="en-US" dirty="0" smtClean="0">
                <a:solidFill>
                  <a:srgbClr val="7030A0"/>
                </a:solidFill>
              </a:rPr>
              <a:t>multiple people </a:t>
            </a:r>
            <a:r>
              <a:rPr lang="en-US" dirty="0">
                <a:solidFill>
                  <a:srgbClr val="7030A0"/>
                </a:solidFill>
              </a:rPr>
              <a:t>tracking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811529"/>
            <a:ext cx="8801100" cy="20147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MDP REL</a:t>
            </a:r>
            <a:r>
              <a:rPr lang="en-US" dirty="0"/>
              <a:t>: MDP Reinforcement </a:t>
            </a:r>
            <a:r>
              <a:rPr lang="en-US" dirty="0" smtClean="0"/>
              <a:t>Learning</a:t>
            </a:r>
            <a:endParaRPr lang="en-US" b="1" dirty="0" smtClean="0"/>
          </a:p>
          <a:p>
            <a:r>
              <a:rPr lang="en-US" b="1" dirty="0" smtClean="0"/>
              <a:t>MDP OFL</a:t>
            </a:r>
            <a:r>
              <a:rPr lang="en-US" dirty="0" smtClean="0"/>
              <a:t>: MDP Ofﬂine Learning</a:t>
            </a:r>
          </a:p>
          <a:p>
            <a:pPr lvl="1"/>
            <a:r>
              <a:rPr lang="en-US" dirty="0" smtClean="0"/>
              <a:t>Link detections using ground truth to form target trajectories</a:t>
            </a:r>
          </a:p>
          <a:p>
            <a:pPr lvl="1"/>
            <a:r>
              <a:rPr lang="en-US" dirty="0" smtClean="0"/>
              <a:t>Pairs of target and detection that should/should not be linked between adjacent frames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74771"/>
              </p:ext>
            </p:extLst>
          </p:nvPr>
        </p:nvGraphicFramePr>
        <p:xfrm>
          <a:off x="203282" y="2878285"/>
          <a:ext cx="8732895" cy="3382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710"/>
                <a:gridCol w="1613053"/>
                <a:gridCol w="1680092"/>
                <a:gridCol w="969760"/>
                <a:gridCol w="969760"/>
                <a:gridCol w="969760"/>
                <a:gridCol w="969760"/>
              </a:tblGrid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Tracker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Tracking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Learning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MOTA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MOTP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DP NMS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N/A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14.5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6.00%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40.80%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TC ODAL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15.1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3.20%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55.80%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TBD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15.9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6.40%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47.90%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SMOT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18.2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71.2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2.80%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54.80%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RMOT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18.6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69.6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53.30%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CEM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19.3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8.50%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46.50%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SegTrack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22.5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71.7</a:t>
                      </a:r>
                      <a:endParaRPr lang="en-US" sz="17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63.90%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MotiCon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23.1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70.9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4.70%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52.00%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MDP OFL 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30.1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71.6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10.40%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41.30%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MDP REL 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30.3</a:t>
                      </a:r>
                      <a:endParaRPr lang="en-US" sz="17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71.3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13.00</a:t>
                      </a:r>
                      <a:r>
                        <a:rPr lang="en-US" sz="1700" b="1" u="none" strike="noStrike" dirty="0">
                          <a:effectLst/>
                        </a:rPr>
                        <a:t>%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38.40</a:t>
                      </a:r>
                      <a:r>
                        <a:rPr lang="en-US" sz="1700" b="1" u="none" strike="noStrike" dirty="0">
                          <a:effectLst/>
                        </a:rPr>
                        <a:t>%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8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Online Multi Object Tracking</a:t>
            </a:r>
          </a:p>
          <a:p>
            <a:r>
              <a:rPr lang="en-US" dirty="0" smtClean="0"/>
              <a:t>Detector and tracker working in parallel</a:t>
            </a:r>
          </a:p>
          <a:p>
            <a:r>
              <a:rPr lang="en-US" dirty="0" smtClean="0"/>
              <a:t>Target lifetime modeled as a Markov Decision Process (MDP)</a:t>
            </a:r>
          </a:p>
          <a:p>
            <a:r>
              <a:rPr lang="en-US" dirty="0" smtClean="0"/>
              <a:t>Reinforcement Learning used to learn similarity function for data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43" y="3631533"/>
            <a:ext cx="5609951" cy="2979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811529"/>
            <a:ext cx="8801100" cy="20147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MDP REL</a:t>
            </a:r>
            <a:r>
              <a:rPr lang="en-US" dirty="0"/>
              <a:t>: MDP Reinforcement </a:t>
            </a:r>
            <a:r>
              <a:rPr lang="en-US" dirty="0" smtClean="0"/>
              <a:t>Learning</a:t>
            </a:r>
            <a:endParaRPr lang="en-US" b="1" dirty="0" smtClean="0"/>
          </a:p>
          <a:p>
            <a:r>
              <a:rPr lang="en-US" b="1" dirty="0" smtClean="0"/>
              <a:t>MDP OFL</a:t>
            </a:r>
            <a:r>
              <a:rPr lang="en-US" dirty="0" smtClean="0"/>
              <a:t>: MDP Ofﬂine Learning</a:t>
            </a:r>
          </a:p>
          <a:p>
            <a:pPr lvl="1"/>
            <a:r>
              <a:rPr lang="en-US" dirty="0" smtClean="0"/>
              <a:t>Link detections using ground truth to form target trajectories</a:t>
            </a:r>
          </a:p>
          <a:p>
            <a:pPr lvl="1"/>
            <a:r>
              <a:rPr lang="en-US" dirty="0" smtClean="0"/>
              <a:t>Pairs of target and detection that should/should not be linked between adjacent frames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22117"/>
              </p:ext>
            </p:extLst>
          </p:nvPr>
        </p:nvGraphicFramePr>
        <p:xfrm>
          <a:off x="778190" y="2826438"/>
          <a:ext cx="7534538" cy="3520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3946"/>
                <a:gridCol w="1773057"/>
                <a:gridCol w="893617"/>
                <a:gridCol w="841663"/>
                <a:gridCol w="737755"/>
                <a:gridCol w="862445"/>
                <a:gridCol w="852055"/>
              </a:tblGrid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Tracker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Tracking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IDS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Frag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Hz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DP NMS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13,171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34,814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4,537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3,090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444.8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TC ODAL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12,970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38,538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637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1,716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TBD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14,943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34,777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1,939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1,963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SMOT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8,780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40,310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1,148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2,132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RMOT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Online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12,473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36,835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1,282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CEM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14,180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34,591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SegTrack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7,890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39,020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737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MotiCon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10,404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35,844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MDP OFL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8,789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33,479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1,301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MDP REL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9,717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32,422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0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9" y="2184459"/>
            <a:ext cx="9153399" cy="24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2644663"/>
            <a:ext cx="8203622" cy="1568674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 !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9218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Four states – active, tracked, lost, inactive</a:t>
            </a:r>
          </a:p>
          <a:p>
            <a:r>
              <a:rPr lang="en-US" dirty="0" smtClean="0"/>
              <a:t>Seven actions</a:t>
            </a:r>
          </a:p>
          <a:p>
            <a:r>
              <a:rPr lang="en-US" dirty="0" smtClean="0"/>
              <a:t>Deterministic Transition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3" y="2527084"/>
            <a:ext cx="5689615" cy="42089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Active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 when an object is first detected</a:t>
            </a:r>
          </a:p>
          <a:p>
            <a:r>
              <a:rPr lang="en-US" dirty="0" smtClean="0"/>
              <a:t>Transition to </a:t>
            </a:r>
            <a:r>
              <a:rPr lang="en-US" b="1" dirty="0" smtClean="0"/>
              <a:t>tracked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en-US" dirty="0" smtClean="0"/>
              <a:t>) or </a:t>
            </a:r>
            <a:r>
              <a:rPr lang="en-US" b="1" dirty="0"/>
              <a:t>i</a:t>
            </a:r>
            <a:r>
              <a:rPr lang="en-US" b="1" dirty="0" smtClean="0"/>
              <a:t>nactive</a:t>
            </a:r>
            <a:r>
              <a:rPr lang="en-US" dirty="0" smtClean="0"/>
              <a:t> (a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 binary </a:t>
            </a:r>
            <a:r>
              <a:rPr lang="en-US" b="1" dirty="0" smtClean="0"/>
              <a:t>SVM </a:t>
            </a:r>
            <a:r>
              <a:rPr lang="en-US" dirty="0" smtClean="0"/>
              <a:t>using a 5D feature vector:</a:t>
            </a:r>
          </a:p>
          <a:p>
            <a:pPr lvl="1"/>
            <a:r>
              <a:rPr lang="en-US" dirty="0" smtClean="0"/>
              <a:t>x, y coordinates, width, height, detection score</a:t>
            </a:r>
          </a:p>
          <a:p>
            <a:r>
              <a:rPr lang="en-US" dirty="0" smtClean="0"/>
              <a:t>Equivalent to learning reward function: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96" y="1741719"/>
            <a:ext cx="4336209" cy="320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2" y="6264903"/>
            <a:ext cx="4177996" cy="388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Tracked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544822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object that is visible in the current frame</a:t>
            </a:r>
          </a:p>
          <a:p>
            <a:r>
              <a:rPr lang="en-US" dirty="0" smtClean="0"/>
              <a:t>Remain </a:t>
            </a:r>
            <a:r>
              <a:rPr lang="en-US" b="1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 or transition to </a:t>
            </a:r>
            <a:r>
              <a:rPr lang="en-US" b="1" dirty="0" smtClean="0"/>
              <a:t>lost </a:t>
            </a:r>
            <a:r>
              <a:rPr lang="en-US" dirty="0" smtClean="0"/>
              <a:t>(a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 depends on the tracking method used</a:t>
            </a:r>
          </a:p>
          <a:p>
            <a:pPr lvl="1"/>
            <a:r>
              <a:rPr lang="en-US" b="1" dirty="0" smtClean="0"/>
              <a:t>TLD</a:t>
            </a:r>
            <a:r>
              <a:rPr lang="en-US" baseline="30000" dirty="0" smtClean="0">
                <a:solidFill>
                  <a:srgbClr val="7030A0"/>
                </a:solidFill>
              </a:rPr>
              <a:t>[Kalal12]</a:t>
            </a:r>
            <a:r>
              <a:rPr lang="en-US" dirty="0" smtClean="0"/>
              <a:t> </a:t>
            </a:r>
            <a:r>
              <a:rPr lang="en-US" dirty="0" smtClean="0"/>
              <a:t>used here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51" y="1774122"/>
            <a:ext cx="4990499" cy="36917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8" y="6539237"/>
            <a:ext cx="797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Z. </a:t>
            </a:r>
            <a:r>
              <a:rPr lang="en-US" sz="1400" dirty="0" err="1"/>
              <a:t>Kalal</a:t>
            </a:r>
            <a:r>
              <a:rPr lang="en-US" sz="1400" dirty="0"/>
              <a:t>, K. </a:t>
            </a:r>
            <a:r>
              <a:rPr lang="en-US" sz="1400" dirty="0" err="1"/>
              <a:t>Mikolajczyk</a:t>
            </a:r>
            <a:r>
              <a:rPr lang="en-US" sz="1400" dirty="0"/>
              <a:t>, and J. </a:t>
            </a:r>
            <a:r>
              <a:rPr lang="en-US" sz="1400" dirty="0" err="1"/>
              <a:t>Matas</a:t>
            </a:r>
            <a:r>
              <a:rPr lang="en-US" sz="1400" dirty="0"/>
              <a:t>, “</a:t>
            </a:r>
            <a:r>
              <a:rPr lang="en-US" sz="1400" dirty="0">
                <a:solidFill>
                  <a:srgbClr val="7030A0"/>
                </a:solidFill>
              </a:rPr>
              <a:t>Tracking-Learning-Detection</a:t>
            </a:r>
            <a:r>
              <a:rPr lang="en-US" sz="1400" dirty="0" smtClean="0"/>
              <a:t>,” TPAMI 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853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9099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Template represented by image patch under the bounding box</a:t>
            </a:r>
          </a:p>
          <a:p>
            <a:r>
              <a:rPr lang="en-US" b="1" dirty="0" smtClean="0"/>
              <a:t>Optical flow</a:t>
            </a:r>
            <a:r>
              <a:rPr lang="en-US" dirty="0" smtClean="0"/>
              <a:t> of densely uniformly sampled points in template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Iterative Lucas </a:t>
            </a:r>
            <a:r>
              <a:rPr lang="en-US" dirty="0" err="1" smtClean="0"/>
              <a:t>Kanade</a:t>
            </a:r>
            <a:r>
              <a:rPr lang="en-US" dirty="0" smtClean="0"/>
              <a:t> with Pyramids</a:t>
            </a:r>
          </a:p>
          <a:p>
            <a:r>
              <a:rPr lang="en-US" dirty="0" smtClean="0"/>
              <a:t>Forward - Backward (</a:t>
            </a:r>
            <a:r>
              <a:rPr lang="en-US" b="1" dirty="0" smtClean="0"/>
              <a:t>FB</a:t>
            </a:r>
            <a:r>
              <a:rPr lang="en-US" dirty="0" smtClean="0"/>
              <a:t>) estimation used to estimate stability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Patches </a:t>
            </a:r>
            <a:r>
              <a:rPr lang="en-US" dirty="0"/>
              <a:t>from all tracked frames are collected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target </a:t>
            </a:r>
            <a:r>
              <a:rPr lang="en-US" b="1" dirty="0"/>
              <a:t>history </a:t>
            </a:r>
            <a:r>
              <a:rPr lang="en-US" dirty="0"/>
              <a:t>for data </a:t>
            </a:r>
            <a:r>
              <a:rPr lang="en-US" dirty="0" smtClean="0"/>
              <a:t>association</a:t>
            </a:r>
          </a:p>
          <a:p>
            <a:r>
              <a:rPr lang="en-US" b="1" dirty="0" smtClean="0"/>
              <a:t>Lazy</a:t>
            </a:r>
            <a:r>
              <a:rPr lang="en-US" dirty="0" smtClean="0"/>
              <a:t>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Template updated only when target gets lost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" y="3556214"/>
            <a:ext cx="9123221" cy="13105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44806"/>
            <a:ext cx="8541327" cy="5676670"/>
          </a:xfrm>
        </p:spPr>
        <p:txBody>
          <a:bodyPr>
            <a:normAutofit/>
          </a:bodyPr>
          <a:lstStyle/>
          <a:p>
            <a:r>
              <a:rPr lang="en-US" dirty="0" smtClean="0"/>
              <a:t>2D feature vector used for decision making</a:t>
            </a:r>
          </a:p>
          <a:p>
            <a:r>
              <a:rPr lang="en-US" dirty="0" smtClean="0"/>
              <a:t>Median FB Error</a:t>
            </a:r>
          </a:p>
          <a:p>
            <a:pPr lvl="1"/>
            <a:r>
              <a:rPr lang="en-US" dirty="0" smtClean="0"/>
              <a:t>Euclidean distance between initial point and FB prediction</a:t>
            </a:r>
          </a:p>
          <a:p>
            <a:r>
              <a:rPr lang="en-US" dirty="0" smtClean="0"/>
              <a:t>Mean bounding box overlap between the target history and corresponding detections</a:t>
            </a:r>
          </a:p>
          <a:p>
            <a:pPr lvl="1"/>
            <a:r>
              <a:rPr lang="en-US" dirty="0" smtClean="0"/>
              <a:t>Optical flow can continue tracking false detections</a:t>
            </a:r>
          </a:p>
          <a:p>
            <a:pPr lvl="1"/>
            <a:r>
              <a:rPr lang="en-US" dirty="0" smtClean="0"/>
              <a:t>False objects cannot be detected consistently</a:t>
            </a:r>
            <a:endParaRPr lang="en-US" dirty="0"/>
          </a:p>
          <a:p>
            <a:r>
              <a:rPr lang="en-US" dirty="0" smtClean="0"/>
              <a:t>Equivalent reward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9" y="4716783"/>
            <a:ext cx="6283063" cy="11068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4210"/>
            <a:ext cx="9144000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Lost State Policy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55" y="811530"/>
                <a:ext cx="9019309" cy="55448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Target is occluded or goes out of view of the camera</a:t>
                </a:r>
              </a:p>
              <a:p>
                <a:r>
                  <a:rPr lang="en-US" dirty="0" smtClean="0"/>
                  <a:t>Remain </a:t>
                </a:r>
                <a:r>
                  <a:rPr lang="en-US" b="1" dirty="0" smtClean="0"/>
                  <a:t>lost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 or transition to </a:t>
                </a:r>
                <a:r>
                  <a:rPr lang="en-US" b="1" dirty="0" smtClean="0"/>
                  <a:t>tracked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) or </a:t>
                </a:r>
                <a:r>
                  <a:rPr lang="en-US" b="1" dirty="0" smtClean="0"/>
                  <a:t>inactive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Inactive if lost for more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𝐿𝑜𝑠𝑡</m:t>
                        </m:r>
                      </m:sub>
                    </m:sSub>
                  </m:oMath>
                </a14:m>
                <a:r>
                  <a:rPr lang="en-US" dirty="0" smtClean="0"/>
                  <a:t> frames</a:t>
                </a:r>
              </a:p>
              <a:p>
                <a:r>
                  <a:rPr lang="en-US" dirty="0" smtClean="0"/>
                  <a:t>Data association used for deciding between lost and tracked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55" y="811530"/>
                <a:ext cx="9019309" cy="5544822"/>
              </a:xfrm>
              <a:blipFill rotWithShape="0">
                <a:blip r:embed="rId3"/>
                <a:stretch>
                  <a:fillRect l="-1217" t="-1758" r="-1420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1776850"/>
            <a:ext cx="4255161" cy="32023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63" y="811529"/>
                <a:ext cx="8863445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Soft margin binary SVM classifier used to generate similarity between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detection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SVM is trained using RL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Use existing classifier to track objects on training sequences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Update whenever it makes a mistake in data association </a:t>
                </a:r>
              </a:p>
              <a:p>
                <a:r>
                  <a:rPr lang="en-US" dirty="0" smtClean="0"/>
                  <a:t>Two types of mistakes: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incorrectly associated to a detection - add as </a:t>
                </a:r>
                <a:r>
                  <a:rPr lang="en-US" b="1" dirty="0" smtClean="0"/>
                  <a:t>negative</a:t>
                </a:r>
                <a:r>
                  <a:rPr lang="en-US" dirty="0" smtClean="0"/>
                  <a:t> training example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not associated with any detection but is visible and detected correctly –  add as </a:t>
                </a:r>
                <a:r>
                  <a:rPr lang="en-US" b="1" dirty="0" smtClean="0"/>
                  <a:t>positive</a:t>
                </a:r>
                <a:r>
                  <a:rPr lang="en-US" dirty="0" smtClean="0"/>
                  <a:t> training example</a:t>
                </a:r>
              </a:p>
              <a:p>
                <a:r>
                  <a:rPr lang="en-US" dirty="0" smtClean="0"/>
                  <a:t>Equivalent reward function: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63" y="811529"/>
                <a:ext cx="8863445" cy="6036405"/>
              </a:xfrm>
              <a:blipFill rotWithShape="0">
                <a:blip r:embed="rId3"/>
                <a:stretch>
                  <a:fillRect l="-1238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Data Association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9" y="1685483"/>
            <a:ext cx="3449782" cy="453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2" y="5994163"/>
            <a:ext cx="5569117" cy="6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</TotalTime>
  <Words>1987</Words>
  <Application>Microsoft Office PowerPoint</Application>
  <PresentationFormat>On-screen Show (4:3)</PresentationFormat>
  <Paragraphs>488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Office Theme</vt:lpstr>
      <vt:lpstr>Learning to Track: Online Multi-object Tracking by Decision Making</vt:lpstr>
      <vt:lpstr>Introduction</vt:lpstr>
      <vt:lpstr>Markov Decision Process</vt:lpstr>
      <vt:lpstr>Active State Policy</vt:lpstr>
      <vt:lpstr>Tracked State Policy</vt:lpstr>
      <vt:lpstr>Tracked State Policy – Tracking</vt:lpstr>
      <vt:lpstr>Tracked State Policy – Decision Making</vt:lpstr>
      <vt:lpstr>Lost State Policy</vt:lpstr>
      <vt:lpstr>Lost State Policy – Data Association</vt:lpstr>
      <vt:lpstr>Lost State Policy – Features</vt:lpstr>
      <vt:lpstr>Lost State Policy – RL Algorithm</vt:lpstr>
      <vt:lpstr>Overall MDP Tracking Algorithm</vt:lpstr>
      <vt:lpstr>Datasets</vt:lpstr>
      <vt:lpstr>Evaluation Metrics</vt:lpstr>
      <vt:lpstr>Analysis on Validation Set</vt:lpstr>
      <vt:lpstr>Analysis on Validation Set</vt:lpstr>
      <vt:lpstr>Analysis on Validation Set</vt:lpstr>
      <vt:lpstr>Tested Trackers</vt:lpstr>
      <vt:lpstr>Results</vt:lpstr>
      <vt:lpstr>Results</vt:lpstr>
      <vt:lpstr>Results</vt:lpstr>
      <vt:lpstr>Thanks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Track: Online Multi-object Tracking by Decision Making</dc:title>
  <dc:creator>Tommy</dc:creator>
  <cp:lastModifiedBy>Tommy</cp:lastModifiedBy>
  <cp:revision>285</cp:revision>
  <dcterms:created xsi:type="dcterms:W3CDTF">2017-05-21T11:55:46Z</dcterms:created>
  <dcterms:modified xsi:type="dcterms:W3CDTF">2017-05-22T15:06:37Z</dcterms:modified>
</cp:coreProperties>
</file>