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70" r:id="rId11"/>
    <p:sldId id="266" r:id="rId12"/>
    <p:sldId id="267" r:id="rId13"/>
    <p:sldId id="268" r:id="rId14"/>
    <p:sldId id="272" r:id="rId15"/>
    <p:sldId id="271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5" autoAdjust="0"/>
  </p:normalViewPr>
  <p:slideViewPr>
    <p:cSldViewPr snapToGrid="0">
      <p:cViewPr varScale="1">
        <p:scale>
          <a:sx n="92" d="100"/>
          <a:sy n="92" d="100"/>
        </p:scale>
        <p:origin x="21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results on the remaining metrics;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screenshots from the MOT dataset with tracked objects shown;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6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object;</a:t>
            </a:r>
          </a:p>
          <a:p>
            <a:r>
              <a:rPr lang="en-US" dirty="0" smtClean="0"/>
              <a:t>A set of patches/templates are stored – one from each tracked frame – though the latest one may not be the one being used as the template for optical flow;</a:t>
            </a:r>
          </a:p>
          <a:p>
            <a:r>
              <a:rPr lang="en-US" dirty="0" smtClean="0"/>
              <a:t>This delayed update is done to reduce tracker drift that inevitably follows when updating</a:t>
            </a:r>
            <a:r>
              <a:rPr lang="en-US" baseline="0" dirty="0" smtClean="0"/>
              <a:t> the template </a:t>
            </a:r>
            <a:r>
              <a:rPr lang="en-US" baseline="0" smtClean="0"/>
              <a:t>too frequently;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 smtClean="0"/>
          </a:p>
          <a:p>
            <a:r>
              <a:rPr lang="en-US" dirty="0" smtClean="0"/>
              <a:t>ICCV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" y="811529"/>
            <a:ext cx="7404230" cy="5599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" y="7453"/>
            <a:ext cx="470188" cy="365125"/>
          </a:xfrm>
        </p:spPr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" y="726842"/>
            <a:ext cx="5299363" cy="5991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4" y="5816132"/>
            <a:ext cx="3651466" cy="9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6013" y="5138786"/>
            <a:ext cx="36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Classifier by solving soft margin optimization problem: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353790" y="4281055"/>
            <a:ext cx="1122223" cy="118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Tracking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07" y="668130"/>
            <a:ext cx="5671115" cy="612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2544734"/>
          </a:xfrm>
        </p:spPr>
        <p:txBody>
          <a:bodyPr>
            <a:normAutofit/>
          </a:bodyPr>
          <a:lstStyle/>
          <a:p>
            <a:r>
              <a:rPr lang="en-US" dirty="0" smtClean="0"/>
              <a:t>Multi Object Tracking (MOT) benchmark</a:t>
            </a:r>
          </a:p>
          <a:p>
            <a:r>
              <a:rPr lang="en-US" dirty="0" smtClean="0"/>
              <a:t>11 training and 11 testing sequences</a:t>
            </a:r>
          </a:p>
          <a:p>
            <a:r>
              <a:rPr lang="en-US" dirty="0" smtClean="0"/>
              <a:t>Test sequence ground truth not available</a:t>
            </a:r>
          </a:p>
          <a:p>
            <a:pPr lvl="1"/>
            <a:r>
              <a:rPr lang="en-US" dirty="0" smtClean="0"/>
              <a:t>6 of the training sequences used for validation</a:t>
            </a:r>
          </a:p>
          <a:p>
            <a:r>
              <a:rPr lang="en-US" dirty="0" smtClean="0"/>
              <a:t>Training sequence captured in similar scenario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10" y="3416536"/>
            <a:ext cx="5964381" cy="3311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65078"/>
              </p:ext>
            </p:extLst>
          </p:nvPr>
        </p:nvGraphicFramePr>
        <p:xfrm>
          <a:off x="173181" y="700795"/>
          <a:ext cx="8825772" cy="55797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719"/>
                <a:gridCol w="7513053"/>
              </a:tblGrid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Metric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MOTA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Accuracy </a:t>
                      </a:r>
                      <a:r>
                        <a:rPr lang="en-US" sz="1500" dirty="0" smtClean="0"/>
                        <a:t>-  combines three</a:t>
                      </a:r>
                    </a:p>
                    <a:p>
                      <a:r>
                        <a:rPr lang="en-US" sz="1500" dirty="0" smtClean="0"/>
                        <a:t>error sources: false positives, missed targets and identity switches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Precision </a:t>
                      </a:r>
                      <a:r>
                        <a:rPr lang="en-US" sz="1500" dirty="0" smtClean="0"/>
                        <a:t>-  misalignment between annotated and predicted bounding boxes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MT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tracked targets </a:t>
                      </a:r>
                      <a:r>
                        <a:rPr lang="en-US" sz="1500" dirty="0" smtClean="0"/>
                        <a:t>- percentage of ground truth trajectories that are covered by tracking output for at least 80%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ML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lost targets </a:t>
                      </a:r>
                      <a:r>
                        <a:rPr lang="en-US" sz="1500" dirty="0" smtClean="0"/>
                        <a:t>- Percentage of ground truth trajectories that are covered by tracking output less than 20%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positives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negatives </a:t>
                      </a:r>
                      <a:r>
                        <a:rPr lang="en-US" sz="1500" dirty="0" smtClean="0"/>
                        <a:t>(missed targets)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IDS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identity switches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Frag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times a trajectory is </a:t>
                      </a:r>
                      <a:r>
                        <a:rPr lang="en-US" sz="1500" b="1" dirty="0" smtClean="0"/>
                        <a:t>fragmented</a:t>
                      </a:r>
                      <a:r>
                        <a:rPr lang="en-US" sz="1500" dirty="0" smtClean="0"/>
                        <a:t> (i.e. interrupted during tracking)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Hz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Number of frames processed in one second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0163" y="6368185"/>
            <a:ext cx="1672937" cy="394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0973" y="6368185"/>
            <a:ext cx="1672937" cy="394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" y="1471497"/>
            <a:ext cx="8888808" cy="4513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4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Number of templates in the history (K)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42"/>
              </p:ext>
            </p:extLst>
          </p:nvPr>
        </p:nvGraphicFramePr>
        <p:xfrm>
          <a:off x="98473" y="1569023"/>
          <a:ext cx="8947054" cy="411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062"/>
                <a:gridCol w="1012874"/>
                <a:gridCol w="1012874"/>
                <a:gridCol w="1012874"/>
                <a:gridCol w="1012874"/>
                <a:gridCol w="1012874"/>
                <a:gridCol w="1012874"/>
                <a:gridCol w="1012874"/>
                <a:gridCol w="1012874"/>
              </a:tblGrid>
              <a:tr h="31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K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MOTA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MOTP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ML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FP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FN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IDS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Frag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24.7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55.1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3,597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13,651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147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303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53.4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3,548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13,485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349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3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8.5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3,727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13,907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325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4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73.9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3,191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13,726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91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3,386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13,415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331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6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19.5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5.6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68.8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3,393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14,920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7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3,092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13,838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8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3,221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13,785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122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9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51.7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3,290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13,491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10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9.8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2,691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14,130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123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276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52.1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3,672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13,436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317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24.8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11.5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3,637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13,585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Disabling different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910"/>
            <a:ext cx="9144001" cy="44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Cross domain training and testing with MOTA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0" y="1296451"/>
            <a:ext cx="7448987" cy="53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Tested Trackers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988176"/>
            <a:ext cx="8801100" cy="531910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DP NMS</a:t>
            </a:r>
            <a:r>
              <a:rPr lang="en-US" dirty="0"/>
              <a:t>: H. </a:t>
            </a:r>
            <a:r>
              <a:rPr lang="en-US" dirty="0" err="1"/>
              <a:t>Pirsiavash</a:t>
            </a:r>
            <a:r>
              <a:rPr lang="en-US" dirty="0"/>
              <a:t>, D. </a:t>
            </a:r>
            <a:r>
              <a:rPr lang="en-US" dirty="0" err="1"/>
              <a:t>Ramanan</a:t>
            </a:r>
            <a:r>
              <a:rPr lang="en-US" dirty="0"/>
              <a:t>, and C. C. </a:t>
            </a:r>
            <a:r>
              <a:rPr lang="en-US" dirty="0" smtClean="0"/>
              <a:t>Fowlkes, ‘</a:t>
            </a:r>
            <a:r>
              <a:rPr lang="en-US" dirty="0" smtClean="0">
                <a:solidFill>
                  <a:srgbClr val="7030A0"/>
                </a:solidFill>
              </a:rPr>
              <a:t>Globally-optimal </a:t>
            </a:r>
            <a:r>
              <a:rPr lang="en-US" dirty="0">
                <a:solidFill>
                  <a:srgbClr val="7030A0"/>
                </a:solidFill>
              </a:rPr>
              <a:t>greedy algorithms for tracking a variable number of </a:t>
            </a:r>
            <a:r>
              <a:rPr lang="en-US" dirty="0" smtClean="0">
                <a:solidFill>
                  <a:srgbClr val="7030A0"/>
                </a:solidFill>
              </a:rPr>
              <a:t>objects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CVPR 2011</a:t>
            </a:r>
          </a:p>
          <a:p>
            <a:r>
              <a:rPr lang="en-US" b="1" dirty="0" smtClean="0"/>
              <a:t>TC ODAL</a:t>
            </a:r>
            <a:r>
              <a:rPr lang="en-US" dirty="0" smtClean="0"/>
              <a:t>: </a:t>
            </a:r>
            <a:r>
              <a:rPr lang="en-US" dirty="0"/>
              <a:t>S.-H. </a:t>
            </a:r>
            <a:r>
              <a:rPr lang="en-US" dirty="0" err="1"/>
              <a:t>Bae</a:t>
            </a:r>
            <a:r>
              <a:rPr lang="en-US" dirty="0"/>
              <a:t> and K.-J. Yoon, ‘</a:t>
            </a:r>
            <a:r>
              <a:rPr lang="en-US" dirty="0">
                <a:solidFill>
                  <a:srgbClr val="7030A0"/>
                </a:solidFill>
              </a:rPr>
              <a:t>Robust online multi-object tracking </a:t>
            </a:r>
            <a:r>
              <a:rPr lang="en-US" dirty="0" smtClean="0">
                <a:solidFill>
                  <a:srgbClr val="7030A0"/>
                </a:solidFill>
              </a:rPr>
              <a:t>based on </a:t>
            </a:r>
            <a:r>
              <a:rPr lang="en-US" dirty="0" err="1">
                <a:solidFill>
                  <a:srgbClr val="7030A0"/>
                </a:solidFill>
              </a:rPr>
              <a:t>tracklet</a:t>
            </a:r>
            <a:r>
              <a:rPr lang="en-US" dirty="0">
                <a:solidFill>
                  <a:srgbClr val="7030A0"/>
                </a:solidFill>
              </a:rPr>
              <a:t> conﬁdence and online discriminative appearance learning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TBD</a:t>
            </a:r>
            <a:r>
              <a:rPr lang="en-US" dirty="0" smtClean="0"/>
              <a:t>: </a:t>
            </a:r>
            <a:r>
              <a:rPr lang="de-DE" dirty="0"/>
              <a:t>A. Geiger, M. Lauer, C. Wojek, C. Stiller, and R. Urtasun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3d </a:t>
            </a:r>
            <a:r>
              <a:rPr lang="en-US" dirty="0" smtClean="0">
                <a:solidFill>
                  <a:srgbClr val="7030A0"/>
                </a:solidFill>
              </a:rPr>
              <a:t>trafﬁc scene </a:t>
            </a:r>
            <a:r>
              <a:rPr lang="en-US" dirty="0">
                <a:solidFill>
                  <a:srgbClr val="7030A0"/>
                </a:solidFill>
              </a:rPr>
              <a:t>understanding from movable platforms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TPAMI 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SMOT</a:t>
            </a:r>
            <a:r>
              <a:rPr lang="en-US" dirty="0"/>
              <a:t>: C. </a:t>
            </a:r>
            <a:r>
              <a:rPr lang="en-US" dirty="0" err="1"/>
              <a:t>Dicle</a:t>
            </a:r>
            <a:r>
              <a:rPr lang="en-US" dirty="0"/>
              <a:t>, O. I. Camps, and M. </a:t>
            </a:r>
            <a:r>
              <a:rPr lang="en-US" dirty="0" err="1"/>
              <a:t>Sznaier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The way they move: </a:t>
            </a:r>
            <a:r>
              <a:rPr lang="en-US" dirty="0" smtClean="0">
                <a:solidFill>
                  <a:srgbClr val="7030A0"/>
                </a:solidFill>
              </a:rPr>
              <a:t>Tracking multiple </a:t>
            </a:r>
            <a:r>
              <a:rPr lang="en-US" dirty="0">
                <a:solidFill>
                  <a:srgbClr val="7030A0"/>
                </a:solidFill>
              </a:rPr>
              <a:t>targets with similar appearance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ICCV 2013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RMOT</a:t>
            </a:r>
            <a:r>
              <a:rPr lang="en-US" dirty="0"/>
              <a:t>: J. H. Yoon, M.-H. Yang, J. Lim, and K.-J. Yoon, ‘</a:t>
            </a:r>
            <a:r>
              <a:rPr lang="en-US" dirty="0">
                <a:solidFill>
                  <a:srgbClr val="7030A0"/>
                </a:solidFill>
              </a:rPr>
              <a:t>Bayesian </a:t>
            </a:r>
            <a:r>
              <a:rPr lang="en-US" dirty="0" smtClean="0">
                <a:solidFill>
                  <a:srgbClr val="7030A0"/>
                </a:solidFill>
              </a:rPr>
              <a:t>multi-object </a:t>
            </a:r>
            <a:r>
              <a:rPr lang="en-US" dirty="0">
                <a:solidFill>
                  <a:srgbClr val="7030A0"/>
                </a:solidFill>
              </a:rPr>
              <a:t>tracking using motion context from multiple objects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WACV 2015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CEM</a:t>
            </a:r>
            <a:r>
              <a:rPr lang="en-US" dirty="0"/>
              <a:t>: A. Milan, S. Roth, and K. Schindler, ‘</a:t>
            </a:r>
            <a:r>
              <a:rPr lang="en-US" dirty="0">
                <a:solidFill>
                  <a:srgbClr val="7030A0"/>
                </a:solidFill>
              </a:rPr>
              <a:t>Continuous energy </a:t>
            </a:r>
            <a:r>
              <a:rPr lang="en-US" dirty="0" smtClean="0">
                <a:solidFill>
                  <a:srgbClr val="7030A0"/>
                </a:solidFill>
              </a:rPr>
              <a:t>minimization </a:t>
            </a:r>
            <a:r>
              <a:rPr lang="en-US" dirty="0">
                <a:solidFill>
                  <a:srgbClr val="7030A0"/>
                </a:solidFill>
              </a:rPr>
              <a:t>for </a:t>
            </a:r>
            <a:r>
              <a:rPr lang="en-US" dirty="0" err="1">
                <a:solidFill>
                  <a:srgbClr val="7030A0"/>
                </a:solidFill>
              </a:rPr>
              <a:t>multitarget</a:t>
            </a:r>
            <a:r>
              <a:rPr lang="en-US" dirty="0">
                <a:solidFill>
                  <a:srgbClr val="7030A0"/>
                </a:solidFill>
              </a:rPr>
              <a:t> tracking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TPAMI 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SegTrack</a:t>
            </a:r>
            <a:r>
              <a:rPr lang="en-US" dirty="0"/>
              <a:t>: A. Milan, L. Leal-</a:t>
            </a:r>
            <a:r>
              <a:rPr lang="en-US" dirty="0" err="1"/>
              <a:t>Taix´e</a:t>
            </a:r>
            <a:r>
              <a:rPr lang="en-US" dirty="0"/>
              <a:t>, K. Schindler, and I. Reid, ‘</a:t>
            </a:r>
            <a:r>
              <a:rPr lang="en-US" dirty="0">
                <a:solidFill>
                  <a:srgbClr val="7030A0"/>
                </a:solidFill>
              </a:rPr>
              <a:t>Joint tracking </a:t>
            </a:r>
            <a:r>
              <a:rPr lang="en-US" dirty="0" smtClean="0">
                <a:solidFill>
                  <a:srgbClr val="7030A0"/>
                </a:solidFill>
              </a:rPr>
              <a:t>and segmentation </a:t>
            </a:r>
            <a:r>
              <a:rPr lang="en-US" dirty="0">
                <a:solidFill>
                  <a:srgbClr val="7030A0"/>
                </a:solidFill>
              </a:rPr>
              <a:t>of multiple targets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2015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MotiCon</a:t>
            </a:r>
            <a:r>
              <a:rPr lang="en-US" dirty="0"/>
              <a:t>: L. Leal-</a:t>
            </a:r>
            <a:r>
              <a:rPr lang="en-US" dirty="0" err="1"/>
              <a:t>Taix´e</a:t>
            </a:r>
            <a:r>
              <a:rPr lang="en-US" dirty="0"/>
              <a:t>, M. </a:t>
            </a:r>
            <a:r>
              <a:rPr lang="en-US" dirty="0" err="1"/>
              <a:t>Fenzi</a:t>
            </a:r>
            <a:r>
              <a:rPr lang="en-US" dirty="0"/>
              <a:t>, A. </a:t>
            </a:r>
            <a:r>
              <a:rPr lang="en-US" dirty="0" err="1"/>
              <a:t>Kuznetsova</a:t>
            </a:r>
            <a:r>
              <a:rPr lang="en-US" dirty="0"/>
              <a:t>, B. </a:t>
            </a:r>
            <a:r>
              <a:rPr lang="en-US" dirty="0" err="1"/>
              <a:t>Rosenhahn</a:t>
            </a:r>
            <a:r>
              <a:rPr lang="en-US" dirty="0"/>
              <a:t>, </a:t>
            </a:r>
            <a:r>
              <a:rPr lang="en-US" dirty="0" smtClean="0"/>
              <a:t>and S</a:t>
            </a:r>
            <a:r>
              <a:rPr lang="en-US" dirty="0"/>
              <a:t>. </a:t>
            </a:r>
            <a:r>
              <a:rPr lang="en-US" dirty="0" err="1"/>
              <a:t>Savarese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Learning an image-based motion context for </a:t>
            </a:r>
            <a:r>
              <a:rPr lang="en-US" dirty="0" smtClean="0">
                <a:solidFill>
                  <a:srgbClr val="7030A0"/>
                </a:solidFill>
              </a:rPr>
              <a:t>multiple people </a:t>
            </a:r>
            <a:r>
              <a:rPr lang="en-US" dirty="0">
                <a:solidFill>
                  <a:srgbClr val="7030A0"/>
                </a:solidFill>
              </a:rPr>
              <a:t>tracking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811529"/>
            <a:ext cx="8801100" cy="20147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MDP REL</a:t>
            </a:r>
            <a:r>
              <a:rPr lang="en-US" dirty="0"/>
              <a:t>: MDP Reinforcement </a:t>
            </a:r>
            <a:r>
              <a:rPr lang="en-US" dirty="0" smtClean="0"/>
              <a:t>Learning</a:t>
            </a:r>
            <a:endParaRPr lang="en-US" b="1" dirty="0" smtClean="0"/>
          </a:p>
          <a:p>
            <a:r>
              <a:rPr lang="en-US" b="1" dirty="0" smtClean="0"/>
              <a:t>MDP OFL</a:t>
            </a:r>
            <a:r>
              <a:rPr lang="en-US" dirty="0" smtClean="0"/>
              <a:t>: MDP Ofﬂine Learning</a:t>
            </a:r>
          </a:p>
          <a:p>
            <a:pPr lvl="1"/>
            <a:r>
              <a:rPr lang="en-US" dirty="0" smtClean="0"/>
              <a:t>Link detections using ground truth to form target trajectories</a:t>
            </a:r>
          </a:p>
          <a:p>
            <a:pPr lvl="1"/>
            <a:r>
              <a:rPr lang="en-US" dirty="0" smtClean="0"/>
              <a:t>Pairs of target and detection that should/should not be linked between adjacent frames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74771"/>
              </p:ext>
            </p:extLst>
          </p:nvPr>
        </p:nvGraphicFramePr>
        <p:xfrm>
          <a:off x="203282" y="2878285"/>
          <a:ext cx="8732895" cy="338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710"/>
                <a:gridCol w="1613053"/>
                <a:gridCol w="1680092"/>
                <a:gridCol w="969760"/>
                <a:gridCol w="969760"/>
                <a:gridCol w="969760"/>
                <a:gridCol w="969760"/>
              </a:tblGrid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Tracker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Tracking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Learning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MOTP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DP NMS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N/A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14.5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6.00%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40.80%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TC ODAL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15.1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3.20%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55.80%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TBD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15.9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6.40%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47.90%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SMOT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71.2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2.80%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54.80%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RMOT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18.6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69.6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53.30%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CEM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19.3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8.50%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46.50%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SegTrack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22.5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71.7</a:t>
                      </a:r>
                      <a:endParaRPr lang="en-US" sz="17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63.90%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MotiCon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23.1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70.9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4.70%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52.00%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MDP OFL 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30.1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71.6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10.40%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41.30%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MDP REL 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30.3</a:t>
                      </a:r>
                      <a:endParaRPr lang="en-US" sz="17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71.3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13.00</a:t>
                      </a:r>
                      <a:r>
                        <a:rPr lang="en-US" sz="1700" b="1" u="none" strike="noStrike" dirty="0">
                          <a:effectLst/>
                        </a:rPr>
                        <a:t>%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38.40</a:t>
                      </a:r>
                      <a:r>
                        <a:rPr lang="en-US" sz="1700" b="1" u="none" strike="noStrike" dirty="0">
                          <a:effectLst/>
                        </a:rPr>
                        <a:t>%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8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811529"/>
            <a:ext cx="8801100" cy="20147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MDP REL</a:t>
            </a:r>
            <a:r>
              <a:rPr lang="en-US" dirty="0"/>
              <a:t>: MDP Reinforcement </a:t>
            </a:r>
            <a:r>
              <a:rPr lang="en-US" dirty="0" smtClean="0"/>
              <a:t>Learning</a:t>
            </a:r>
            <a:endParaRPr lang="en-US" b="1" dirty="0" smtClean="0"/>
          </a:p>
          <a:p>
            <a:r>
              <a:rPr lang="en-US" b="1" dirty="0" smtClean="0"/>
              <a:t>MDP OFL</a:t>
            </a:r>
            <a:r>
              <a:rPr lang="en-US" dirty="0" smtClean="0"/>
              <a:t>: MDP Ofﬂine Learning</a:t>
            </a:r>
          </a:p>
          <a:p>
            <a:pPr lvl="1"/>
            <a:r>
              <a:rPr lang="en-US" dirty="0" smtClean="0"/>
              <a:t>Link detections using ground truth to form target trajectories</a:t>
            </a:r>
          </a:p>
          <a:p>
            <a:pPr lvl="1"/>
            <a:r>
              <a:rPr lang="en-US" dirty="0" smtClean="0"/>
              <a:t>Pairs of target and detection that should/should not be linked between adjacent frames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06471"/>
              </p:ext>
            </p:extLst>
          </p:nvPr>
        </p:nvGraphicFramePr>
        <p:xfrm>
          <a:off x="778190" y="2783406"/>
          <a:ext cx="7534538" cy="3520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946"/>
                <a:gridCol w="1773057"/>
                <a:gridCol w="893617"/>
                <a:gridCol w="841663"/>
                <a:gridCol w="737755"/>
                <a:gridCol w="862445"/>
                <a:gridCol w="852055"/>
              </a:tblGrid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Tracker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Tracking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IDS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Frag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DP NMS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13,171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34,814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4,537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3,090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444.8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TC ODAL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12,970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38,538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637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1,716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TBD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14,943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34,777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1,939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1,963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SMOT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8,780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40,310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2,132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RMOT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Online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12,473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36,835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1,282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CEM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14,180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34,591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SegTrack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7,890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39,020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737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MotiCon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10,404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35,844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MDP OFL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8,789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33,479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1,301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MDP REL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9,717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32,422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9" y="2184459"/>
            <a:ext cx="9153399" cy="24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2644663"/>
            <a:ext cx="8203622" cy="1568674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 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9218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/>
              <a:t>i</a:t>
            </a:r>
            <a:r>
              <a:rPr lang="en-US" b="1" dirty="0" smtClean="0"/>
              <a:t>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544822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b="1" dirty="0" smtClean="0"/>
              <a:t>TLD</a:t>
            </a:r>
            <a:r>
              <a:rPr lang="en-US" dirty="0" smtClean="0"/>
              <a:t> 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74122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b="1" dirty="0" smtClean="0"/>
              <a:t>Optical flow</a:t>
            </a:r>
            <a:r>
              <a:rPr lang="en-US" dirty="0" smtClean="0"/>
              <a:t>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</a:t>
            </a:r>
            <a:r>
              <a:rPr lang="en-US" b="1" dirty="0" smtClean="0"/>
              <a:t>FB</a:t>
            </a:r>
            <a:r>
              <a:rPr lang="en-US" dirty="0" smtClean="0"/>
              <a:t>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</a:t>
            </a:r>
            <a:r>
              <a:rPr lang="en-US" b="1" dirty="0"/>
              <a:t>history </a:t>
            </a:r>
            <a:r>
              <a:rPr lang="en-US" dirty="0"/>
              <a:t>for data </a:t>
            </a:r>
            <a:r>
              <a:rPr lang="en-US" dirty="0" smtClean="0"/>
              <a:t>association</a:t>
            </a:r>
          </a:p>
          <a:p>
            <a:r>
              <a:rPr lang="en-US" b="1" dirty="0" smtClean="0"/>
              <a:t>Lazy</a:t>
            </a:r>
            <a:r>
              <a:rPr lang="en-US" dirty="0" smtClean="0"/>
              <a:t>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5676670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initial point 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4716783"/>
            <a:ext cx="6283063" cy="11068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210"/>
            <a:ext cx="9144000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55" y="811530"/>
                <a:ext cx="9019309" cy="55448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55" y="811530"/>
                <a:ext cx="9019309" cy="5544822"/>
              </a:xfrm>
              <a:blipFill rotWithShape="0">
                <a:blip r:embed="rId3"/>
                <a:stretch>
                  <a:fillRect l="-1217" t="-1758" r="-1420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76850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63" y="811529"/>
                <a:ext cx="8863445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63" y="811529"/>
                <a:ext cx="8863445" cy="6036405"/>
              </a:xfrm>
              <a:blipFill rotWithShape="0">
                <a:blip r:embed="rId3"/>
                <a:stretch>
                  <a:fillRect l="-1238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" y="5994163"/>
            <a:ext cx="5569117" cy="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1873</Words>
  <Application>Microsoft Office PowerPoint</Application>
  <PresentationFormat>On-screen Show (4:3)</PresentationFormat>
  <Paragraphs>484</Paragraphs>
  <Slides>23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Features</vt:lpstr>
      <vt:lpstr>Lost State Policy – RL Algorithm</vt:lpstr>
      <vt:lpstr>Overall MDP Tracking Algorithm</vt:lpstr>
      <vt:lpstr>Datasets</vt:lpstr>
      <vt:lpstr>Evaluation Metrics</vt:lpstr>
      <vt:lpstr>Evaluation Metrics</vt:lpstr>
      <vt:lpstr>Analysis on Validation Set</vt:lpstr>
      <vt:lpstr>Analysis on Validation Set</vt:lpstr>
      <vt:lpstr>Analysis on Validation Set</vt:lpstr>
      <vt:lpstr>Tested Trackers</vt:lpstr>
      <vt:lpstr>Results</vt:lpstr>
      <vt:lpstr>Results</vt:lpstr>
      <vt:lpstr>Results</vt:lpstr>
      <vt:lpstr>Thanks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257</cp:revision>
  <dcterms:created xsi:type="dcterms:W3CDTF">2017-05-21T11:55:46Z</dcterms:created>
  <dcterms:modified xsi:type="dcterms:W3CDTF">2017-05-22T13:35:31Z</dcterms:modified>
</cp:coreProperties>
</file>